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388" r:id="rId5"/>
    <p:sldId id="546" r:id="rId6"/>
    <p:sldId id="527" r:id="rId7"/>
    <p:sldId id="568" r:id="rId8"/>
    <p:sldId id="601" r:id="rId9"/>
    <p:sldId id="557" r:id="rId10"/>
    <p:sldId id="603" r:id="rId11"/>
    <p:sldId id="559" r:id="rId12"/>
    <p:sldId id="565" r:id="rId13"/>
    <p:sldId id="570" r:id="rId14"/>
    <p:sldId id="564" r:id="rId15"/>
    <p:sldId id="561" r:id="rId16"/>
    <p:sldId id="577" r:id="rId17"/>
    <p:sldId id="566" r:id="rId18"/>
    <p:sldId id="560" r:id="rId19"/>
    <p:sldId id="604" r:id="rId20"/>
    <p:sldId id="602" r:id="rId21"/>
    <p:sldId id="567" r:id="rId22"/>
    <p:sldId id="403" r:id="rId23"/>
    <p:sldId id="562" r:id="rId24"/>
    <p:sldId id="485" r:id="rId25"/>
    <p:sldId id="451" r:id="rId26"/>
    <p:sldId id="597" r:id="rId27"/>
    <p:sldId id="585" r:id="rId28"/>
    <p:sldId id="532" r:id="rId29"/>
    <p:sldId id="531" r:id="rId30"/>
    <p:sldId id="530" r:id="rId31"/>
    <p:sldId id="534" r:id="rId32"/>
    <p:sldId id="535" r:id="rId33"/>
    <p:sldId id="536" r:id="rId34"/>
    <p:sldId id="537" r:id="rId35"/>
    <p:sldId id="586" r:id="rId36"/>
    <p:sldId id="538" r:id="rId37"/>
    <p:sldId id="540" r:id="rId38"/>
    <p:sldId id="587" r:id="rId39"/>
    <p:sldId id="541" r:id="rId40"/>
    <p:sldId id="600" r:id="rId41"/>
    <p:sldId id="548" r:id="rId42"/>
    <p:sldId id="549" r:id="rId43"/>
    <p:sldId id="499" r:id="rId44"/>
    <p:sldId id="504" r:id="rId45"/>
    <p:sldId id="502" r:id="rId46"/>
    <p:sldId id="599" r:id="rId47"/>
    <p:sldId id="547" r:id="rId48"/>
  </p:sldIdLst>
  <p:sldSz cx="12192000" cy="6858000"/>
  <p:notesSz cx="6669088" cy="97536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039333-B106-849D-DCD3-95168C796A2A}" name="Mai Meuleman | Sabel Communicatie" initials="MM" userId="S::Mai@sabelcommunicatie.nl::46ca67a8-8c0c-42f8-9245-e90084d773b8" providerId="AD"/>
  <p188:author id="{37D78E96-1E0F-70A8-6EC5-528D916C5F1C}" name="Rick Van der Waarden" initials="RV" userId="S::Rick@sabelcommunicatie.nl::250e8086-05e5-4dc6-807b-1b2d8352e9db" providerId="AD"/>
  <p188:author id="{5383C3C4-FA2A-1A2D-7F7B-1AC80E1C618F}" name="Ruben van der Zaag | Sabel Communicatie" initials="RC" userId="S::ruben@sabelcommunicatie.nl::538b3ae6-b3ad-4dbb-a895-f2fbe6a52e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8F1"/>
    <a:srgbClr val="B3FCEB"/>
    <a:srgbClr val="156082"/>
    <a:srgbClr val="FFFFFF"/>
    <a:srgbClr val="FFE2C6"/>
    <a:srgbClr val="B5F1F3"/>
    <a:srgbClr val="74C1D9"/>
    <a:srgbClr val="00A5B7"/>
    <a:srgbClr val="0D1850"/>
    <a:srgbClr val="195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F8066-488B-F6BC-31B3-88C508898164}" v="253" dt="2025-11-24T08:19:55.286"/>
    <p1510:client id="{31051267-89C3-3154-F066-1D7257C7D50F}" v="226" dt="2025-11-24T15:16:37.681"/>
    <p1510:client id="{46BC396A-2393-9D1E-CFE9-4E14971A44A0}" v="85" dt="2025-11-24T15:43:30.08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83" autoAdjust="0"/>
  </p:normalViewPr>
  <p:slideViewPr>
    <p:cSldViewPr snapToGrid="0">
      <p:cViewPr varScale="1">
        <p:scale>
          <a:sx n="71" d="100"/>
          <a:sy n="71" d="100"/>
        </p:scale>
        <p:origin x="111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5"/>
            </a:solidFill>
            <a:ln>
              <a:noFill/>
            </a:ln>
          </c:spPr>
          <c:dPt>
            <c:idx val="0"/>
            <c:bubble3D val="0"/>
            <c:spPr>
              <a:solidFill>
                <a:schemeClr val="accent4">
                  <a:lumMod val="20000"/>
                  <a:lumOff val="80000"/>
                </a:schemeClr>
              </a:solidFill>
              <a:ln w="19050">
                <a:noFill/>
              </a:ln>
              <a:effectLst/>
            </c:spPr>
            <c:extLst>
              <c:ext xmlns:c16="http://schemas.microsoft.com/office/drawing/2014/chart" uri="{C3380CC4-5D6E-409C-BE32-E72D297353CC}">
                <c16:uniqueId val="{00000004-9D40-C645-A4A0-764750E9C5FA}"/>
              </c:ext>
            </c:extLst>
          </c:dPt>
          <c:dPt>
            <c:idx val="1"/>
            <c:bubble3D val="0"/>
            <c:spPr>
              <a:solidFill>
                <a:schemeClr val="accent6"/>
              </a:solidFill>
              <a:ln w="19050">
                <a:noFill/>
              </a:ln>
              <a:effectLst/>
            </c:spPr>
            <c:extLst>
              <c:ext xmlns:c16="http://schemas.microsoft.com/office/drawing/2014/chart" uri="{C3380CC4-5D6E-409C-BE32-E72D297353CC}">
                <c16:uniqueId val="{00000001-9D40-C645-A4A0-764750E9C5FA}"/>
              </c:ext>
            </c:extLst>
          </c:dPt>
          <c:dPt>
            <c:idx val="2"/>
            <c:bubble3D val="0"/>
            <c:spPr>
              <a:solidFill>
                <a:schemeClr val="accent5">
                  <a:lumMod val="75000"/>
                </a:schemeClr>
              </a:solidFill>
              <a:ln w="19050">
                <a:noFill/>
              </a:ln>
              <a:effectLst/>
            </c:spPr>
            <c:extLst>
              <c:ext xmlns:c16="http://schemas.microsoft.com/office/drawing/2014/chart" uri="{C3380CC4-5D6E-409C-BE32-E72D297353CC}">
                <c16:uniqueId val="{00000002-9D40-C645-A4A0-764750E9C5FA}"/>
              </c:ext>
            </c:extLst>
          </c:dPt>
          <c:dPt>
            <c:idx val="3"/>
            <c:bubble3D val="0"/>
            <c:spPr>
              <a:solidFill>
                <a:schemeClr val="accent4">
                  <a:lumMod val="20000"/>
                  <a:lumOff val="80000"/>
                </a:schemeClr>
              </a:solidFill>
              <a:ln w="19050">
                <a:noFill/>
              </a:ln>
              <a:effectLst/>
            </c:spPr>
            <c:extLst>
              <c:ext xmlns:c16="http://schemas.microsoft.com/office/drawing/2014/chart" uri="{C3380CC4-5D6E-409C-BE32-E72D297353CC}">
                <c16:uniqueId val="{00000003-9D40-C645-A4A0-764750E9C5F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c:v>
                </c:pt>
                <c:pt idx="1">
                  <c:v>3</c:v>
                </c:pt>
                <c:pt idx="2">
                  <c:v>2</c:v>
                </c:pt>
                <c:pt idx="3">
                  <c:v>1</c:v>
                </c:pt>
              </c:numCache>
            </c:numRef>
          </c:val>
          <c:extLst>
            <c:ext xmlns:c16="http://schemas.microsoft.com/office/drawing/2014/chart" uri="{C3380CC4-5D6E-409C-BE32-E72D297353CC}">
              <c16:uniqueId val="{00000000-9D40-C645-A4A0-764750E9C5FA}"/>
            </c:ext>
          </c:extLst>
        </c:ser>
        <c:dLbls>
          <c:showLegendKey val="0"/>
          <c:showVal val="0"/>
          <c:showCatName val="0"/>
          <c:showSerName val="0"/>
          <c:showPercent val="0"/>
          <c:showBubbleSize val="0"/>
          <c:showLeaderLines val="1"/>
        </c:dLbls>
        <c:firstSliceAng val="0"/>
        <c:holeSize val="7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D7F935E2-03E4-404D-A90A-CC1DCB3E06A1}" type="datetimeFigureOut">
              <a:rPr lang="nl-NL" smtClean="0"/>
              <a:t>4-12-2025</a:t>
            </a:fld>
            <a:endParaRPr lang="nl-NL"/>
          </a:p>
        </p:txBody>
      </p:sp>
      <p:sp>
        <p:nvSpPr>
          <p:cNvPr id="4" name="Tijdelijke aanduiding voor dia-afbeelding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FE0AD05-621F-49DC-AFD6-A26E91B52793}" type="slidenum">
              <a:rPr lang="nl-NL" smtClean="0"/>
              <a:t>‹nr.›</a:t>
            </a:fld>
            <a:endParaRPr lang="nl-NL"/>
          </a:p>
        </p:txBody>
      </p:sp>
    </p:spTree>
    <p:extLst>
      <p:ext uri="{BB962C8B-B14F-4D97-AF65-F5344CB8AC3E}">
        <p14:creationId xmlns:p14="http://schemas.microsoft.com/office/powerpoint/2010/main" val="145957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FE0AD05-621F-49DC-AFD6-A26E91B52793}" type="slidenum">
              <a:rPr lang="nl-NL" smtClean="0"/>
              <a:t>1</a:t>
            </a:fld>
            <a:endParaRPr lang="nl-NL"/>
          </a:p>
        </p:txBody>
      </p:sp>
    </p:spTree>
    <p:extLst>
      <p:ext uri="{BB962C8B-B14F-4D97-AF65-F5344CB8AC3E}">
        <p14:creationId xmlns:p14="http://schemas.microsoft.com/office/powerpoint/2010/main" val="3016334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2FEB8-3757-AF33-F3C3-797894D4B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E18C8-64FF-C222-1D3F-DF7E19215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DE0B1-E68C-6F04-6833-E091EBBB982C}"/>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8D82612-5D52-245F-D7D6-9893BAB53B3A}"/>
              </a:ext>
            </a:extLst>
          </p:cNvPr>
          <p:cNvSpPr>
            <a:spLocks noGrp="1"/>
          </p:cNvSpPr>
          <p:nvPr>
            <p:ph type="sldNum" sz="quarter" idx="5"/>
          </p:nvPr>
        </p:nvSpPr>
        <p:spPr/>
        <p:txBody>
          <a:bodyPr/>
          <a:lstStyle/>
          <a:p>
            <a:fld id="{EFE0AD05-621F-49DC-AFD6-A26E91B52793}" type="slidenum">
              <a:rPr lang="nl-NL" smtClean="0"/>
              <a:t>10</a:t>
            </a:fld>
            <a:endParaRPr lang="nl-NL"/>
          </a:p>
        </p:txBody>
      </p:sp>
    </p:spTree>
    <p:extLst>
      <p:ext uri="{BB962C8B-B14F-4D97-AF65-F5344CB8AC3E}">
        <p14:creationId xmlns:p14="http://schemas.microsoft.com/office/powerpoint/2010/main" val="3605336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5F57C-7B8F-F7F0-8571-889D0A561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6E6BE-B5C1-4576-AE26-E8D5BF05D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51335-1CE3-DFCA-5E36-068BEB1AEF3D}"/>
              </a:ext>
            </a:extLst>
          </p:cNvPr>
          <p:cNvSpPr>
            <a:spLocks noGrp="1"/>
          </p:cNvSpPr>
          <p:nvPr>
            <p:ph type="body" idx="1"/>
          </p:nvPr>
        </p:nvSpPr>
        <p:spPr/>
        <p:txBody>
          <a:bodyPr/>
          <a:lstStyle/>
          <a:p>
            <a:endParaRPr lang="en-US" sz="1100"/>
          </a:p>
        </p:txBody>
      </p:sp>
      <p:sp>
        <p:nvSpPr>
          <p:cNvPr id="4" name="Slide Number Placeholder 3">
            <a:extLst>
              <a:ext uri="{FF2B5EF4-FFF2-40B4-BE49-F238E27FC236}">
                <a16:creationId xmlns:a16="http://schemas.microsoft.com/office/drawing/2014/main" id="{36A06BDF-F4FB-13F4-24A5-8BB0C59D8376}"/>
              </a:ext>
            </a:extLst>
          </p:cNvPr>
          <p:cNvSpPr>
            <a:spLocks noGrp="1"/>
          </p:cNvSpPr>
          <p:nvPr>
            <p:ph type="sldNum" sz="quarter" idx="5"/>
          </p:nvPr>
        </p:nvSpPr>
        <p:spPr/>
        <p:txBody>
          <a:bodyPr/>
          <a:lstStyle/>
          <a:p>
            <a:fld id="{EFE0AD05-621F-49DC-AFD6-A26E91B52793}" type="slidenum">
              <a:rPr lang="nl-NL" smtClean="0"/>
              <a:t>11</a:t>
            </a:fld>
            <a:endParaRPr lang="nl-NL"/>
          </a:p>
        </p:txBody>
      </p:sp>
    </p:spTree>
    <p:extLst>
      <p:ext uri="{BB962C8B-B14F-4D97-AF65-F5344CB8AC3E}">
        <p14:creationId xmlns:p14="http://schemas.microsoft.com/office/powerpoint/2010/main" val="767558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5794C-781D-66D7-B004-520B76D8D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6124D-2D08-503B-5C3F-97B18F772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73E58-CCB1-086C-133F-9ECB8ABA50F5}"/>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AF441A8F-D261-B09A-3494-2BA4AF7BAB92}"/>
              </a:ext>
            </a:extLst>
          </p:cNvPr>
          <p:cNvSpPr>
            <a:spLocks noGrp="1"/>
          </p:cNvSpPr>
          <p:nvPr>
            <p:ph type="sldNum" sz="quarter" idx="5"/>
          </p:nvPr>
        </p:nvSpPr>
        <p:spPr/>
        <p:txBody>
          <a:bodyPr/>
          <a:lstStyle/>
          <a:p>
            <a:fld id="{EFE0AD05-621F-49DC-AFD6-A26E91B52793}" type="slidenum">
              <a:rPr lang="nl-NL" smtClean="0"/>
              <a:t>12</a:t>
            </a:fld>
            <a:endParaRPr lang="nl-NL"/>
          </a:p>
        </p:txBody>
      </p:sp>
    </p:spTree>
    <p:extLst>
      <p:ext uri="{BB962C8B-B14F-4D97-AF65-F5344CB8AC3E}">
        <p14:creationId xmlns:p14="http://schemas.microsoft.com/office/powerpoint/2010/main" val="2285578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2D1A4-BD65-D9CE-71DE-1EF59E04E1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FC59D1F-D0C7-7742-575B-756727E6179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E2777C-EC36-5184-2AAF-580B69AE86DD}"/>
              </a:ext>
            </a:extLst>
          </p:cNvPr>
          <p:cNvSpPr>
            <a:spLocks noGrp="1"/>
          </p:cNvSpPr>
          <p:nvPr>
            <p:ph type="body" idx="1"/>
          </p:nvPr>
        </p:nvSpPr>
        <p:spPr/>
        <p:txBody>
          <a:bodyPr/>
          <a:lstStyle/>
          <a:p>
            <a:r>
              <a:rPr lang="nl-NL"/>
              <a:t>De VNG heeft vanuit de proeftuin een advies hierover geschreven. Ja dit mag beperkt tot de volgende punten: </a:t>
            </a:r>
          </a:p>
        </p:txBody>
      </p:sp>
      <p:sp>
        <p:nvSpPr>
          <p:cNvPr id="4" name="Tijdelijke aanduiding voor dianummer 3">
            <a:extLst>
              <a:ext uri="{FF2B5EF4-FFF2-40B4-BE49-F238E27FC236}">
                <a16:creationId xmlns:a16="http://schemas.microsoft.com/office/drawing/2014/main" id="{6C79E225-A6BA-9280-62CB-C89F13392837}"/>
              </a:ext>
            </a:extLst>
          </p:cNvPr>
          <p:cNvSpPr>
            <a:spLocks noGrp="1"/>
          </p:cNvSpPr>
          <p:nvPr>
            <p:ph type="sldNum" sz="quarter" idx="5"/>
          </p:nvPr>
        </p:nvSpPr>
        <p:spPr/>
        <p:txBody>
          <a:bodyPr/>
          <a:lstStyle/>
          <a:p>
            <a:fld id="{EFE0AD05-621F-49DC-AFD6-A26E91B52793}" type="slidenum">
              <a:rPr lang="nl-NL" smtClean="0"/>
              <a:t>13</a:t>
            </a:fld>
            <a:endParaRPr lang="nl-NL"/>
          </a:p>
        </p:txBody>
      </p:sp>
    </p:spTree>
    <p:extLst>
      <p:ext uri="{BB962C8B-B14F-4D97-AF65-F5344CB8AC3E}">
        <p14:creationId xmlns:p14="http://schemas.microsoft.com/office/powerpoint/2010/main" val="663914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B6CA0-CD0E-4BA9-A9EB-25277AE82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B4F45-6B74-8DEE-7740-8A2F9A3F2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5B7BF-2DBB-CE83-8B18-5D65E4798AC5}"/>
              </a:ext>
            </a:extLst>
          </p:cNvPr>
          <p:cNvSpPr>
            <a:spLocks noGrp="1"/>
          </p:cNvSpPr>
          <p:nvPr>
            <p:ph type="body" idx="1"/>
          </p:nvPr>
        </p:nvSpPr>
        <p:spPr/>
        <p:txBody>
          <a:bodyPr/>
          <a:lstStyle/>
          <a:p>
            <a:endParaRPr lang="en-US" sz="1100"/>
          </a:p>
        </p:txBody>
      </p:sp>
      <p:sp>
        <p:nvSpPr>
          <p:cNvPr id="4" name="Slide Number Placeholder 3">
            <a:extLst>
              <a:ext uri="{FF2B5EF4-FFF2-40B4-BE49-F238E27FC236}">
                <a16:creationId xmlns:a16="http://schemas.microsoft.com/office/drawing/2014/main" id="{25C79BF4-F72D-8C54-02C2-B28025F0C96F}"/>
              </a:ext>
            </a:extLst>
          </p:cNvPr>
          <p:cNvSpPr>
            <a:spLocks noGrp="1"/>
          </p:cNvSpPr>
          <p:nvPr>
            <p:ph type="sldNum" sz="quarter" idx="5"/>
          </p:nvPr>
        </p:nvSpPr>
        <p:spPr/>
        <p:txBody>
          <a:bodyPr/>
          <a:lstStyle/>
          <a:p>
            <a:fld id="{EFE0AD05-621F-49DC-AFD6-A26E91B52793}" type="slidenum">
              <a:rPr lang="nl-NL" smtClean="0"/>
              <a:t>14</a:t>
            </a:fld>
            <a:endParaRPr lang="nl-NL"/>
          </a:p>
        </p:txBody>
      </p:sp>
    </p:spTree>
    <p:extLst>
      <p:ext uri="{BB962C8B-B14F-4D97-AF65-F5344CB8AC3E}">
        <p14:creationId xmlns:p14="http://schemas.microsoft.com/office/powerpoint/2010/main" val="817526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1FB56-B99D-50D0-A9AC-D093A6A716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4C760D-7AB3-0D64-316E-E98BFEA92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B99BE9A-7E00-7E43-7F48-C74A68307D52}"/>
              </a:ext>
            </a:extLst>
          </p:cNvPr>
          <p:cNvSpPr>
            <a:spLocks noGrp="1"/>
          </p:cNvSpPr>
          <p:nvPr>
            <p:ph type="body" idx="1"/>
          </p:nvPr>
        </p:nvSpPr>
        <p:spPr/>
        <p:txBody>
          <a:bodyPr/>
          <a:lstStyle/>
          <a:p>
            <a:r>
              <a:rPr lang="nl-NL" sz="1100" dirty="0"/>
              <a:t>Urk, Bunnik, Wijk bij Duurstede</a:t>
            </a:r>
          </a:p>
        </p:txBody>
      </p:sp>
      <p:sp>
        <p:nvSpPr>
          <p:cNvPr id="4" name="Tijdelijke aanduiding voor dianummer 3">
            <a:extLst>
              <a:ext uri="{FF2B5EF4-FFF2-40B4-BE49-F238E27FC236}">
                <a16:creationId xmlns:a16="http://schemas.microsoft.com/office/drawing/2014/main" id="{06200E63-261D-D7BB-C35C-ACFD0E6E8D55}"/>
              </a:ext>
            </a:extLst>
          </p:cNvPr>
          <p:cNvSpPr>
            <a:spLocks noGrp="1"/>
          </p:cNvSpPr>
          <p:nvPr>
            <p:ph type="sldNum" sz="quarter" idx="5"/>
          </p:nvPr>
        </p:nvSpPr>
        <p:spPr/>
        <p:txBody>
          <a:bodyPr/>
          <a:lstStyle/>
          <a:p>
            <a:fld id="{EFE0AD05-621F-49DC-AFD6-A26E91B52793}" type="slidenum">
              <a:rPr lang="nl-NL" smtClean="0"/>
              <a:t>15</a:t>
            </a:fld>
            <a:endParaRPr lang="nl-NL"/>
          </a:p>
        </p:txBody>
      </p:sp>
    </p:spTree>
    <p:extLst>
      <p:ext uri="{BB962C8B-B14F-4D97-AF65-F5344CB8AC3E}">
        <p14:creationId xmlns:p14="http://schemas.microsoft.com/office/powerpoint/2010/main" val="2085925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746A1-D6BC-31D3-E0CA-15A39423A78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A5ABAD-DE70-C61E-D637-530DD25FE1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E1C9A1-9997-8F9D-A513-44C736C40902}"/>
              </a:ext>
            </a:extLst>
          </p:cNvPr>
          <p:cNvSpPr>
            <a:spLocks noGrp="1"/>
          </p:cNvSpPr>
          <p:nvPr>
            <p:ph type="body" idx="1"/>
          </p:nvPr>
        </p:nvSpPr>
        <p:spPr/>
        <p:txBody>
          <a:bodyPr/>
          <a:lstStyle/>
          <a:p>
            <a:r>
              <a:rPr lang="nl-NL" sz="1100" dirty="0"/>
              <a:t>Urk, Bunnik, Wijk bij Duurstede</a:t>
            </a:r>
          </a:p>
        </p:txBody>
      </p:sp>
      <p:sp>
        <p:nvSpPr>
          <p:cNvPr id="4" name="Tijdelijke aanduiding voor dianummer 3">
            <a:extLst>
              <a:ext uri="{FF2B5EF4-FFF2-40B4-BE49-F238E27FC236}">
                <a16:creationId xmlns:a16="http://schemas.microsoft.com/office/drawing/2014/main" id="{688C0711-86C2-656E-4BC8-18D21F5D117B}"/>
              </a:ext>
            </a:extLst>
          </p:cNvPr>
          <p:cNvSpPr>
            <a:spLocks noGrp="1"/>
          </p:cNvSpPr>
          <p:nvPr>
            <p:ph type="sldNum" sz="quarter" idx="5"/>
          </p:nvPr>
        </p:nvSpPr>
        <p:spPr/>
        <p:txBody>
          <a:bodyPr/>
          <a:lstStyle/>
          <a:p>
            <a:fld id="{EFE0AD05-621F-49DC-AFD6-A26E91B52793}" type="slidenum">
              <a:rPr lang="nl-NL" smtClean="0"/>
              <a:t>16</a:t>
            </a:fld>
            <a:endParaRPr lang="nl-NL"/>
          </a:p>
        </p:txBody>
      </p:sp>
    </p:spTree>
    <p:extLst>
      <p:ext uri="{BB962C8B-B14F-4D97-AF65-F5344CB8AC3E}">
        <p14:creationId xmlns:p14="http://schemas.microsoft.com/office/powerpoint/2010/main" val="1613559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9FD8B-A935-07E4-B120-2B6B3C27233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EABD91-C9A9-88FD-46B2-808AE93F7F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781E54-DCB5-690B-1B7E-6CE63A765178}"/>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4DC7ED52-F696-6491-7369-7E39CD10C75E}"/>
              </a:ext>
            </a:extLst>
          </p:cNvPr>
          <p:cNvSpPr>
            <a:spLocks noGrp="1"/>
          </p:cNvSpPr>
          <p:nvPr>
            <p:ph type="sldNum" sz="quarter" idx="5"/>
          </p:nvPr>
        </p:nvSpPr>
        <p:spPr/>
        <p:txBody>
          <a:bodyPr/>
          <a:lstStyle/>
          <a:p>
            <a:fld id="{EFE0AD05-621F-49DC-AFD6-A26E91B52793}" type="slidenum">
              <a:rPr lang="nl-NL" smtClean="0"/>
              <a:t>17</a:t>
            </a:fld>
            <a:endParaRPr lang="nl-NL"/>
          </a:p>
        </p:txBody>
      </p:sp>
    </p:spTree>
    <p:extLst>
      <p:ext uri="{BB962C8B-B14F-4D97-AF65-F5344CB8AC3E}">
        <p14:creationId xmlns:p14="http://schemas.microsoft.com/office/powerpoint/2010/main" val="2473247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408F7-4E61-CAF7-03CE-06B8E7DCC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71BD8-1B1E-0C9F-0BA0-EA9696BDD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C8459-D545-77CF-2F88-1E9B1852287F}"/>
              </a:ext>
            </a:extLst>
          </p:cNvPr>
          <p:cNvSpPr>
            <a:spLocks noGrp="1"/>
          </p:cNvSpPr>
          <p:nvPr>
            <p:ph type="body" idx="1"/>
          </p:nvPr>
        </p:nvSpPr>
        <p:spPr/>
        <p:txBody>
          <a:bodyPr/>
          <a:lstStyle/>
          <a:p>
            <a:endParaRPr lang="en-US" sz="1100"/>
          </a:p>
        </p:txBody>
      </p:sp>
      <p:sp>
        <p:nvSpPr>
          <p:cNvPr id="4" name="Slide Number Placeholder 3">
            <a:extLst>
              <a:ext uri="{FF2B5EF4-FFF2-40B4-BE49-F238E27FC236}">
                <a16:creationId xmlns:a16="http://schemas.microsoft.com/office/drawing/2014/main" id="{15876904-18BA-54BC-B68A-3E800CE367D0}"/>
              </a:ext>
            </a:extLst>
          </p:cNvPr>
          <p:cNvSpPr>
            <a:spLocks noGrp="1"/>
          </p:cNvSpPr>
          <p:nvPr>
            <p:ph type="sldNum" sz="quarter" idx="5"/>
          </p:nvPr>
        </p:nvSpPr>
        <p:spPr/>
        <p:txBody>
          <a:bodyPr/>
          <a:lstStyle/>
          <a:p>
            <a:fld id="{EFE0AD05-621F-49DC-AFD6-A26E91B52793}" type="slidenum">
              <a:rPr lang="nl-NL" smtClean="0"/>
              <a:t>18</a:t>
            </a:fld>
            <a:endParaRPr lang="nl-NL"/>
          </a:p>
        </p:txBody>
      </p:sp>
    </p:spTree>
    <p:extLst>
      <p:ext uri="{BB962C8B-B14F-4D97-AF65-F5344CB8AC3E}">
        <p14:creationId xmlns:p14="http://schemas.microsoft.com/office/powerpoint/2010/main" val="4137018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8625" indent="-428625">
              <a:spcBef>
                <a:spcPct val="20000"/>
              </a:spcBef>
              <a:spcAft>
                <a:spcPct val="0"/>
              </a:spcAft>
              <a:buAutoNum type="arabicPeriod"/>
            </a:pPr>
            <a:r>
              <a:rPr lang="nl-NL" sz="1100">
                <a:latin typeface="Aptos" panose="020B0004020202020204" pitchFamily="34" charset="0"/>
                <a:ea typeface="Calibri"/>
                <a:cs typeface="Calibri"/>
              </a:rPr>
              <a:t>Ontvangst: triage</a:t>
            </a:r>
          </a:p>
          <a:p>
            <a:pPr marL="857250" lvl="1" indent="-428625">
              <a:spcBef>
                <a:spcPct val="20000"/>
              </a:spcBef>
              <a:spcAft>
                <a:spcPct val="0"/>
              </a:spcAft>
              <a:buFont typeface="Arial" panose="020B0604020202020204" pitchFamily="34" charset="0"/>
              <a:buChar char="•"/>
            </a:pPr>
            <a:r>
              <a:rPr lang="nl-NL" sz="1100">
                <a:latin typeface="Aptos" panose="020B0004020202020204" pitchFamily="34" charset="0"/>
                <a:ea typeface="Calibri"/>
                <a:cs typeface="Calibri"/>
              </a:rPr>
              <a:t>Identiteit betrokkene (BRP)</a:t>
            </a:r>
          </a:p>
          <a:p>
            <a:pPr marL="857250" lvl="1" indent="-428625">
              <a:spcBef>
                <a:spcPct val="20000"/>
              </a:spcBef>
              <a:spcAft>
                <a:spcPct val="0"/>
              </a:spcAft>
              <a:buFont typeface="Arial" panose="020B0604020202020204" pitchFamily="34" charset="0"/>
              <a:buChar char="•"/>
            </a:pPr>
            <a:r>
              <a:rPr lang="nl-NL" sz="1100">
                <a:latin typeface="Aptos" panose="020B0004020202020204" pitchFamily="34" charset="0"/>
                <a:ea typeface="Calibri"/>
                <a:cs typeface="Calibri"/>
              </a:rPr>
              <a:t>Criteria </a:t>
            </a:r>
            <a:r>
              <a:rPr lang="nl-NL" sz="1100" err="1">
                <a:latin typeface="Aptos" panose="020B0004020202020204" pitchFamily="34" charset="0"/>
                <a:ea typeface="Calibri"/>
                <a:cs typeface="Calibri"/>
              </a:rPr>
              <a:t>Wbsrz</a:t>
            </a:r>
            <a:endParaRPr lang="nl-NL" sz="1100">
              <a:latin typeface="Aptos" panose="020B0004020202020204" pitchFamily="34" charset="0"/>
              <a:ea typeface="Calibri"/>
              <a:cs typeface="Calibri"/>
            </a:endParaRPr>
          </a:p>
          <a:p>
            <a:pPr marL="428625" indent="-428625">
              <a:spcBef>
                <a:spcPct val="20000"/>
              </a:spcBef>
              <a:spcAft>
                <a:spcPct val="0"/>
              </a:spcAft>
              <a:buAutoNum type="arabicPeriod"/>
            </a:pPr>
            <a:r>
              <a:rPr lang="nl-NL" sz="1100">
                <a:latin typeface="Aptos" panose="020B0004020202020204" pitchFamily="34" charset="0"/>
                <a:ea typeface="Calibri"/>
                <a:cs typeface="Calibri"/>
              </a:rPr>
              <a:t>Verrijking </a:t>
            </a:r>
          </a:p>
          <a:p>
            <a:pPr marL="857250" lvl="1" indent="-428625">
              <a:spcBef>
                <a:spcPct val="20000"/>
              </a:spcBef>
              <a:spcAft>
                <a:spcPct val="0"/>
              </a:spcAft>
              <a:buFont typeface="Arial" panose="020B0604020202020204" pitchFamily="34" charset="0"/>
              <a:buChar char="•"/>
            </a:pPr>
            <a:r>
              <a:rPr lang="nl-NL" sz="1100">
                <a:latin typeface="Aptos" panose="020B0004020202020204" pitchFamily="34" charset="0"/>
                <a:ea typeface="Calibri"/>
                <a:cs typeface="Calibri"/>
              </a:rPr>
              <a:t>Eigen verrijking IKZ: KvK en JMV</a:t>
            </a:r>
          </a:p>
          <a:p>
            <a:pPr marL="857250" lvl="1" indent="-428625">
              <a:spcBef>
                <a:spcPct val="20000"/>
              </a:spcBef>
              <a:spcAft>
                <a:spcPct val="0"/>
              </a:spcAft>
              <a:buFont typeface="Arial" panose="020B0604020202020204" pitchFamily="34" charset="0"/>
              <a:buChar char="•"/>
            </a:pPr>
            <a:r>
              <a:rPr lang="nl-NL" sz="1100">
                <a:latin typeface="Aptos" panose="020B0004020202020204" pitchFamily="34" charset="0"/>
                <a:ea typeface="Calibri"/>
                <a:cs typeface="Calibri"/>
              </a:rPr>
              <a:t>Gerichte en proportionele trapsgewijze verrijking bij partners </a:t>
            </a:r>
          </a:p>
          <a:p>
            <a:pPr marL="428625" indent="-428625">
              <a:spcBef>
                <a:spcPct val="20000"/>
              </a:spcBef>
              <a:spcAft>
                <a:spcPct val="0"/>
              </a:spcAft>
              <a:buAutoNum type="arabicPeriod"/>
            </a:pPr>
            <a:r>
              <a:rPr lang="nl-NL" sz="1100">
                <a:latin typeface="Aptos" panose="020B0004020202020204" pitchFamily="34" charset="0"/>
                <a:ea typeface="Calibri"/>
                <a:cs typeface="Calibri"/>
              </a:rPr>
              <a:t>Verstrekking aan partner(s)</a:t>
            </a:r>
          </a:p>
          <a:p>
            <a:pPr marL="857250" lvl="1" indent="-428625">
              <a:spcBef>
                <a:spcPct val="20000"/>
              </a:spcBef>
              <a:spcAft>
                <a:spcPct val="0"/>
              </a:spcAft>
              <a:buFont typeface="Arial" panose="020B0604020202020204" pitchFamily="34" charset="0"/>
              <a:buChar char="•"/>
            </a:pPr>
            <a:r>
              <a:rPr lang="nl-NL" sz="1100">
                <a:latin typeface="Aptos" panose="020B0004020202020204" pitchFamily="34" charset="0"/>
                <a:ea typeface="Calibri"/>
                <a:cs typeface="Calibri"/>
              </a:rPr>
              <a:t>Welke partner(s) = geëigende instantie(s)?</a:t>
            </a:r>
          </a:p>
          <a:p>
            <a:pPr marL="857250" lvl="1" indent="-428625">
              <a:spcBef>
                <a:spcPct val="20000"/>
              </a:spcBef>
              <a:spcAft>
                <a:spcPct val="0"/>
              </a:spcAft>
              <a:buFont typeface="Arial" panose="020B0604020202020204" pitchFamily="34" charset="0"/>
              <a:buChar char="•"/>
            </a:pPr>
            <a:r>
              <a:rPr lang="nl-NL" sz="1100">
                <a:latin typeface="Aptos" panose="020B0004020202020204" pitchFamily="34" charset="0"/>
                <a:ea typeface="Calibri"/>
                <a:cs typeface="Calibri"/>
              </a:rPr>
              <a:t>Informatie op maat (SIP)</a:t>
            </a:r>
            <a:endParaRPr lang="nl-NL" sz="1100">
              <a:latin typeface="Aptos" panose="020B0004020202020204" pitchFamily="34" charset="0"/>
            </a:endParaRPr>
          </a:p>
          <a:p>
            <a:endParaRPr lang="en-US" sz="1100">
              <a:latin typeface="Calibri"/>
              <a:ea typeface="Calibri"/>
              <a:cs typeface="Calibri"/>
            </a:endParaRPr>
          </a:p>
        </p:txBody>
      </p:sp>
      <p:sp>
        <p:nvSpPr>
          <p:cNvPr id="4" name="Slide Number Placeholder 3"/>
          <p:cNvSpPr>
            <a:spLocks noGrp="1"/>
          </p:cNvSpPr>
          <p:nvPr>
            <p:ph type="sldNum" sz="quarter" idx="5"/>
          </p:nvPr>
        </p:nvSpPr>
        <p:spPr/>
        <p:txBody>
          <a:bodyPr/>
          <a:lstStyle/>
          <a:p>
            <a:fld id="{EFE0AD05-621F-49DC-AFD6-A26E91B52793}" type="slidenum">
              <a:rPr lang="nl-NL" smtClean="0"/>
              <a:t>19</a:t>
            </a:fld>
            <a:endParaRPr lang="nl-NL"/>
          </a:p>
        </p:txBody>
      </p:sp>
    </p:spTree>
    <p:extLst>
      <p:ext uri="{BB962C8B-B14F-4D97-AF65-F5344CB8AC3E}">
        <p14:creationId xmlns:p14="http://schemas.microsoft.com/office/powerpoint/2010/main" val="305429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9A8BF-003E-3708-A681-228068FB6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2B80C-9096-E553-D5DF-441CC791A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0C1B8-E5ED-68C7-A472-6496238CEA60}"/>
              </a:ext>
            </a:extLst>
          </p:cNvPr>
          <p:cNvSpPr>
            <a:spLocks noGrp="1"/>
          </p:cNvSpPr>
          <p:nvPr>
            <p:ph type="body" idx="1"/>
          </p:nvPr>
        </p:nvSpPr>
        <p:spPr/>
        <p:txBody>
          <a:bodyPr/>
          <a:lstStyle/>
          <a:p>
            <a:r>
              <a:rPr lang="en-US" sz="1100" dirty="0"/>
              <a:t>Wie </a:t>
            </a:r>
            <a:r>
              <a:rPr lang="en-US" sz="1100" dirty="0" err="1"/>
              <a:t>zijn</a:t>
            </a:r>
            <a:r>
              <a:rPr lang="en-US" sz="1100" dirty="0"/>
              <a:t> Dorien </a:t>
            </a:r>
            <a:r>
              <a:rPr lang="en-US" sz="1100" dirty="0" err="1"/>
              <a:t>en</a:t>
            </a:r>
            <a:r>
              <a:rPr lang="en-US" sz="1100" dirty="0"/>
              <a:t> Lieke</a:t>
            </a:r>
          </a:p>
          <a:p>
            <a:r>
              <a:rPr lang="en-US" sz="1100" dirty="0"/>
              <a:t>Wie </a:t>
            </a:r>
            <a:r>
              <a:rPr lang="en-US" sz="1100" dirty="0" err="1"/>
              <a:t>hebben</a:t>
            </a:r>
            <a:r>
              <a:rPr lang="en-US" sz="1100" dirty="0"/>
              <a:t> we in de </a:t>
            </a:r>
            <a:r>
              <a:rPr lang="en-US" sz="1100" dirty="0" err="1"/>
              <a:t>zaal</a:t>
            </a:r>
            <a:r>
              <a:rPr lang="en-US" sz="1100" dirty="0"/>
              <a:t> </a:t>
            </a:r>
            <a:r>
              <a:rPr lang="en-US" sz="1100" dirty="0" err="1"/>
              <a:t>zitten</a:t>
            </a:r>
            <a:r>
              <a:rPr lang="en-US" sz="1100" dirty="0"/>
              <a:t>? </a:t>
            </a:r>
            <a:r>
              <a:rPr lang="en-US" sz="1100" dirty="0" err="1"/>
              <a:t>Zwaai</a:t>
            </a:r>
            <a:r>
              <a:rPr lang="en-US" sz="1100" dirty="0"/>
              <a:t> even </a:t>
            </a:r>
            <a:r>
              <a:rPr lang="en-US" sz="1100" dirty="0" err="1"/>
              <a:t>als</a:t>
            </a:r>
            <a:r>
              <a:rPr lang="en-US" sz="1100" dirty="0"/>
              <a:t> je: </a:t>
            </a:r>
            <a:r>
              <a:rPr lang="en-US" sz="1100" dirty="0" err="1"/>
              <a:t>toezichthouder</a:t>
            </a:r>
            <a:r>
              <a:rPr lang="en-US" sz="1100" dirty="0"/>
              <a:t> </a:t>
            </a:r>
            <a:r>
              <a:rPr lang="en-US" sz="1100" dirty="0" err="1"/>
              <a:t>rechtmatigheid</a:t>
            </a:r>
            <a:r>
              <a:rPr lang="en-US" sz="1100" dirty="0"/>
              <a:t>, </a:t>
            </a:r>
            <a:r>
              <a:rPr lang="en-US" sz="1100" dirty="0" err="1"/>
              <a:t>toezichthouder</a:t>
            </a:r>
            <a:r>
              <a:rPr lang="en-US" sz="1100" dirty="0"/>
              <a:t> </a:t>
            </a:r>
            <a:r>
              <a:rPr lang="en-US" sz="1100" dirty="0" err="1"/>
              <a:t>kwaliteit</a:t>
            </a:r>
            <a:r>
              <a:rPr lang="en-US" sz="1100" dirty="0"/>
              <a:t>, </a:t>
            </a:r>
            <a:r>
              <a:rPr lang="en-US" sz="1100" dirty="0" err="1"/>
              <a:t>contractmanager</a:t>
            </a:r>
            <a:r>
              <a:rPr lang="en-US" sz="1100" dirty="0"/>
              <a:t>, </a:t>
            </a:r>
            <a:r>
              <a:rPr lang="en-US" sz="1100" dirty="0" err="1"/>
              <a:t>veiligheidsdomein</a:t>
            </a:r>
            <a:r>
              <a:rPr lang="en-US" sz="1100" dirty="0"/>
              <a:t>, </a:t>
            </a:r>
            <a:r>
              <a:rPr lang="en-US" sz="1100" dirty="0" err="1"/>
              <a:t>niet</a:t>
            </a:r>
            <a:r>
              <a:rPr lang="en-US" sz="1100" dirty="0"/>
              <a:t> </a:t>
            </a:r>
            <a:r>
              <a:rPr lang="en-US" sz="1100" dirty="0" err="1"/>
              <a:t>werkzaam</a:t>
            </a:r>
            <a:r>
              <a:rPr lang="en-US" sz="1100" dirty="0"/>
              <a:t> </a:t>
            </a:r>
            <a:r>
              <a:rPr lang="en-US" sz="1100" dirty="0" err="1"/>
              <a:t>bij</a:t>
            </a:r>
            <a:r>
              <a:rPr lang="en-US" sz="1100" dirty="0"/>
              <a:t> </a:t>
            </a:r>
            <a:r>
              <a:rPr lang="en-US" sz="1100" dirty="0" err="1"/>
              <a:t>een</a:t>
            </a:r>
            <a:r>
              <a:rPr lang="en-US" sz="1100" dirty="0"/>
              <a:t> </a:t>
            </a:r>
            <a:r>
              <a:rPr lang="en-US" sz="1100" dirty="0" err="1"/>
              <a:t>gemeente</a:t>
            </a:r>
            <a:r>
              <a:rPr lang="en-US" sz="1100" dirty="0"/>
              <a:t>? Anders </a:t>
            </a:r>
            <a:r>
              <a:rPr lang="en-US" sz="1100" dirty="0" err="1"/>
              <a:t>namelijk</a:t>
            </a:r>
            <a:r>
              <a:rPr lang="en-US" sz="1100" dirty="0"/>
              <a:t>?</a:t>
            </a:r>
          </a:p>
          <a:p>
            <a:endParaRPr lang="en-US" sz="1100"/>
          </a:p>
          <a:p>
            <a:r>
              <a:rPr lang="en-US" sz="1100" dirty="0" err="1"/>
              <a:t>Wanneer</a:t>
            </a:r>
            <a:r>
              <a:rPr lang="en-US" sz="1100" dirty="0"/>
              <a:t> is </a:t>
            </a:r>
            <a:r>
              <a:rPr lang="en-US" sz="1100" dirty="0" err="1"/>
              <a:t>deze</a:t>
            </a:r>
            <a:r>
              <a:rPr lang="en-US" sz="1100" dirty="0"/>
              <a:t> workshop </a:t>
            </a:r>
            <a:r>
              <a:rPr lang="en-US" sz="1100" dirty="0" err="1"/>
              <a:t>voor</a:t>
            </a:r>
            <a:r>
              <a:rPr lang="en-US" sz="1100" dirty="0"/>
              <a:t> </a:t>
            </a:r>
            <a:r>
              <a:rPr lang="en-US" sz="1100" dirty="0" err="1"/>
              <a:t>jou</a:t>
            </a:r>
            <a:r>
              <a:rPr lang="en-US" sz="1100" dirty="0"/>
              <a:t> </a:t>
            </a:r>
            <a:r>
              <a:rPr lang="en-US" sz="1100" dirty="0" err="1"/>
              <a:t>geslaagd</a:t>
            </a:r>
            <a:r>
              <a:rPr lang="en-US" sz="1100" dirty="0"/>
              <a:t>? Dat </a:t>
            </a:r>
            <a:r>
              <a:rPr lang="en-US" sz="1100" dirty="0" err="1"/>
              <a:t>geeft</a:t>
            </a:r>
            <a:r>
              <a:rPr lang="en-US" sz="1100" dirty="0"/>
              <a:t> </a:t>
            </a:r>
            <a:r>
              <a:rPr lang="en-US" sz="1100" dirty="0" err="1"/>
              <a:t>ons</a:t>
            </a:r>
            <a:r>
              <a:rPr lang="en-US" sz="1100" dirty="0"/>
              <a:t> </a:t>
            </a:r>
            <a:r>
              <a:rPr lang="en-US" sz="1100" dirty="0" err="1"/>
              <a:t>nog</a:t>
            </a:r>
            <a:r>
              <a:rPr lang="en-US" sz="1100" dirty="0"/>
              <a:t> </a:t>
            </a:r>
            <a:r>
              <a:rPr lang="en-US" sz="1100" dirty="0" err="1"/>
              <a:t>een</a:t>
            </a:r>
            <a:r>
              <a:rPr lang="en-US" sz="1100" dirty="0"/>
              <a:t> </a:t>
            </a:r>
            <a:r>
              <a:rPr lang="en-US" sz="1100" dirty="0" err="1"/>
              <a:t>klein</a:t>
            </a:r>
            <a:r>
              <a:rPr lang="en-US" sz="1100" dirty="0"/>
              <a:t> </a:t>
            </a:r>
            <a:r>
              <a:rPr lang="en-US" sz="1100" dirty="0" err="1"/>
              <a:t>beetje</a:t>
            </a:r>
            <a:r>
              <a:rPr lang="en-US" sz="1100" dirty="0"/>
              <a:t> </a:t>
            </a:r>
            <a:r>
              <a:rPr lang="en-US" sz="1100" dirty="0" err="1"/>
              <a:t>richting</a:t>
            </a:r>
            <a:r>
              <a:rPr lang="en-US" sz="1100" dirty="0"/>
              <a:t> </a:t>
            </a:r>
            <a:r>
              <a:rPr lang="en-US" sz="1100" dirty="0" err="1"/>
              <a:t>en</a:t>
            </a:r>
            <a:r>
              <a:rPr lang="en-US" sz="1100" dirty="0"/>
              <a:t> </a:t>
            </a:r>
            <a:r>
              <a:rPr lang="en-US" sz="1100" dirty="0" err="1"/>
              <a:t>kunnen</a:t>
            </a:r>
            <a:r>
              <a:rPr lang="en-US" sz="1100" dirty="0"/>
              <a:t> we </a:t>
            </a:r>
            <a:r>
              <a:rPr lang="en-US" sz="1100" dirty="0" err="1"/>
              <a:t>ook</a:t>
            </a:r>
            <a:r>
              <a:rPr lang="en-US" sz="1100" dirty="0"/>
              <a:t> </a:t>
            </a:r>
            <a:r>
              <a:rPr lang="en-US" sz="1100" dirty="0" err="1"/>
              <a:t>meenemen</a:t>
            </a:r>
            <a:r>
              <a:rPr lang="en-US" sz="1100" dirty="0"/>
              <a:t> </a:t>
            </a:r>
            <a:r>
              <a:rPr lang="en-US" sz="1100" dirty="0" err="1"/>
              <a:t>voor</a:t>
            </a:r>
            <a:r>
              <a:rPr lang="en-US" sz="1100" dirty="0"/>
              <a:t> </a:t>
            </a:r>
            <a:r>
              <a:rPr lang="en-US" sz="1100" dirty="0" err="1"/>
              <a:t>een</a:t>
            </a:r>
            <a:r>
              <a:rPr lang="en-US" sz="1100" dirty="0"/>
              <a:t> </a:t>
            </a:r>
            <a:r>
              <a:rPr lang="en-US" sz="1100" dirty="0" err="1"/>
              <a:t>volgende</a:t>
            </a:r>
            <a:r>
              <a:rPr lang="en-US" sz="1100" dirty="0"/>
              <a:t> </a:t>
            </a:r>
            <a:r>
              <a:rPr lang="en-US" sz="1100" dirty="0" err="1"/>
              <a:t>keer</a:t>
            </a:r>
            <a:r>
              <a:rPr lang="en-US" sz="1100" dirty="0"/>
              <a:t>.</a:t>
            </a:r>
          </a:p>
        </p:txBody>
      </p:sp>
      <p:sp>
        <p:nvSpPr>
          <p:cNvPr id="4" name="Slide Number Placeholder 3">
            <a:extLst>
              <a:ext uri="{FF2B5EF4-FFF2-40B4-BE49-F238E27FC236}">
                <a16:creationId xmlns:a16="http://schemas.microsoft.com/office/drawing/2014/main" id="{83A77FFC-91FD-A81D-DAE2-3ADB75A4D84E}"/>
              </a:ext>
            </a:extLst>
          </p:cNvPr>
          <p:cNvSpPr>
            <a:spLocks noGrp="1"/>
          </p:cNvSpPr>
          <p:nvPr>
            <p:ph type="sldNum" sz="quarter" idx="5"/>
          </p:nvPr>
        </p:nvSpPr>
        <p:spPr/>
        <p:txBody>
          <a:bodyPr/>
          <a:lstStyle/>
          <a:p>
            <a:fld id="{EFE0AD05-621F-49DC-AFD6-A26E91B52793}" type="slidenum">
              <a:rPr lang="nl-NL" smtClean="0"/>
              <a:t>2</a:t>
            </a:fld>
            <a:endParaRPr lang="nl-NL"/>
          </a:p>
        </p:txBody>
      </p:sp>
    </p:spTree>
    <p:extLst>
      <p:ext uri="{BB962C8B-B14F-4D97-AF65-F5344CB8AC3E}">
        <p14:creationId xmlns:p14="http://schemas.microsoft.com/office/powerpoint/2010/main" val="2152620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42E62-D4B0-7245-D8C1-116B65D15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36659-1F5E-7A7A-491D-0DA923035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AF168-B90B-82CF-1BE8-EC9A2BC4C54E}"/>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9A812376-59E9-6630-8725-1D66D60BC9E9}"/>
              </a:ext>
            </a:extLst>
          </p:cNvPr>
          <p:cNvSpPr>
            <a:spLocks noGrp="1"/>
          </p:cNvSpPr>
          <p:nvPr>
            <p:ph type="sldNum" sz="quarter" idx="5"/>
          </p:nvPr>
        </p:nvSpPr>
        <p:spPr/>
        <p:txBody>
          <a:bodyPr/>
          <a:lstStyle/>
          <a:p>
            <a:fld id="{EFE0AD05-621F-49DC-AFD6-A26E91B52793}" type="slidenum">
              <a:rPr lang="nl-NL" smtClean="0"/>
              <a:t>20</a:t>
            </a:fld>
            <a:endParaRPr lang="nl-NL"/>
          </a:p>
        </p:txBody>
      </p:sp>
    </p:spTree>
    <p:extLst>
      <p:ext uri="{BB962C8B-B14F-4D97-AF65-F5344CB8AC3E}">
        <p14:creationId xmlns:p14="http://schemas.microsoft.com/office/powerpoint/2010/main" val="1229420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3764-DA0E-7F18-0A5C-3BEF54632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A2F15-3529-8ECF-D721-AB60C15B9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64B7B-F44C-9DEB-90DC-8DA96E71D6FF}"/>
              </a:ext>
            </a:extLst>
          </p:cNvPr>
          <p:cNvSpPr>
            <a:spLocks noGrp="1"/>
          </p:cNvSpPr>
          <p:nvPr>
            <p:ph type="body" idx="1"/>
          </p:nvPr>
        </p:nvSpPr>
        <p:spPr/>
        <p:txBody>
          <a:bodyPr/>
          <a:lstStyle/>
          <a:p>
            <a:endParaRPr lang="en-US" sz="1100"/>
          </a:p>
        </p:txBody>
      </p:sp>
      <p:sp>
        <p:nvSpPr>
          <p:cNvPr id="4" name="Slide Number Placeholder 3">
            <a:extLst>
              <a:ext uri="{FF2B5EF4-FFF2-40B4-BE49-F238E27FC236}">
                <a16:creationId xmlns:a16="http://schemas.microsoft.com/office/drawing/2014/main" id="{9D9BA430-BC74-C8B7-1BC6-A3F7CF981A8F}"/>
              </a:ext>
            </a:extLst>
          </p:cNvPr>
          <p:cNvSpPr>
            <a:spLocks noGrp="1"/>
          </p:cNvSpPr>
          <p:nvPr>
            <p:ph type="sldNum" sz="quarter" idx="5"/>
          </p:nvPr>
        </p:nvSpPr>
        <p:spPr/>
        <p:txBody>
          <a:bodyPr/>
          <a:lstStyle/>
          <a:p>
            <a:fld id="{EFE0AD05-621F-49DC-AFD6-A26E91B52793}" type="slidenum">
              <a:rPr lang="nl-NL" smtClean="0"/>
              <a:t>21</a:t>
            </a:fld>
            <a:endParaRPr lang="nl-NL"/>
          </a:p>
        </p:txBody>
      </p:sp>
    </p:spTree>
    <p:extLst>
      <p:ext uri="{BB962C8B-B14F-4D97-AF65-F5344CB8AC3E}">
        <p14:creationId xmlns:p14="http://schemas.microsoft.com/office/powerpoint/2010/main" val="1457050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100"/>
          </a:p>
        </p:txBody>
      </p:sp>
      <p:sp>
        <p:nvSpPr>
          <p:cNvPr id="4" name="Tijdelijke aanduiding voor dianummer 3"/>
          <p:cNvSpPr>
            <a:spLocks noGrp="1"/>
          </p:cNvSpPr>
          <p:nvPr>
            <p:ph type="sldNum" sz="quarter" idx="5"/>
          </p:nvPr>
        </p:nvSpPr>
        <p:spPr/>
        <p:txBody>
          <a:bodyPr/>
          <a:lstStyle/>
          <a:p>
            <a:fld id="{EFE0AD05-621F-49DC-AFD6-A26E91B52793}" type="slidenum">
              <a:rPr lang="nl-NL" smtClean="0"/>
              <a:t>22</a:t>
            </a:fld>
            <a:endParaRPr lang="nl-NL"/>
          </a:p>
        </p:txBody>
      </p:sp>
    </p:spTree>
    <p:extLst>
      <p:ext uri="{BB962C8B-B14F-4D97-AF65-F5344CB8AC3E}">
        <p14:creationId xmlns:p14="http://schemas.microsoft.com/office/powerpoint/2010/main" val="3582833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43E68-C17A-262F-C395-D9FDF5D73B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79A788-5CF8-0F83-B38A-CCD2DF922E3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E6C0F9-6D0C-3D3C-97A9-AC21A5056745}"/>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A7CE01FA-90DC-44A6-71EC-57C3F028FEE7}"/>
              </a:ext>
            </a:extLst>
          </p:cNvPr>
          <p:cNvSpPr>
            <a:spLocks noGrp="1"/>
          </p:cNvSpPr>
          <p:nvPr>
            <p:ph type="sldNum" sz="quarter" idx="5"/>
          </p:nvPr>
        </p:nvSpPr>
        <p:spPr/>
        <p:txBody>
          <a:bodyPr/>
          <a:lstStyle/>
          <a:p>
            <a:fld id="{EFE0AD05-621F-49DC-AFD6-A26E91B52793}" type="slidenum">
              <a:rPr lang="nl-NL" smtClean="0"/>
              <a:t>23</a:t>
            </a:fld>
            <a:endParaRPr lang="nl-NL"/>
          </a:p>
        </p:txBody>
      </p:sp>
    </p:spTree>
    <p:extLst>
      <p:ext uri="{BB962C8B-B14F-4D97-AF65-F5344CB8AC3E}">
        <p14:creationId xmlns:p14="http://schemas.microsoft.com/office/powerpoint/2010/main" val="3555086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34A91-0ECC-F4DE-AEB8-613A2326A45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1801437-4DC1-5B49-223E-CABAD0227F1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A83DA2-E6A8-DACB-FD76-0934BB56FACA}"/>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5DB724E2-4F74-064B-7419-36E2A5ADA05C}"/>
              </a:ext>
            </a:extLst>
          </p:cNvPr>
          <p:cNvSpPr>
            <a:spLocks noGrp="1"/>
          </p:cNvSpPr>
          <p:nvPr>
            <p:ph type="sldNum" sz="quarter" idx="5"/>
          </p:nvPr>
        </p:nvSpPr>
        <p:spPr/>
        <p:txBody>
          <a:bodyPr/>
          <a:lstStyle/>
          <a:p>
            <a:fld id="{EFE0AD05-621F-49DC-AFD6-A26E91B52793}" type="slidenum">
              <a:rPr lang="nl-NL" smtClean="0"/>
              <a:t>24</a:t>
            </a:fld>
            <a:endParaRPr lang="nl-NL"/>
          </a:p>
        </p:txBody>
      </p:sp>
    </p:spTree>
    <p:extLst>
      <p:ext uri="{BB962C8B-B14F-4D97-AF65-F5344CB8AC3E}">
        <p14:creationId xmlns:p14="http://schemas.microsoft.com/office/powerpoint/2010/main" val="350260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358A-ABA5-25EE-20FC-1FEE58A64C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9B4A61-1211-AADA-E9AB-82BBE6B3D5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BED044F-0B55-A093-3BFB-8FB67FC148AE}"/>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C96A9C23-A647-20FD-C3F2-CDA5A02BCE35}"/>
              </a:ext>
            </a:extLst>
          </p:cNvPr>
          <p:cNvSpPr>
            <a:spLocks noGrp="1"/>
          </p:cNvSpPr>
          <p:nvPr>
            <p:ph type="sldNum" sz="quarter" idx="5"/>
          </p:nvPr>
        </p:nvSpPr>
        <p:spPr/>
        <p:txBody>
          <a:bodyPr/>
          <a:lstStyle/>
          <a:p>
            <a:fld id="{EFE0AD05-621F-49DC-AFD6-A26E91B52793}" type="slidenum">
              <a:rPr lang="nl-NL" smtClean="0"/>
              <a:t>25</a:t>
            </a:fld>
            <a:endParaRPr lang="nl-NL"/>
          </a:p>
        </p:txBody>
      </p:sp>
    </p:spTree>
    <p:extLst>
      <p:ext uri="{BB962C8B-B14F-4D97-AF65-F5344CB8AC3E}">
        <p14:creationId xmlns:p14="http://schemas.microsoft.com/office/powerpoint/2010/main" val="3677221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347F2-BAA3-FBFE-55B9-836F2CD54E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B999A83-55B2-56B9-248F-87C92FC6E8E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A2E720C-7653-1AA8-1CC8-0C7CD6ACE9D6}"/>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8CDCA52C-B198-233D-C15D-2672794EDD5F}"/>
              </a:ext>
            </a:extLst>
          </p:cNvPr>
          <p:cNvSpPr>
            <a:spLocks noGrp="1"/>
          </p:cNvSpPr>
          <p:nvPr>
            <p:ph type="sldNum" sz="quarter" idx="5"/>
          </p:nvPr>
        </p:nvSpPr>
        <p:spPr/>
        <p:txBody>
          <a:bodyPr/>
          <a:lstStyle/>
          <a:p>
            <a:fld id="{EFE0AD05-621F-49DC-AFD6-A26E91B52793}" type="slidenum">
              <a:rPr lang="nl-NL" smtClean="0"/>
              <a:t>26</a:t>
            </a:fld>
            <a:endParaRPr lang="nl-NL"/>
          </a:p>
        </p:txBody>
      </p:sp>
    </p:spTree>
    <p:extLst>
      <p:ext uri="{BB962C8B-B14F-4D97-AF65-F5344CB8AC3E}">
        <p14:creationId xmlns:p14="http://schemas.microsoft.com/office/powerpoint/2010/main" val="1761177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C2B05-7FAC-D698-8EEB-550321A88A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E735AF-AFE0-4965-C67C-E88D740C07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A79656-DCBC-020B-5AAC-48789FE93EC4}"/>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06262F03-0C79-4768-08E1-95554016D39B}"/>
              </a:ext>
            </a:extLst>
          </p:cNvPr>
          <p:cNvSpPr>
            <a:spLocks noGrp="1"/>
          </p:cNvSpPr>
          <p:nvPr>
            <p:ph type="sldNum" sz="quarter" idx="5"/>
          </p:nvPr>
        </p:nvSpPr>
        <p:spPr/>
        <p:txBody>
          <a:bodyPr/>
          <a:lstStyle/>
          <a:p>
            <a:fld id="{EFE0AD05-621F-49DC-AFD6-A26E91B52793}" type="slidenum">
              <a:rPr lang="nl-NL" smtClean="0"/>
              <a:t>27</a:t>
            </a:fld>
            <a:endParaRPr lang="nl-NL"/>
          </a:p>
        </p:txBody>
      </p:sp>
    </p:spTree>
    <p:extLst>
      <p:ext uri="{BB962C8B-B14F-4D97-AF65-F5344CB8AC3E}">
        <p14:creationId xmlns:p14="http://schemas.microsoft.com/office/powerpoint/2010/main" val="3771546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9BB8-0203-21ED-019E-A37DDB40DF6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30F91F-C09F-B803-32EB-2690A0EFA9F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6F165AB-CC42-314D-EB0B-CAD499A46BB8}"/>
              </a:ext>
            </a:extLst>
          </p:cNvPr>
          <p:cNvSpPr>
            <a:spLocks noGrp="1"/>
          </p:cNvSpPr>
          <p:nvPr>
            <p:ph type="body" idx="1"/>
          </p:nvPr>
        </p:nvSpPr>
        <p:spPr/>
        <p:txBody>
          <a:bodyPr/>
          <a:lstStyle/>
          <a:p>
            <a:endParaRPr lang="nl-NL" sz="1100" dirty="0"/>
          </a:p>
        </p:txBody>
      </p:sp>
      <p:sp>
        <p:nvSpPr>
          <p:cNvPr id="4" name="Tijdelijke aanduiding voor dianummer 3">
            <a:extLst>
              <a:ext uri="{FF2B5EF4-FFF2-40B4-BE49-F238E27FC236}">
                <a16:creationId xmlns:a16="http://schemas.microsoft.com/office/drawing/2014/main" id="{67FCEA0C-CB26-1ED5-DD68-4EF876CA8A1A}"/>
              </a:ext>
            </a:extLst>
          </p:cNvPr>
          <p:cNvSpPr>
            <a:spLocks noGrp="1"/>
          </p:cNvSpPr>
          <p:nvPr>
            <p:ph type="sldNum" sz="quarter" idx="5"/>
          </p:nvPr>
        </p:nvSpPr>
        <p:spPr/>
        <p:txBody>
          <a:bodyPr/>
          <a:lstStyle/>
          <a:p>
            <a:fld id="{EFE0AD05-621F-49DC-AFD6-A26E91B52793}" type="slidenum">
              <a:rPr lang="nl-NL" smtClean="0"/>
              <a:t>28</a:t>
            </a:fld>
            <a:endParaRPr lang="nl-NL"/>
          </a:p>
        </p:txBody>
      </p:sp>
    </p:spTree>
    <p:extLst>
      <p:ext uri="{BB962C8B-B14F-4D97-AF65-F5344CB8AC3E}">
        <p14:creationId xmlns:p14="http://schemas.microsoft.com/office/powerpoint/2010/main" val="2406779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10BD0-DF3C-0716-085A-08D95281C20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4FA50C-1B0C-4FA3-810C-409E96FC3E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1EC256-EC43-B802-C381-BD6408FCE4DB}"/>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A7AA6B52-8327-E9EA-7192-0880BE94EF92}"/>
              </a:ext>
            </a:extLst>
          </p:cNvPr>
          <p:cNvSpPr>
            <a:spLocks noGrp="1"/>
          </p:cNvSpPr>
          <p:nvPr>
            <p:ph type="sldNum" sz="quarter" idx="5"/>
          </p:nvPr>
        </p:nvSpPr>
        <p:spPr/>
        <p:txBody>
          <a:bodyPr/>
          <a:lstStyle/>
          <a:p>
            <a:fld id="{EFE0AD05-621F-49DC-AFD6-A26E91B52793}" type="slidenum">
              <a:rPr lang="nl-NL" smtClean="0"/>
              <a:t>29</a:t>
            </a:fld>
            <a:endParaRPr lang="nl-NL"/>
          </a:p>
        </p:txBody>
      </p:sp>
    </p:spTree>
    <p:extLst>
      <p:ext uri="{BB962C8B-B14F-4D97-AF65-F5344CB8AC3E}">
        <p14:creationId xmlns:p14="http://schemas.microsoft.com/office/powerpoint/2010/main" val="121341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EFE0AD05-621F-49DC-AFD6-A26E91B52793}" type="slidenum">
              <a:rPr lang="nl-NL" smtClean="0"/>
              <a:t>3</a:t>
            </a:fld>
            <a:endParaRPr lang="nl-NL"/>
          </a:p>
        </p:txBody>
      </p:sp>
    </p:spTree>
    <p:extLst>
      <p:ext uri="{BB962C8B-B14F-4D97-AF65-F5344CB8AC3E}">
        <p14:creationId xmlns:p14="http://schemas.microsoft.com/office/powerpoint/2010/main" val="4079096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18C35-660E-1B8D-E983-6023DF07E04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E64512E-C065-4701-4993-11A9393D210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3F1BFE4-EB99-73A2-13C4-32BA4DFE44B7}"/>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6C421B75-460F-AB62-D2F9-76FCC513995A}"/>
              </a:ext>
            </a:extLst>
          </p:cNvPr>
          <p:cNvSpPr>
            <a:spLocks noGrp="1"/>
          </p:cNvSpPr>
          <p:nvPr>
            <p:ph type="sldNum" sz="quarter" idx="5"/>
          </p:nvPr>
        </p:nvSpPr>
        <p:spPr/>
        <p:txBody>
          <a:bodyPr/>
          <a:lstStyle/>
          <a:p>
            <a:fld id="{EFE0AD05-621F-49DC-AFD6-A26E91B52793}" type="slidenum">
              <a:rPr lang="nl-NL" smtClean="0"/>
              <a:t>30</a:t>
            </a:fld>
            <a:endParaRPr lang="nl-NL"/>
          </a:p>
        </p:txBody>
      </p:sp>
    </p:spTree>
    <p:extLst>
      <p:ext uri="{BB962C8B-B14F-4D97-AF65-F5344CB8AC3E}">
        <p14:creationId xmlns:p14="http://schemas.microsoft.com/office/powerpoint/2010/main" val="1977349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53A1E-7F8E-7E94-74B1-64E46206636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7556A41-E90C-3A44-55EC-C49C9CAEFA0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CF5589-C1D5-A187-8324-7E73AACD2784}"/>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154A3491-EF1C-84D4-13CD-C5D05058D7D2}"/>
              </a:ext>
            </a:extLst>
          </p:cNvPr>
          <p:cNvSpPr>
            <a:spLocks noGrp="1"/>
          </p:cNvSpPr>
          <p:nvPr>
            <p:ph type="sldNum" sz="quarter" idx="5"/>
          </p:nvPr>
        </p:nvSpPr>
        <p:spPr/>
        <p:txBody>
          <a:bodyPr/>
          <a:lstStyle/>
          <a:p>
            <a:fld id="{EFE0AD05-621F-49DC-AFD6-A26E91B52793}" type="slidenum">
              <a:rPr lang="nl-NL" smtClean="0"/>
              <a:t>31</a:t>
            </a:fld>
            <a:endParaRPr lang="nl-NL"/>
          </a:p>
        </p:txBody>
      </p:sp>
    </p:spTree>
    <p:extLst>
      <p:ext uri="{BB962C8B-B14F-4D97-AF65-F5344CB8AC3E}">
        <p14:creationId xmlns:p14="http://schemas.microsoft.com/office/powerpoint/2010/main" val="3300787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7E890-D848-D00E-9FF8-79236E8870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1BD26D-D461-EAA1-D244-48712A197C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C69C4AD-D0D7-E68A-3BDF-4C57BA081532}"/>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463F951D-8030-BC69-DED9-7EBE29A19FFB}"/>
              </a:ext>
            </a:extLst>
          </p:cNvPr>
          <p:cNvSpPr>
            <a:spLocks noGrp="1"/>
          </p:cNvSpPr>
          <p:nvPr>
            <p:ph type="sldNum" sz="quarter" idx="5"/>
          </p:nvPr>
        </p:nvSpPr>
        <p:spPr/>
        <p:txBody>
          <a:bodyPr/>
          <a:lstStyle/>
          <a:p>
            <a:fld id="{EFE0AD05-621F-49DC-AFD6-A26E91B52793}" type="slidenum">
              <a:rPr lang="nl-NL" smtClean="0"/>
              <a:t>32</a:t>
            </a:fld>
            <a:endParaRPr lang="nl-NL"/>
          </a:p>
        </p:txBody>
      </p:sp>
    </p:spTree>
    <p:extLst>
      <p:ext uri="{BB962C8B-B14F-4D97-AF65-F5344CB8AC3E}">
        <p14:creationId xmlns:p14="http://schemas.microsoft.com/office/powerpoint/2010/main" val="3456649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0127A-3BCD-EFF5-7DF6-CFCD2774CA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C262642-BAED-7A40-8D7A-D059891D1B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76D297E-D817-E29B-5DB8-1A136BAD378D}"/>
              </a:ext>
            </a:extLst>
          </p:cNvPr>
          <p:cNvSpPr>
            <a:spLocks noGrp="1"/>
          </p:cNvSpPr>
          <p:nvPr>
            <p:ph type="body" idx="1"/>
          </p:nvPr>
        </p:nvSpPr>
        <p:spPr/>
        <p:txBody>
          <a:bodyPr/>
          <a:lstStyle/>
          <a:p>
            <a:pPr>
              <a:buNone/>
            </a:pPr>
            <a:endParaRPr lang="nl-NL" sz="1100" dirty="0">
              <a:latin typeface="Aptos" panose="020B0004020202020204" pitchFamily="34" charset="0"/>
            </a:endParaRPr>
          </a:p>
        </p:txBody>
      </p:sp>
      <p:sp>
        <p:nvSpPr>
          <p:cNvPr id="4" name="Tijdelijke aanduiding voor dianummer 3">
            <a:extLst>
              <a:ext uri="{FF2B5EF4-FFF2-40B4-BE49-F238E27FC236}">
                <a16:creationId xmlns:a16="http://schemas.microsoft.com/office/drawing/2014/main" id="{4B0478E1-A20A-5D88-13E9-E43A96292190}"/>
              </a:ext>
            </a:extLst>
          </p:cNvPr>
          <p:cNvSpPr>
            <a:spLocks noGrp="1"/>
          </p:cNvSpPr>
          <p:nvPr>
            <p:ph type="sldNum" sz="quarter" idx="5"/>
          </p:nvPr>
        </p:nvSpPr>
        <p:spPr/>
        <p:txBody>
          <a:bodyPr/>
          <a:lstStyle/>
          <a:p>
            <a:fld id="{EFE0AD05-621F-49DC-AFD6-A26E91B52793}" type="slidenum">
              <a:rPr lang="nl-NL" smtClean="0"/>
              <a:t>33</a:t>
            </a:fld>
            <a:endParaRPr lang="nl-NL"/>
          </a:p>
        </p:txBody>
      </p:sp>
    </p:spTree>
    <p:extLst>
      <p:ext uri="{BB962C8B-B14F-4D97-AF65-F5344CB8AC3E}">
        <p14:creationId xmlns:p14="http://schemas.microsoft.com/office/powerpoint/2010/main" val="717339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8E76B-67BE-0D50-7CA9-A702C432C4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B46B3C-0AC7-DCFC-0952-60F4B053C3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453554C-ECDB-89F7-EF0F-1A97172BB8D7}"/>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0691E21B-B5CD-7B34-62F1-30081A7C1255}"/>
              </a:ext>
            </a:extLst>
          </p:cNvPr>
          <p:cNvSpPr>
            <a:spLocks noGrp="1"/>
          </p:cNvSpPr>
          <p:nvPr>
            <p:ph type="sldNum" sz="quarter" idx="5"/>
          </p:nvPr>
        </p:nvSpPr>
        <p:spPr/>
        <p:txBody>
          <a:bodyPr/>
          <a:lstStyle/>
          <a:p>
            <a:fld id="{EFE0AD05-621F-49DC-AFD6-A26E91B52793}" type="slidenum">
              <a:rPr lang="nl-NL" smtClean="0"/>
              <a:t>34</a:t>
            </a:fld>
            <a:endParaRPr lang="nl-NL"/>
          </a:p>
        </p:txBody>
      </p:sp>
    </p:spTree>
    <p:extLst>
      <p:ext uri="{BB962C8B-B14F-4D97-AF65-F5344CB8AC3E}">
        <p14:creationId xmlns:p14="http://schemas.microsoft.com/office/powerpoint/2010/main" val="3932371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4D463-8531-B570-B3F7-47B62C392E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AA3094-4280-985C-83C2-C8740FBB0E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8098806-0900-D3AC-D0A3-52DEAB09BD5B}"/>
              </a:ext>
            </a:extLst>
          </p:cNvPr>
          <p:cNvSpPr>
            <a:spLocks noGrp="1"/>
          </p:cNvSpPr>
          <p:nvPr>
            <p:ph type="body" idx="1"/>
          </p:nvPr>
        </p:nvSpPr>
        <p:spPr/>
        <p:txBody>
          <a:bodyPr/>
          <a:lstStyle/>
          <a:p>
            <a:pPr>
              <a:buNone/>
            </a:pPr>
            <a:endParaRPr lang="nl-NL" sz="1100" dirty="0">
              <a:latin typeface="Aptos" panose="020B0004020202020204" pitchFamily="34" charset="0"/>
            </a:endParaRPr>
          </a:p>
        </p:txBody>
      </p:sp>
      <p:sp>
        <p:nvSpPr>
          <p:cNvPr id="4" name="Tijdelijke aanduiding voor dianummer 3">
            <a:extLst>
              <a:ext uri="{FF2B5EF4-FFF2-40B4-BE49-F238E27FC236}">
                <a16:creationId xmlns:a16="http://schemas.microsoft.com/office/drawing/2014/main" id="{028A82F2-1838-9ACF-5149-7720C00F65BE}"/>
              </a:ext>
            </a:extLst>
          </p:cNvPr>
          <p:cNvSpPr>
            <a:spLocks noGrp="1"/>
          </p:cNvSpPr>
          <p:nvPr>
            <p:ph type="sldNum" sz="quarter" idx="5"/>
          </p:nvPr>
        </p:nvSpPr>
        <p:spPr/>
        <p:txBody>
          <a:bodyPr/>
          <a:lstStyle/>
          <a:p>
            <a:fld id="{EFE0AD05-621F-49DC-AFD6-A26E91B52793}" type="slidenum">
              <a:rPr lang="nl-NL" smtClean="0"/>
              <a:t>35</a:t>
            </a:fld>
            <a:endParaRPr lang="nl-NL"/>
          </a:p>
        </p:txBody>
      </p:sp>
    </p:spTree>
    <p:extLst>
      <p:ext uri="{BB962C8B-B14F-4D97-AF65-F5344CB8AC3E}">
        <p14:creationId xmlns:p14="http://schemas.microsoft.com/office/powerpoint/2010/main" val="3140154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B1713-62E6-D731-6EE7-E76CF3F355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82C8E7-85CC-72AC-AF41-22251E8E58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0D5A83-4EA8-B0BE-4B99-CE125C83F991}"/>
              </a:ext>
            </a:extLst>
          </p:cNvPr>
          <p:cNvSpPr>
            <a:spLocks noGrp="1"/>
          </p:cNvSpPr>
          <p:nvPr>
            <p:ph type="body" idx="1"/>
          </p:nvPr>
        </p:nvSpPr>
        <p:spPr/>
        <p:txBody>
          <a:bodyPr/>
          <a:lstStyle/>
          <a:p>
            <a:pPr>
              <a:buNone/>
            </a:pPr>
            <a:endParaRPr lang="nl-NL" sz="1100" dirty="0">
              <a:latin typeface="Aptos" panose="020B0004020202020204" pitchFamily="34" charset="0"/>
            </a:endParaRPr>
          </a:p>
        </p:txBody>
      </p:sp>
      <p:sp>
        <p:nvSpPr>
          <p:cNvPr id="4" name="Tijdelijke aanduiding voor dianummer 3">
            <a:extLst>
              <a:ext uri="{FF2B5EF4-FFF2-40B4-BE49-F238E27FC236}">
                <a16:creationId xmlns:a16="http://schemas.microsoft.com/office/drawing/2014/main" id="{DA292CDD-FA11-1F78-9469-F156F87ABB48}"/>
              </a:ext>
            </a:extLst>
          </p:cNvPr>
          <p:cNvSpPr>
            <a:spLocks noGrp="1"/>
          </p:cNvSpPr>
          <p:nvPr>
            <p:ph type="sldNum" sz="quarter" idx="5"/>
          </p:nvPr>
        </p:nvSpPr>
        <p:spPr/>
        <p:txBody>
          <a:bodyPr/>
          <a:lstStyle/>
          <a:p>
            <a:fld id="{EFE0AD05-621F-49DC-AFD6-A26E91B52793}" type="slidenum">
              <a:rPr lang="nl-NL" smtClean="0"/>
              <a:t>36</a:t>
            </a:fld>
            <a:endParaRPr lang="nl-NL"/>
          </a:p>
        </p:txBody>
      </p:sp>
    </p:spTree>
    <p:extLst>
      <p:ext uri="{BB962C8B-B14F-4D97-AF65-F5344CB8AC3E}">
        <p14:creationId xmlns:p14="http://schemas.microsoft.com/office/powerpoint/2010/main" val="3371092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53088-3D0E-A5F6-293F-62C2AF7561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1724BD-3787-0BEA-861D-6E374A16ED1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CB1D4C-3206-C1CF-19B5-427A8E97F758}"/>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8FADF079-90D2-F762-C3B8-7789870BE3B3}"/>
              </a:ext>
            </a:extLst>
          </p:cNvPr>
          <p:cNvSpPr>
            <a:spLocks noGrp="1"/>
          </p:cNvSpPr>
          <p:nvPr>
            <p:ph type="sldNum" sz="quarter" idx="5"/>
          </p:nvPr>
        </p:nvSpPr>
        <p:spPr/>
        <p:txBody>
          <a:bodyPr/>
          <a:lstStyle/>
          <a:p>
            <a:fld id="{EFE0AD05-621F-49DC-AFD6-A26E91B52793}" type="slidenum">
              <a:rPr lang="nl-NL" smtClean="0"/>
              <a:t>37</a:t>
            </a:fld>
            <a:endParaRPr lang="nl-NL"/>
          </a:p>
        </p:txBody>
      </p:sp>
    </p:spTree>
    <p:extLst>
      <p:ext uri="{BB962C8B-B14F-4D97-AF65-F5344CB8AC3E}">
        <p14:creationId xmlns:p14="http://schemas.microsoft.com/office/powerpoint/2010/main" val="1249968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39F90-4281-F7AF-DEA3-0C7E1A6EC5D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052A6E-7830-782A-D760-AE90DCF290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8784D75-25EE-3884-ECA8-2EAF84FCA6E3}"/>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D401643-10A5-CC84-D2E3-7163BD52AA79}"/>
              </a:ext>
            </a:extLst>
          </p:cNvPr>
          <p:cNvSpPr>
            <a:spLocks noGrp="1"/>
          </p:cNvSpPr>
          <p:nvPr>
            <p:ph type="sldNum" sz="quarter" idx="5"/>
          </p:nvPr>
        </p:nvSpPr>
        <p:spPr/>
        <p:txBody>
          <a:bodyPr/>
          <a:lstStyle/>
          <a:p>
            <a:fld id="{EFE0AD05-621F-49DC-AFD6-A26E91B52793}" type="slidenum">
              <a:rPr lang="nl-NL" smtClean="0"/>
              <a:t>38</a:t>
            </a:fld>
            <a:endParaRPr lang="nl-NL"/>
          </a:p>
        </p:txBody>
      </p:sp>
    </p:spTree>
    <p:extLst>
      <p:ext uri="{BB962C8B-B14F-4D97-AF65-F5344CB8AC3E}">
        <p14:creationId xmlns:p14="http://schemas.microsoft.com/office/powerpoint/2010/main" val="4105666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24813-1596-10F4-027C-AD75414F041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30EEFF-855C-B6EE-831F-009AE1379A3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DEDC1A-F221-4BB7-4450-C97E90ED7839}"/>
              </a:ext>
            </a:extLst>
          </p:cNvPr>
          <p:cNvSpPr>
            <a:spLocks noGrp="1"/>
          </p:cNvSpPr>
          <p:nvPr>
            <p:ph type="body" idx="1"/>
          </p:nvPr>
        </p:nvSpPr>
        <p:spPr/>
        <p:txBody>
          <a:bodyPr/>
          <a:lstStyle/>
          <a:p>
            <a:r>
              <a:rPr lang="nl-NL"/>
              <a:t>Dient echt alleen voor grote complexe casuïstiek, wanneer 3 gemeenten iets willen afstemmen is het IKZ niet zo’n logische partij om te faciliteren. Normaal gesproken hebben we 6-15 actieve deelnemende ketenpartners. </a:t>
            </a:r>
          </a:p>
        </p:txBody>
      </p:sp>
      <p:sp>
        <p:nvSpPr>
          <p:cNvPr id="4" name="Tijdelijke aanduiding voor dianummer 3">
            <a:extLst>
              <a:ext uri="{FF2B5EF4-FFF2-40B4-BE49-F238E27FC236}">
                <a16:creationId xmlns:a16="http://schemas.microsoft.com/office/drawing/2014/main" id="{44594826-E96D-3493-86F8-1F647306B364}"/>
              </a:ext>
            </a:extLst>
          </p:cNvPr>
          <p:cNvSpPr>
            <a:spLocks noGrp="1"/>
          </p:cNvSpPr>
          <p:nvPr>
            <p:ph type="sldNum" sz="quarter" idx="5"/>
          </p:nvPr>
        </p:nvSpPr>
        <p:spPr/>
        <p:txBody>
          <a:bodyPr/>
          <a:lstStyle/>
          <a:p>
            <a:fld id="{EFE0AD05-621F-49DC-AFD6-A26E91B52793}" type="slidenum">
              <a:rPr lang="nl-NL" smtClean="0"/>
              <a:t>39</a:t>
            </a:fld>
            <a:endParaRPr lang="nl-NL"/>
          </a:p>
        </p:txBody>
      </p:sp>
    </p:spTree>
    <p:extLst>
      <p:ext uri="{BB962C8B-B14F-4D97-AF65-F5344CB8AC3E}">
        <p14:creationId xmlns:p14="http://schemas.microsoft.com/office/powerpoint/2010/main" val="12326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F4F84-BC65-8C33-2D1B-636C382F1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96DBC-5D4B-F006-5C7A-6BB421AD5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850C8E-A35D-41E1-69CE-C336F10EA039}"/>
              </a:ext>
            </a:extLst>
          </p:cNvPr>
          <p:cNvSpPr>
            <a:spLocks noGrp="1"/>
          </p:cNvSpPr>
          <p:nvPr>
            <p:ph type="body" idx="1"/>
          </p:nvPr>
        </p:nvSpPr>
        <p:spPr/>
        <p:txBody>
          <a:bodyPr/>
          <a:lstStyle/>
          <a:p>
            <a:endParaRPr lang="en-US" sz="1100"/>
          </a:p>
        </p:txBody>
      </p:sp>
      <p:sp>
        <p:nvSpPr>
          <p:cNvPr id="4" name="Slide Number Placeholder 3">
            <a:extLst>
              <a:ext uri="{FF2B5EF4-FFF2-40B4-BE49-F238E27FC236}">
                <a16:creationId xmlns:a16="http://schemas.microsoft.com/office/drawing/2014/main" id="{EC7544CE-E752-1659-F854-04764CD2A3EC}"/>
              </a:ext>
            </a:extLst>
          </p:cNvPr>
          <p:cNvSpPr>
            <a:spLocks noGrp="1"/>
          </p:cNvSpPr>
          <p:nvPr>
            <p:ph type="sldNum" sz="quarter" idx="5"/>
          </p:nvPr>
        </p:nvSpPr>
        <p:spPr/>
        <p:txBody>
          <a:bodyPr/>
          <a:lstStyle/>
          <a:p>
            <a:fld id="{EFE0AD05-621F-49DC-AFD6-A26E91B52793}" type="slidenum">
              <a:rPr lang="nl-NL" smtClean="0"/>
              <a:t>4</a:t>
            </a:fld>
            <a:endParaRPr lang="nl-NL"/>
          </a:p>
        </p:txBody>
      </p:sp>
    </p:spTree>
    <p:extLst>
      <p:ext uri="{BB962C8B-B14F-4D97-AF65-F5344CB8AC3E}">
        <p14:creationId xmlns:p14="http://schemas.microsoft.com/office/powerpoint/2010/main" val="2623082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347E7-3659-4E46-FD05-AA1D05C8B13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2A9528-DD70-C39A-5B14-52CBDA4123C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20BB90D-E3ED-CAED-CAFD-F1430B77C4F0}"/>
              </a:ext>
            </a:extLst>
          </p:cNvPr>
          <p:cNvSpPr>
            <a:spLocks noGrp="1"/>
          </p:cNvSpPr>
          <p:nvPr>
            <p:ph type="body" idx="1"/>
          </p:nvPr>
        </p:nvSpPr>
        <p:spPr/>
        <p:txBody>
          <a:bodyPr/>
          <a:lstStyle/>
          <a:p>
            <a:r>
              <a:rPr lang="nl-NL"/>
              <a:t>Dit kan ik het beste uitleggen aan de hand van de criteria:</a:t>
            </a:r>
          </a:p>
        </p:txBody>
      </p:sp>
      <p:sp>
        <p:nvSpPr>
          <p:cNvPr id="4" name="Tijdelijke aanduiding voor dianummer 3">
            <a:extLst>
              <a:ext uri="{FF2B5EF4-FFF2-40B4-BE49-F238E27FC236}">
                <a16:creationId xmlns:a16="http://schemas.microsoft.com/office/drawing/2014/main" id="{5DF2C8E5-D614-B5FA-CE21-8EBF7CC267FA}"/>
              </a:ext>
            </a:extLst>
          </p:cNvPr>
          <p:cNvSpPr>
            <a:spLocks noGrp="1"/>
          </p:cNvSpPr>
          <p:nvPr>
            <p:ph type="sldNum" sz="quarter" idx="5"/>
          </p:nvPr>
        </p:nvSpPr>
        <p:spPr/>
        <p:txBody>
          <a:bodyPr/>
          <a:lstStyle/>
          <a:p>
            <a:fld id="{EFE0AD05-621F-49DC-AFD6-A26E91B52793}" type="slidenum">
              <a:rPr lang="nl-NL" smtClean="0"/>
              <a:t>40</a:t>
            </a:fld>
            <a:endParaRPr lang="nl-NL"/>
          </a:p>
        </p:txBody>
      </p:sp>
    </p:spTree>
    <p:extLst>
      <p:ext uri="{BB962C8B-B14F-4D97-AF65-F5344CB8AC3E}">
        <p14:creationId xmlns:p14="http://schemas.microsoft.com/office/powerpoint/2010/main" val="3043658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AE27E-E00E-2B77-523B-CBD77AA5904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94D512-432E-3E45-9BA3-2AEADEC00F3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730B1A6-CBE1-F7F1-5177-65C4A680206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BCDD13E-F5F4-1887-AA52-25EC7D1243BA}"/>
              </a:ext>
            </a:extLst>
          </p:cNvPr>
          <p:cNvSpPr>
            <a:spLocks noGrp="1"/>
          </p:cNvSpPr>
          <p:nvPr>
            <p:ph type="sldNum" sz="quarter" idx="5"/>
          </p:nvPr>
        </p:nvSpPr>
        <p:spPr/>
        <p:txBody>
          <a:bodyPr/>
          <a:lstStyle/>
          <a:p>
            <a:fld id="{EFE0AD05-621F-49DC-AFD6-A26E91B52793}" type="slidenum">
              <a:rPr lang="nl-NL" smtClean="0"/>
              <a:t>41</a:t>
            </a:fld>
            <a:endParaRPr lang="nl-NL"/>
          </a:p>
        </p:txBody>
      </p:sp>
    </p:spTree>
    <p:extLst>
      <p:ext uri="{BB962C8B-B14F-4D97-AF65-F5344CB8AC3E}">
        <p14:creationId xmlns:p14="http://schemas.microsoft.com/office/powerpoint/2010/main" val="3430122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CCE24-6FFD-2AD9-F482-8085C4C909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06017AE-2B17-0408-7331-0677C706FD6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2510B22-125D-F623-DEAC-3DD6FA9BA85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51E9C02-493F-9909-B7B8-9A7D5FF5C261}"/>
              </a:ext>
            </a:extLst>
          </p:cNvPr>
          <p:cNvSpPr>
            <a:spLocks noGrp="1"/>
          </p:cNvSpPr>
          <p:nvPr>
            <p:ph type="sldNum" sz="quarter" idx="5"/>
          </p:nvPr>
        </p:nvSpPr>
        <p:spPr/>
        <p:txBody>
          <a:bodyPr/>
          <a:lstStyle/>
          <a:p>
            <a:fld id="{EFE0AD05-621F-49DC-AFD6-A26E91B52793}" type="slidenum">
              <a:rPr lang="nl-NL" smtClean="0"/>
              <a:t>43</a:t>
            </a:fld>
            <a:endParaRPr lang="nl-NL"/>
          </a:p>
        </p:txBody>
      </p:sp>
    </p:spTree>
    <p:extLst>
      <p:ext uri="{BB962C8B-B14F-4D97-AF65-F5344CB8AC3E}">
        <p14:creationId xmlns:p14="http://schemas.microsoft.com/office/powerpoint/2010/main" val="3132054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CDD3-CD95-3713-CDE6-3042CD47B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D3F63-22B0-5093-C317-AF746B5D0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1A916-E82F-2DA3-B838-926947DF8067}"/>
              </a:ext>
            </a:extLst>
          </p:cNvPr>
          <p:cNvSpPr>
            <a:spLocks noGrp="1"/>
          </p:cNvSpPr>
          <p:nvPr>
            <p:ph type="body" idx="1"/>
          </p:nvPr>
        </p:nvSpPr>
        <p:spPr/>
        <p:txBody>
          <a:bodyPr/>
          <a:lstStyle/>
          <a:p>
            <a:endParaRPr lang="nl-NL" sz="1200" b="0" i="0" kern="1200" dirty="0">
              <a:solidFill>
                <a:schemeClr val="tx1"/>
              </a:solidFill>
              <a:effectLst/>
              <a:latin typeface="+mn-lt"/>
            </a:endParaRPr>
          </a:p>
          <a:p>
            <a:endParaRPr lang="en-US" sz="1100"/>
          </a:p>
        </p:txBody>
      </p:sp>
      <p:sp>
        <p:nvSpPr>
          <p:cNvPr id="4" name="Slide Number Placeholder 3">
            <a:extLst>
              <a:ext uri="{FF2B5EF4-FFF2-40B4-BE49-F238E27FC236}">
                <a16:creationId xmlns:a16="http://schemas.microsoft.com/office/drawing/2014/main" id="{7EFE4517-3B2F-FC42-E3C9-56F30310D6CF}"/>
              </a:ext>
            </a:extLst>
          </p:cNvPr>
          <p:cNvSpPr>
            <a:spLocks noGrp="1"/>
          </p:cNvSpPr>
          <p:nvPr>
            <p:ph type="sldNum" sz="quarter" idx="5"/>
          </p:nvPr>
        </p:nvSpPr>
        <p:spPr/>
        <p:txBody>
          <a:bodyPr/>
          <a:lstStyle/>
          <a:p>
            <a:fld id="{EFE0AD05-621F-49DC-AFD6-A26E91B52793}" type="slidenum">
              <a:rPr lang="nl-NL" smtClean="0"/>
              <a:t>44</a:t>
            </a:fld>
            <a:endParaRPr lang="nl-NL"/>
          </a:p>
        </p:txBody>
      </p:sp>
    </p:spTree>
    <p:extLst>
      <p:ext uri="{BB962C8B-B14F-4D97-AF65-F5344CB8AC3E}">
        <p14:creationId xmlns:p14="http://schemas.microsoft.com/office/powerpoint/2010/main" val="1478420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944FA-245A-1819-5A1D-485513A1F8E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F9D6D55-3269-8A3D-5CC4-090D4C84DD0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DA37C9-F28C-9AC0-5696-BA5971957F07}"/>
              </a:ext>
            </a:extLst>
          </p:cNvPr>
          <p:cNvSpPr>
            <a:spLocks noGrp="1"/>
          </p:cNvSpPr>
          <p:nvPr>
            <p:ph type="body" idx="1"/>
          </p:nvPr>
        </p:nvSpPr>
        <p:spPr/>
        <p:txBody>
          <a:bodyPr/>
          <a:lstStyle/>
          <a:p>
            <a:endParaRPr lang="nl-NL" sz="1100"/>
          </a:p>
        </p:txBody>
      </p:sp>
      <p:sp>
        <p:nvSpPr>
          <p:cNvPr id="4" name="Tijdelijke aanduiding voor dianummer 3">
            <a:extLst>
              <a:ext uri="{FF2B5EF4-FFF2-40B4-BE49-F238E27FC236}">
                <a16:creationId xmlns:a16="http://schemas.microsoft.com/office/drawing/2014/main" id="{4E684286-F3EF-556E-ED70-29307EB80A49}"/>
              </a:ext>
            </a:extLst>
          </p:cNvPr>
          <p:cNvSpPr>
            <a:spLocks noGrp="1"/>
          </p:cNvSpPr>
          <p:nvPr>
            <p:ph type="sldNum" sz="quarter" idx="5"/>
          </p:nvPr>
        </p:nvSpPr>
        <p:spPr/>
        <p:txBody>
          <a:bodyPr/>
          <a:lstStyle/>
          <a:p>
            <a:fld id="{EFE0AD05-621F-49DC-AFD6-A26E91B52793}" type="slidenum">
              <a:rPr lang="nl-NL" smtClean="0"/>
              <a:t>5</a:t>
            </a:fld>
            <a:endParaRPr lang="nl-NL"/>
          </a:p>
        </p:txBody>
      </p:sp>
    </p:spTree>
    <p:extLst>
      <p:ext uri="{BB962C8B-B14F-4D97-AF65-F5344CB8AC3E}">
        <p14:creationId xmlns:p14="http://schemas.microsoft.com/office/powerpoint/2010/main" val="5966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D6102-85D2-EB8A-C731-7AE431094D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951C2-07D1-B36F-EB49-5A912ADB4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6646E-CD9C-9565-B0EC-CD6C51EDB7F6}"/>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A46AC08F-BFA7-AF6B-2E5A-10EBE63C2AE2}"/>
              </a:ext>
            </a:extLst>
          </p:cNvPr>
          <p:cNvSpPr>
            <a:spLocks noGrp="1"/>
          </p:cNvSpPr>
          <p:nvPr>
            <p:ph type="sldNum" sz="quarter" idx="5"/>
          </p:nvPr>
        </p:nvSpPr>
        <p:spPr/>
        <p:txBody>
          <a:bodyPr/>
          <a:lstStyle/>
          <a:p>
            <a:fld id="{EFE0AD05-621F-49DC-AFD6-A26E91B52793}" type="slidenum">
              <a:rPr lang="nl-NL" smtClean="0"/>
              <a:t>6</a:t>
            </a:fld>
            <a:endParaRPr lang="nl-NL"/>
          </a:p>
        </p:txBody>
      </p:sp>
    </p:spTree>
    <p:extLst>
      <p:ext uri="{BB962C8B-B14F-4D97-AF65-F5344CB8AC3E}">
        <p14:creationId xmlns:p14="http://schemas.microsoft.com/office/powerpoint/2010/main" val="217966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Hier worden specifiek de taken benoemd die te maken hebben met zorgfraude. </a:t>
            </a:r>
          </a:p>
        </p:txBody>
      </p:sp>
      <p:sp>
        <p:nvSpPr>
          <p:cNvPr id="4" name="Tijdelijke aanduiding voor dianummer 3"/>
          <p:cNvSpPr>
            <a:spLocks noGrp="1"/>
          </p:cNvSpPr>
          <p:nvPr>
            <p:ph type="sldNum" sz="quarter" idx="5"/>
          </p:nvPr>
        </p:nvSpPr>
        <p:spPr/>
        <p:txBody>
          <a:bodyPr/>
          <a:lstStyle/>
          <a:p>
            <a:fld id="{EFE0AD05-621F-49DC-AFD6-A26E91B52793}" type="slidenum">
              <a:rPr lang="nl-NL" smtClean="0"/>
              <a:t>7</a:t>
            </a:fld>
            <a:endParaRPr lang="nl-NL"/>
          </a:p>
        </p:txBody>
      </p:sp>
    </p:spTree>
    <p:extLst>
      <p:ext uri="{BB962C8B-B14F-4D97-AF65-F5344CB8AC3E}">
        <p14:creationId xmlns:p14="http://schemas.microsoft.com/office/powerpoint/2010/main" val="3922382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997FE-BFCA-6935-D342-67283EF2C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39656-EEBC-980C-9D8A-369855756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A4D92-F346-27A6-85DD-E2E746413533}"/>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9C82A396-11EE-910D-43BE-C135AFD67E2A}"/>
              </a:ext>
            </a:extLst>
          </p:cNvPr>
          <p:cNvSpPr>
            <a:spLocks noGrp="1"/>
          </p:cNvSpPr>
          <p:nvPr>
            <p:ph type="sldNum" sz="quarter" idx="5"/>
          </p:nvPr>
        </p:nvSpPr>
        <p:spPr/>
        <p:txBody>
          <a:bodyPr/>
          <a:lstStyle/>
          <a:p>
            <a:fld id="{EFE0AD05-621F-49DC-AFD6-A26E91B52793}" type="slidenum">
              <a:rPr lang="nl-NL" smtClean="0"/>
              <a:t>8</a:t>
            </a:fld>
            <a:endParaRPr lang="nl-NL"/>
          </a:p>
        </p:txBody>
      </p:sp>
    </p:spTree>
    <p:extLst>
      <p:ext uri="{BB962C8B-B14F-4D97-AF65-F5344CB8AC3E}">
        <p14:creationId xmlns:p14="http://schemas.microsoft.com/office/powerpoint/2010/main" val="302707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775E6-8206-B739-B032-8FEC789A3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85B9F-5B41-0DB6-9CFE-2CBA47768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6BF48-3883-5D23-53AF-64F2DC1FD238}"/>
              </a:ext>
            </a:extLst>
          </p:cNvPr>
          <p:cNvSpPr>
            <a:spLocks noGrp="1"/>
          </p:cNvSpPr>
          <p:nvPr>
            <p:ph type="body" idx="1"/>
          </p:nvPr>
        </p:nvSpPr>
        <p:spPr/>
        <p:txBody>
          <a:bodyPr/>
          <a:lstStyle/>
          <a:p>
            <a:endParaRPr lang="en-US" sz="1100"/>
          </a:p>
        </p:txBody>
      </p:sp>
      <p:sp>
        <p:nvSpPr>
          <p:cNvPr id="4" name="Slide Number Placeholder 3">
            <a:extLst>
              <a:ext uri="{FF2B5EF4-FFF2-40B4-BE49-F238E27FC236}">
                <a16:creationId xmlns:a16="http://schemas.microsoft.com/office/drawing/2014/main" id="{BCEE5653-8874-F987-1192-D192FA53DEAA}"/>
              </a:ext>
            </a:extLst>
          </p:cNvPr>
          <p:cNvSpPr>
            <a:spLocks noGrp="1"/>
          </p:cNvSpPr>
          <p:nvPr>
            <p:ph type="sldNum" sz="quarter" idx="5"/>
          </p:nvPr>
        </p:nvSpPr>
        <p:spPr/>
        <p:txBody>
          <a:bodyPr/>
          <a:lstStyle/>
          <a:p>
            <a:fld id="{EFE0AD05-621F-49DC-AFD6-A26E91B52793}" type="slidenum">
              <a:rPr lang="nl-NL" smtClean="0"/>
              <a:t>9</a:t>
            </a:fld>
            <a:endParaRPr lang="nl-NL"/>
          </a:p>
        </p:txBody>
      </p:sp>
    </p:spTree>
    <p:extLst>
      <p:ext uri="{BB962C8B-B14F-4D97-AF65-F5344CB8AC3E}">
        <p14:creationId xmlns:p14="http://schemas.microsoft.com/office/powerpoint/2010/main" val="3631230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0B0EE936-0671-082E-86B9-0B14B7641B6A}"/>
              </a:ext>
            </a:extLst>
          </p:cNvPr>
          <p:cNvSpPr/>
          <p:nvPr userDrawn="1"/>
        </p:nvSpPr>
        <p:spPr>
          <a:xfrm flipH="1">
            <a:off x="0" y="6327942"/>
            <a:ext cx="12192000" cy="546099"/>
          </a:xfrm>
          <a:prstGeom prst="round1Rect">
            <a:avLst>
              <a:gd name="adj" fmla="val 50000"/>
            </a:avLst>
          </a:prstGeom>
          <a:gradFill>
            <a:gsLst>
              <a:gs pos="49000">
                <a:schemeClr val="accent2"/>
              </a:gs>
              <a:gs pos="13000">
                <a:schemeClr val="accent5"/>
              </a:gs>
            </a:gsLst>
            <a:lin ang="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58BE04B-8991-32EA-0792-A4DF12BA373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ABBB5F8-DD9B-9195-990E-3F6C8B1604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986C98-7B29-A52E-6D37-F82EBB6F48FB}"/>
              </a:ext>
            </a:extLst>
          </p:cNvPr>
          <p:cNvSpPr>
            <a:spLocks noGrp="1"/>
          </p:cNvSpPr>
          <p:nvPr>
            <p:ph type="dt" sz="half" idx="10"/>
          </p:nvPr>
        </p:nvSpPr>
        <p:spPr/>
        <p:txBody>
          <a:bodyPr/>
          <a:lstStyle/>
          <a:p>
            <a:fld id="{4BC216A3-DECD-420F-899B-B8B76F3ED689}" type="datetimeFigureOut">
              <a:rPr lang="nl-NL" smtClean="0"/>
              <a:t>4-12-2025</a:t>
            </a:fld>
            <a:endParaRPr lang="nl-NL"/>
          </a:p>
        </p:txBody>
      </p:sp>
      <p:pic>
        <p:nvPicPr>
          <p:cNvPr id="6" name="Picture 5" descr="A black background with grey and blue letters&#10;&#10;AI-generated content may be incorrect.">
            <a:extLst>
              <a:ext uri="{FF2B5EF4-FFF2-40B4-BE49-F238E27FC236}">
                <a16:creationId xmlns:a16="http://schemas.microsoft.com/office/drawing/2014/main" id="{8D4A6081-4731-B7A2-C83D-5B500675824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1"/>
          <a:stretch/>
        </p:blipFill>
        <p:spPr>
          <a:xfrm>
            <a:off x="11185071" y="6405134"/>
            <a:ext cx="847785" cy="347300"/>
          </a:xfrm>
          <a:prstGeom prst="rect">
            <a:avLst/>
          </a:prstGeom>
          <a:effectLst/>
        </p:spPr>
      </p:pic>
    </p:spTree>
    <p:extLst>
      <p:ext uri="{BB962C8B-B14F-4D97-AF65-F5344CB8AC3E}">
        <p14:creationId xmlns:p14="http://schemas.microsoft.com/office/powerpoint/2010/main" val="24544269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0B1DC4C2-B2BD-4F2D-FB78-603121D1C9FD}"/>
              </a:ext>
            </a:extLst>
          </p:cNvPr>
          <p:cNvSpPr>
            <a:spLocks noGrp="1"/>
          </p:cNvSpPr>
          <p:nvPr>
            <p:ph type="title" hasCustomPrompt="1"/>
          </p:nvPr>
        </p:nvSpPr>
        <p:spPr>
          <a:xfrm>
            <a:off x="258536" y="632027"/>
            <a:ext cx="10515600" cy="565604"/>
          </a:xfrm>
          <a:prstGeom prst="rect">
            <a:avLst/>
          </a:prstGeom>
        </p:spPr>
        <p:txBody>
          <a:bodyPr vert="horz" lIns="91440" tIns="45720" rIns="91440" bIns="45720" rtlCol="0" anchor="ctr">
            <a:noAutofit/>
          </a:bodyPr>
          <a:lstStyle>
            <a:lvl1pPr>
              <a:defRPr sz="4000"/>
            </a:lvl1pPr>
          </a:lstStyle>
          <a:p>
            <a:r>
              <a:rPr lang="nl-NL"/>
              <a:t>Klik om stijl te bewerken</a:t>
            </a:r>
          </a:p>
        </p:txBody>
      </p:sp>
      <p:sp>
        <p:nvSpPr>
          <p:cNvPr id="8" name="Tijdelijke aanduiding voor tekst 2">
            <a:extLst>
              <a:ext uri="{FF2B5EF4-FFF2-40B4-BE49-F238E27FC236}">
                <a16:creationId xmlns:a16="http://schemas.microsoft.com/office/drawing/2014/main" id="{3D7214F4-98CF-A4D5-BEF9-7A124C1B72A5}"/>
              </a:ext>
            </a:extLst>
          </p:cNvPr>
          <p:cNvSpPr>
            <a:spLocks noGrp="1"/>
          </p:cNvSpPr>
          <p:nvPr>
            <p:ph idx="1" hasCustomPrompt="1"/>
          </p:nvPr>
        </p:nvSpPr>
        <p:spPr>
          <a:xfrm>
            <a:off x="258536" y="1338943"/>
            <a:ext cx="10515600" cy="4838020"/>
          </a:xfrm>
          <a:prstGeom prst="rect">
            <a:avLst/>
          </a:prstGeom>
        </p:spPr>
        <p:txBody>
          <a:bodyPr vert="horz" lIns="91440" tIns="45720" rIns="91440" bIns="4572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Round Single Corner of Rectangle 1">
            <a:extLst>
              <a:ext uri="{FF2B5EF4-FFF2-40B4-BE49-F238E27FC236}">
                <a16:creationId xmlns:a16="http://schemas.microsoft.com/office/drawing/2014/main" id="{BDB8CBAB-E832-BF2E-BCF3-A805D3ECCBAF}"/>
              </a:ext>
            </a:extLst>
          </p:cNvPr>
          <p:cNvSpPr/>
          <p:nvPr userDrawn="1"/>
        </p:nvSpPr>
        <p:spPr>
          <a:xfrm flipH="1">
            <a:off x="0" y="6327942"/>
            <a:ext cx="12192000" cy="546099"/>
          </a:xfrm>
          <a:prstGeom prst="round1Rect">
            <a:avLst>
              <a:gd name="adj" fmla="val 50000"/>
            </a:avLst>
          </a:prstGeom>
          <a:gradFill>
            <a:gsLst>
              <a:gs pos="49000">
                <a:schemeClr val="accent2"/>
              </a:gs>
              <a:gs pos="13000">
                <a:schemeClr val="accent5"/>
              </a:gs>
            </a:gsLst>
            <a:lin ang="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3">
            <a:extLst>
              <a:ext uri="{FF2B5EF4-FFF2-40B4-BE49-F238E27FC236}">
                <a16:creationId xmlns:a16="http://schemas.microsoft.com/office/drawing/2014/main" id="{9F19C8FC-5048-2575-3426-F46C8176D1CC}"/>
              </a:ext>
            </a:extLst>
          </p:cNvPr>
          <p:cNvSpPr>
            <a:spLocks noGrp="1"/>
          </p:cNvSpPr>
          <p:nvPr>
            <p:ph type="dt" sz="half" idx="10"/>
          </p:nvPr>
        </p:nvSpPr>
        <p:spPr>
          <a:xfrm>
            <a:off x="258536" y="6405134"/>
            <a:ext cx="2743200" cy="365125"/>
          </a:xfrm>
        </p:spPr>
        <p:txBody>
          <a:bodyPr/>
          <a:lstStyle/>
          <a:p>
            <a:fld id="{4BC216A3-DECD-420F-899B-B8B76F3ED689}" type="datetimeFigureOut">
              <a:rPr lang="nl-NL" smtClean="0"/>
              <a:t>4-12-2025</a:t>
            </a:fld>
            <a:endParaRPr lang="nl-NL"/>
          </a:p>
        </p:txBody>
      </p:sp>
      <p:pic>
        <p:nvPicPr>
          <p:cNvPr id="5" name="Picture 4" descr="A black background with grey and blue letters&#10;&#10;AI-generated content may be incorrect.">
            <a:extLst>
              <a:ext uri="{FF2B5EF4-FFF2-40B4-BE49-F238E27FC236}">
                <a16:creationId xmlns:a16="http://schemas.microsoft.com/office/drawing/2014/main" id="{F9CC92D8-502F-086A-6F90-BD9F4A318A0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1"/>
          <a:stretch/>
        </p:blipFill>
        <p:spPr>
          <a:xfrm>
            <a:off x="11185071" y="6405134"/>
            <a:ext cx="847785" cy="347300"/>
          </a:xfrm>
          <a:prstGeom prst="rect">
            <a:avLst/>
          </a:prstGeom>
          <a:effectLst/>
        </p:spPr>
      </p:pic>
    </p:spTree>
    <p:extLst>
      <p:ext uri="{BB962C8B-B14F-4D97-AF65-F5344CB8AC3E}">
        <p14:creationId xmlns:p14="http://schemas.microsoft.com/office/powerpoint/2010/main" val="1336798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2" name="Round Single Corner of Rectangle 1">
            <a:extLst>
              <a:ext uri="{FF2B5EF4-FFF2-40B4-BE49-F238E27FC236}">
                <a16:creationId xmlns:a16="http://schemas.microsoft.com/office/drawing/2014/main" id="{0CBBF377-E5ED-A72D-D047-52AFAF89A083}"/>
              </a:ext>
            </a:extLst>
          </p:cNvPr>
          <p:cNvSpPr/>
          <p:nvPr userDrawn="1"/>
        </p:nvSpPr>
        <p:spPr>
          <a:xfrm flipH="1">
            <a:off x="0" y="6327942"/>
            <a:ext cx="12192000" cy="546099"/>
          </a:xfrm>
          <a:prstGeom prst="round1Rect">
            <a:avLst>
              <a:gd name="adj" fmla="val 50000"/>
            </a:avLst>
          </a:prstGeom>
          <a:gradFill>
            <a:gsLst>
              <a:gs pos="49000">
                <a:schemeClr val="accent2"/>
              </a:gs>
              <a:gs pos="13000">
                <a:schemeClr val="accent5"/>
              </a:gs>
            </a:gsLst>
            <a:lin ang="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3">
            <a:extLst>
              <a:ext uri="{FF2B5EF4-FFF2-40B4-BE49-F238E27FC236}">
                <a16:creationId xmlns:a16="http://schemas.microsoft.com/office/drawing/2014/main" id="{0201D9F7-98EB-C001-A161-6688B054336C}"/>
              </a:ext>
            </a:extLst>
          </p:cNvPr>
          <p:cNvSpPr>
            <a:spLocks noGrp="1"/>
          </p:cNvSpPr>
          <p:nvPr>
            <p:ph type="dt" sz="half" idx="10"/>
          </p:nvPr>
        </p:nvSpPr>
        <p:spPr>
          <a:xfrm>
            <a:off x="258536" y="6405134"/>
            <a:ext cx="2743200" cy="365125"/>
          </a:xfrm>
        </p:spPr>
        <p:txBody>
          <a:bodyPr/>
          <a:lstStyle/>
          <a:p>
            <a:fld id="{4BC216A3-DECD-420F-899B-B8B76F3ED689}" type="datetimeFigureOut">
              <a:rPr lang="nl-NL" smtClean="0"/>
              <a:t>4-12-2025</a:t>
            </a:fld>
            <a:endParaRPr lang="nl-NL"/>
          </a:p>
        </p:txBody>
      </p:sp>
      <p:pic>
        <p:nvPicPr>
          <p:cNvPr id="5" name="Picture 4" descr="A black background with grey and blue letters&#10;&#10;AI-generated content may be incorrect.">
            <a:extLst>
              <a:ext uri="{FF2B5EF4-FFF2-40B4-BE49-F238E27FC236}">
                <a16:creationId xmlns:a16="http://schemas.microsoft.com/office/drawing/2014/main" id="{9EEF767B-6677-A2E9-91F3-C1863537DEE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1"/>
          <a:stretch/>
        </p:blipFill>
        <p:spPr>
          <a:xfrm>
            <a:off x="11185071" y="6405134"/>
            <a:ext cx="847785" cy="347300"/>
          </a:xfrm>
          <a:prstGeom prst="rect">
            <a:avLst/>
          </a:prstGeom>
          <a:effectLst/>
        </p:spPr>
      </p:pic>
    </p:spTree>
    <p:extLst>
      <p:ext uri="{BB962C8B-B14F-4D97-AF65-F5344CB8AC3E}">
        <p14:creationId xmlns:p14="http://schemas.microsoft.com/office/powerpoint/2010/main" val="57279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ge pagina">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8984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56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s 1 kolom">
    <p:spTree>
      <p:nvGrpSpPr>
        <p:cNvPr id="1" name=""/>
        <p:cNvGrpSpPr/>
        <p:nvPr/>
      </p:nvGrpSpPr>
      <p:grpSpPr>
        <a:xfrm>
          <a:off x="0" y="0"/>
          <a:ext cx="0" cy="0"/>
          <a:chOff x="0" y="0"/>
          <a:chExt cx="0" cy="0"/>
        </a:xfrm>
      </p:grpSpPr>
      <p:sp>
        <p:nvSpPr>
          <p:cNvPr id="8" name="Rechthoek 7"/>
          <p:cNvSpPr/>
          <p:nvPr userDrawn="1"/>
        </p:nvSpPr>
        <p:spPr>
          <a:xfrm>
            <a:off x="1" y="0"/>
            <a:ext cx="12197505" cy="6858000"/>
          </a:xfrm>
          <a:prstGeom prst="rect">
            <a:avLst/>
          </a:prstGeom>
          <a:gradFill flip="none" rotWithShape="1">
            <a:gsLst>
              <a:gs pos="0">
                <a:srgbClr val="00A5B7"/>
              </a:gs>
              <a:gs pos="100000">
                <a:srgbClr val="106D9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 9"/>
          <p:cNvSpPr/>
          <p:nvPr userDrawn="1"/>
        </p:nvSpPr>
        <p:spPr>
          <a:xfrm>
            <a:off x="466726" y="1231899"/>
            <a:ext cx="11258549" cy="5264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 name="Titel 1"/>
          <p:cNvSpPr>
            <a:spLocks noGrp="1"/>
          </p:cNvSpPr>
          <p:nvPr>
            <p:ph type="title"/>
          </p:nvPr>
        </p:nvSpPr>
        <p:spPr>
          <a:xfrm>
            <a:off x="781050" y="1231900"/>
            <a:ext cx="10696575" cy="1072531"/>
          </a:xfrm>
        </p:spPr>
        <p:txBody>
          <a:bodyPr/>
          <a:lstStyle>
            <a:lvl1pPr>
              <a:defRPr sz="3600">
                <a:solidFill>
                  <a:srgbClr val="106D92"/>
                </a:solidFill>
              </a:defRPr>
            </a:lvl1pPr>
          </a:lstStyle>
          <a:p>
            <a:r>
              <a:rPr lang="nl-NL"/>
              <a:t>Titelstijl van model bewerken</a:t>
            </a:r>
          </a:p>
        </p:txBody>
      </p:sp>
      <p:sp>
        <p:nvSpPr>
          <p:cNvPr id="3" name="Tijdelijke aanduiding voor inhoud 2"/>
          <p:cNvSpPr>
            <a:spLocks noGrp="1"/>
          </p:cNvSpPr>
          <p:nvPr>
            <p:ph idx="1"/>
          </p:nvPr>
        </p:nvSpPr>
        <p:spPr>
          <a:xfrm>
            <a:off x="781051" y="2304432"/>
            <a:ext cx="10696573" cy="3821733"/>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9" name="Afbeelding 8" descr="ikz_logo_diap.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69745" y="-169998"/>
            <a:ext cx="220768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67611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s 2 kolommen">
    <p:spTree>
      <p:nvGrpSpPr>
        <p:cNvPr id="1" name=""/>
        <p:cNvGrpSpPr/>
        <p:nvPr/>
      </p:nvGrpSpPr>
      <p:grpSpPr>
        <a:xfrm>
          <a:off x="0" y="0"/>
          <a:ext cx="0" cy="0"/>
          <a:chOff x="0" y="0"/>
          <a:chExt cx="0" cy="0"/>
        </a:xfrm>
      </p:grpSpPr>
      <p:sp>
        <p:nvSpPr>
          <p:cNvPr id="8" name="Rechthoek 7"/>
          <p:cNvSpPr/>
          <p:nvPr userDrawn="1"/>
        </p:nvSpPr>
        <p:spPr>
          <a:xfrm>
            <a:off x="1" y="0"/>
            <a:ext cx="12197505" cy="6858000"/>
          </a:xfrm>
          <a:prstGeom prst="rect">
            <a:avLst/>
          </a:prstGeom>
          <a:gradFill flip="none" rotWithShape="1">
            <a:gsLst>
              <a:gs pos="0">
                <a:srgbClr val="00A5B7"/>
              </a:gs>
              <a:gs pos="100000">
                <a:srgbClr val="106D9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Rechthoek 5"/>
          <p:cNvSpPr/>
          <p:nvPr/>
        </p:nvSpPr>
        <p:spPr>
          <a:xfrm>
            <a:off x="466726" y="1231900"/>
            <a:ext cx="11258549" cy="5264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 name="Titel 1"/>
          <p:cNvSpPr>
            <a:spLocks noGrp="1"/>
          </p:cNvSpPr>
          <p:nvPr>
            <p:ph type="title"/>
          </p:nvPr>
        </p:nvSpPr>
        <p:spPr>
          <a:xfrm>
            <a:off x="779465" y="1231900"/>
            <a:ext cx="10688636" cy="1067479"/>
          </a:xfrm>
        </p:spPr>
        <p:txBody>
          <a:bodyPr/>
          <a:lstStyle>
            <a:lvl1pPr>
              <a:defRPr sz="3600">
                <a:solidFill>
                  <a:srgbClr val="106D92"/>
                </a:solidFill>
              </a:defRPr>
            </a:lvl1pPr>
          </a:lstStyle>
          <a:p>
            <a:r>
              <a:rPr lang="nl-NL"/>
              <a:t>Titelstijl van model bewerken</a:t>
            </a:r>
          </a:p>
        </p:txBody>
      </p:sp>
      <p:sp>
        <p:nvSpPr>
          <p:cNvPr id="3" name="Tijdelijke aanduiding voor inhoud 2"/>
          <p:cNvSpPr>
            <a:spLocks noGrp="1"/>
          </p:cNvSpPr>
          <p:nvPr>
            <p:ph sz="half" idx="1"/>
          </p:nvPr>
        </p:nvSpPr>
        <p:spPr>
          <a:xfrm>
            <a:off x="779464" y="2299378"/>
            <a:ext cx="5184773" cy="3826786"/>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1" y="2299379"/>
            <a:ext cx="5270500" cy="382678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0" name="Afbeelding 9" descr="ikz_logo_diap.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69745" y="-169998"/>
            <a:ext cx="220768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81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BC7C173-76CF-2EF3-9497-B9F0C2C1B022}"/>
              </a:ext>
            </a:extLst>
          </p:cNvPr>
          <p:cNvSpPr>
            <a:spLocks noGrp="1"/>
          </p:cNvSpPr>
          <p:nvPr>
            <p:ph type="title"/>
          </p:nvPr>
        </p:nvSpPr>
        <p:spPr>
          <a:xfrm>
            <a:off x="258536" y="365126"/>
            <a:ext cx="10515600" cy="565604"/>
          </a:xfrm>
          <a:prstGeom prst="rect">
            <a:avLst/>
          </a:prstGeom>
        </p:spPr>
        <p:txBody>
          <a:bodyPr vert="horz" lIns="91440" tIns="45720" rIns="91440" bIns="45720" rtlCol="0" anchor="ctr">
            <a:noAutofit/>
          </a:bodyPr>
          <a:lstStyle/>
          <a:p>
            <a:r>
              <a:rPr lang="nl-NL"/>
              <a:t>Klik om stijl te bewerken</a:t>
            </a:r>
          </a:p>
        </p:txBody>
      </p:sp>
      <p:sp>
        <p:nvSpPr>
          <p:cNvPr id="3" name="Tijdelijke aanduiding voor tekst 2">
            <a:extLst>
              <a:ext uri="{FF2B5EF4-FFF2-40B4-BE49-F238E27FC236}">
                <a16:creationId xmlns:a16="http://schemas.microsoft.com/office/drawing/2014/main" id="{BE8F6623-186F-AAF0-9263-6D7CB2CD7645}"/>
              </a:ext>
            </a:extLst>
          </p:cNvPr>
          <p:cNvSpPr>
            <a:spLocks noGrp="1"/>
          </p:cNvSpPr>
          <p:nvPr>
            <p:ph type="body" idx="1"/>
          </p:nvPr>
        </p:nvSpPr>
        <p:spPr>
          <a:xfrm>
            <a:off x="258536" y="1143000"/>
            <a:ext cx="10515600" cy="5033963"/>
          </a:xfrm>
          <a:prstGeom prst="rect">
            <a:avLst/>
          </a:prstGeom>
        </p:spPr>
        <p:txBody>
          <a:bodyPr vert="horz" lIns="91440" tIns="45720" rIns="91440" bIns="4572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E1286D-1646-5901-3800-623BF482691B}"/>
              </a:ext>
            </a:extLst>
          </p:cNvPr>
          <p:cNvSpPr>
            <a:spLocks noGrp="1"/>
          </p:cNvSpPr>
          <p:nvPr>
            <p:ph type="dt" sz="half" idx="2"/>
          </p:nvPr>
        </p:nvSpPr>
        <p:spPr>
          <a:xfrm>
            <a:off x="258536" y="6405134"/>
            <a:ext cx="2743200" cy="365125"/>
          </a:xfrm>
          <a:prstGeom prst="rect">
            <a:avLst/>
          </a:prstGeom>
        </p:spPr>
        <p:txBody>
          <a:bodyPr vert="horz" lIns="91440" tIns="45720" rIns="91440" bIns="45720" rtlCol="0" anchor="ctr"/>
          <a:lstStyle>
            <a:lvl1pPr algn="l">
              <a:defRPr sz="900" b="1">
                <a:solidFill>
                  <a:schemeClr val="bg1"/>
                </a:solidFill>
              </a:defRPr>
            </a:lvl1pPr>
          </a:lstStyle>
          <a:p>
            <a:fld id="{F4C8B67F-6FF7-4E43-A6F0-6103E22486A9}" type="slidenum">
              <a:rPr lang="nl-NL" smtClean="0"/>
              <a:pPr/>
              <a:t>‹nr.›</a:t>
            </a:fld>
            <a:r>
              <a:rPr lang="nl-NL"/>
              <a:t> |  Informatie Knooppunt Zorgfraude</a:t>
            </a:r>
          </a:p>
        </p:txBody>
      </p:sp>
    </p:spTree>
    <p:extLst>
      <p:ext uri="{BB962C8B-B14F-4D97-AF65-F5344CB8AC3E}">
        <p14:creationId xmlns:p14="http://schemas.microsoft.com/office/powerpoint/2010/main" val="215927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63" r:id="rId5"/>
    <p:sldLayoutId id="2147483664" r:id="rId6"/>
    <p:sldLayoutId id="2147483665" r:id="rId7"/>
  </p:sldLayoutIdLst>
  <p:txStyles>
    <p:titleStyle>
      <a:lvl1pPr algn="l" defTabSz="914400" rtl="0" eaLnBrk="1" latinLnBrk="0" hangingPunct="1">
        <a:lnSpc>
          <a:spcPct val="90000"/>
        </a:lnSpc>
        <a:spcBef>
          <a:spcPct val="0"/>
        </a:spcBef>
        <a:buNone/>
        <a:defRPr sz="3200" b="1" i="0" kern="1200">
          <a:solidFill>
            <a:schemeClr val="tx1"/>
          </a:solidFill>
          <a:latin typeface="Aptos Black"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vng.nl/artikelen/vier-vragen-en-antwoorden-over-bibob-vanuit-de-praktijk"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mailto:Signalen@ikz.nl"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etten.overheid.nl/BWBR0049565/2025-01-01"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hyperlink" Target="https://www.svb.nl/" TargetMode="External"/><Relationship Id="rId13" Type="http://schemas.openxmlformats.org/officeDocument/2006/relationships/hyperlink" Target="https://www.igj.nl/" TargetMode="External"/><Relationship Id="rId3" Type="http://schemas.openxmlformats.org/officeDocument/2006/relationships/image" Target="../media/image5.gif"/><Relationship Id="rId7" Type="http://schemas.openxmlformats.org/officeDocument/2006/relationships/hyperlink" Target="https://www.ciz.nl/" TargetMode="External"/><Relationship Id="rId12" Type="http://schemas.openxmlformats.org/officeDocument/2006/relationships/hyperlink" Target="https://www.belastingdienst.nl/wps/wcm/connect/nl/home/hom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hyperlink" Target="https://www.nza.nl/" TargetMode="External"/><Relationship Id="rId5" Type="http://schemas.openxmlformats.org/officeDocument/2006/relationships/image" Target="../media/image6.png"/><Relationship Id="rId15" Type="http://schemas.openxmlformats.org/officeDocument/2006/relationships/hyperlink" Target="https://www.fiod.nl/" TargetMode="External"/><Relationship Id="rId10" Type="http://schemas.openxmlformats.org/officeDocument/2006/relationships/hyperlink" Target="https://www.zn.nl/zorgkantoren/" TargetMode="External"/><Relationship Id="rId4" Type="http://schemas.openxmlformats.org/officeDocument/2006/relationships/chart" Target="../charts/chart1.xml"/><Relationship Id="rId9" Type="http://schemas.openxmlformats.org/officeDocument/2006/relationships/hyperlink" Target="https://www.zorgwijzer.nl/faq/welke-zorgverzekeraars-zijn-er" TargetMode="External"/><Relationship Id="rId14" Type="http://schemas.openxmlformats.org/officeDocument/2006/relationships/hyperlink" Target="https://www.nlarbeidsinspectie.nl/opsporingsdienst/zorgfraud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7.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C27A5-79B3-D47A-6602-D076C9D4E838}"/>
              </a:ext>
            </a:extLst>
          </p:cNvPr>
          <p:cNvSpPr/>
          <p:nvPr/>
        </p:nvSpPr>
        <p:spPr>
          <a:xfrm>
            <a:off x="0" y="2"/>
            <a:ext cx="12192000" cy="6857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ardrop 17">
            <a:extLst>
              <a:ext uri="{FF2B5EF4-FFF2-40B4-BE49-F238E27FC236}">
                <a16:creationId xmlns:a16="http://schemas.microsoft.com/office/drawing/2014/main" id="{BF0CA91C-0F48-295F-A5CD-564CF4DA90A7}"/>
              </a:ext>
            </a:extLst>
          </p:cNvPr>
          <p:cNvSpPr/>
          <p:nvPr/>
        </p:nvSpPr>
        <p:spPr>
          <a:xfrm rot="10800000" flipH="1">
            <a:off x="5617868" y="251665"/>
            <a:ext cx="5256691" cy="5196750"/>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Box 20">
            <a:extLst>
              <a:ext uri="{FF2B5EF4-FFF2-40B4-BE49-F238E27FC236}">
                <a16:creationId xmlns:a16="http://schemas.microsoft.com/office/drawing/2014/main" id="{2AE699A2-3918-835E-C606-36326CFE61CB}"/>
              </a:ext>
            </a:extLst>
          </p:cNvPr>
          <p:cNvSpPr txBox="1"/>
          <p:nvPr/>
        </p:nvSpPr>
        <p:spPr>
          <a:xfrm>
            <a:off x="547893" y="3163052"/>
            <a:ext cx="7888433" cy="1754326"/>
          </a:xfrm>
          <a:prstGeom prst="rect">
            <a:avLst/>
          </a:prstGeom>
          <a:noFill/>
        </p:spPr>
        <p:txBody>
          <a:bodyPr wrap="square" lIns="91440" tIns="45720" rIns="91440" bIns="45720" anchor="t">
            <a:spAutoFit/>
          </a:bodyPr>
          <a:lstStyle/>
          <a:p>
            <a:r>
              <a:rPr lang="nl-NL" sz="3600" b="1">
                <a:latin typeface="Aptos"/>
              </a:rPr>
              <a:t>Stichting </a:t>
            </a:r>
            <a:endParaRPr lang="en-US" sz="3600"/>
          </a:p>
          <a:p>
            <a:r>
              <a:rPr lang="nl-NL" sz="3600" b="1">
                <a:latin typeface="Aptos"/>
              </a:rPr>
              <a:t>Informatieknooppunt </a:t>
            </a:r>
            <a:endParaRPr lang="nl-NL" sz="3600"/>
          </a:p>
          <a:p>
            <a:r>
              <a:rPr lang="nl-NL" sz="3600" b="1">
                <a:latin typeface="Aptos" panose="020B0004020202020204" pitchFamily="34" charset="0"/>
              </a:rPr>
              <a:t>Zorgfraude</a:t>
            </a:r>
          </a:p>
        </p:txBody>
      </p:sp>
      <p:cxnSp>
        <p:nvCxnSpPr>
          <p:cNvPr id="23" name="Straight Connector 22">
            <a:extLst>
              <a:ext uri="{FF2B5EF4-FFF2-40B4-BE49-F238E27FC236}">
                <a16:creationId xmlns:a16="http://schemas.microsoft.com/office/drawing/2014/main" id="{ED087AD9-899D-B74A-C912-1CC77E29A398}"/>
              </a:ext>
            </a:extLst>
          </p:cNvPr>
          <p:cNvCxnSpPr>
            <a:cxnSpLocks/>
          </p:cNvCxnSpPr>
          <p:nvPr/>
        </p:nvCxnSpPr>
        <p:spPr>
          <a:xfrm>
            <a:off x="10555974" y="5448416"/>
            <a:ext cx="2988128"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67299D7-7B13-F1F7-B269-B95BDA931E1E}"/>
              </a:ext>
            </a:extLst>
          </p:cNvPr>
          <p:cNvCxnSpPr>
            <a:cxnSpLocks/>
          </p:cNvCxnSpPr>
          <p:nvPr/>
        </p:nvCxnSpPr>
        <p:spPr>
          <a:xfrm flipV="1">
            <a:off x="10874559" y="4557575"/>
            <a:ext cx="0" cy="3704682"/>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5B34C72E-8FDC-FF75-712E-39568E594C24}"/>
              </a:ext>
            </a:extLst>
          </p:cNvPr>
          <p:cNvSpPr/>
          <p:nvPr/>
        </p:nvSpPr>
        <p:spPr>
          <a:xfrm>
            <a:off x="7726195" y="4651779"/>
            <a:ext cx="1593274" cy="1593274"/>
          </a:xfrm>
          <a:prstGeom prst="ellipse">
            <a:avLst/>
          </a:prstGeom>
          <a:solidFill>
            <a:schemeClr val="bg1"/>
          </a:solid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a:extLst>
              <a:ext uri="{FF2B5EF4-FFF2-40B4-BE49-F238E27FC236}">
                <a16:creationId xmlns:a16="http://schemas.microsoft.com/office/drawing/2014/main" id="{14B21BD6-D49C-5564-57F2-9B2A0E85FC6F}"/>
              </a:ext>
            </a:extLst>
          </p:cNvPr>
          <p:cNvPicPr>
            <a:picLocks noChangeAspect="1"/>
          </p:cNvPicPr>
          <p:nvPr/>
        </p:nvPicPr>
        <p:blipFill>
          <a:blip r:embed="rId3"/>
          <a:stretch>
            <a:fillRect/>
          </a:stretch>
        </p:blipFill>
        <p:spPr>
          <a:xfrm>
            <a:off x="8108360" y="5043471"/>
            <a:ext cx="844724" cy="844724"/>
          </a:xfrm>
          <a:prstGeom prst="rect">
            <a:avLst/>
          </a:prstGeom>
        </p:spPr>
      </p:pic>
      <p:grpSp>
        <p:nvGrpSpPr>
          <p:cNvPr id="11" name="Group 10">
            <a:extLst>
              <a:ext uri="{FF2B5EF4-FFF2-40B4-BE49-F238E27FC236}">
                <a16:creationId xmlns:a16="http://schemas.microsoft.com/office/drawing/2014/main" id="{05226B3C-EBCB-A78D-256B-A203307D02C5}"/>
              </a:ext>
            </a:extLst>
          </p:cNvPr>
          <p:cNvGrpSpPr/>
          <p:nvPr/>
        </p:nvGrpSpPr>
        <p:grpSpPr>
          <a:xfrm>
            <a:off x="11224935" y="6137565"/>
            <a:ext cx="671120" cy="428812"/>
            <a:chOff x="4467090" y="2289238"/>
            <a:chExt cx="3386490" cy="2163794"/>
          </a:xfrm>
          <a:solidFill>
            <a:schemeClr val="tx1"/>
          </a:solidFill>
        </p:grpSpPr>
        <p:sp>
          <p:nvSpPr>
            <p:cNvPr id="7" name="Freeform 6">
              <a:extLst>
                <a:ext uri="{FF2B5EF4-FFF2-40B4-BE49-F238E27FC236}">
                  <a16:creationId xmlns:a16="http://schemas.microsoft.com/office/drawing/2014/main" id="{A671D02B-0421-1484-A164-7E2E1F51A971}"/>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1EDF9BA7-C82A-D983-C4C3-0013BB6B032F}"/>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41ACC043-26B7-CC5D-7AE2-9064FBB3F0F3}"/>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1CDEFCBA-70D5-7526-9FDD-F8E1A295FD30}"/>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3" name="Tekstvak 2">
            <a:extLst>
              <a:ext uri="{FF2B5EF4-FFF2-40B4-BE49-F238E27FC236}">
                <a16:creationId xmlns:a16="http://schemas.microsoft.com/office/drawing/2014/main" id="{5D2EACDB-96C7-A80C-70CD-A6488279D0AA}"/>
              </a:ext>
            </a:extLst>
          </p:cNvPr>
          <p:cNvSpPr txBox="1"/>
          <p:nvPr/>
        </p:nvSpPr>
        <p:spPr>
          <a:xfrm>
            <a:off x="1537925" y="2480708"/>
            <a:ext cx="184731" cy="369332"/>
          </a:xfrm>
          <a:prstGeom prst="rect">
            <a:avLst/>
          </a:prstGeom>
          <a:noFill/>
        </p:spPr>
        <p:txBody>
          <a:bodyPr wrap="none" rtlCol="0">
            <a:spAutoFit/>
          </a:bodyPr>
          <a:lstStyle/>
          <a:p>
            <a:endParaRPr lang="nl-NL">
              <a:highlight>
                <a:srgbClr val="FFFF00"/>
              </a:highlight>
            </a:endParaRPr>
          </a:p>
        </p:txBody>
      </p:sp>
      <p:sp>
        <p:nvSpPr>
          <p:cNvPr id="5" name="TextBox 4">
            <a:extLst>
              <a:ext uri="{FF2B5EF4-FFF2-40B4-BE49-F238E27FC236}">
                <a16:creationId xmlns:a16="http://schemas.microsoft.com/office/drawing/2014/main" id="{F73FAE8D-0C42-EACD-88DB-9491A8EBE279}"/>
              </a:ext>
            </a:extLst>
          </p:cNvPr>
          <p:cNvSpPr txBox="1"/>
          <p:nvPr/>
        </p:nvSpPr>
        <p:spPr>
          <a:xfrm>
            <a:off x="7417673" y="6316717"/>
            <a:ext cx="2616769" cy="461665"/>
          </a:xfrm>
          <a:prstGeom prst="rect">
            <a:avLst/>
          </a:prstGeom>
          <a:noFill/>
        </p:spPr>
        <p:txBody>
          <a:bodyPr wrap="square" lIns="91440" tIns="45720" rIns="91440" bIns="45720" anchor="t">
            <a:spAutoFit/>
          </a:bodyPr>
          <a:lstStyle/>
          <a:p>
            <a:r>
              <a:rPr lang="nl-NL" sz="2400" dirty="0"/>
              <a:t>27 november 2025</a:t>
            </a:r>
          </a:p>
        </p:txBody>
      </p:sp>
      <p:sp>
        <p:nvSpPr>
          <p:cNvPr id="6" name="TextBox 3">
            <a:extLst>
              <a:ext uri="{FF2B5EF4-FFF2-40B4-BE49-F238E27FC236}">
                <a16:creationId xmlns:a16="http://schemas.microsoft.com/office/drawing/2014/main" id="{587DDCBE-4562-DC99-C870-0431F91FD0E9}"/>
              </a:ext>
            </a:extLst>
          </p:cNvPr>
          <p:cNvSpPr txBox="1"/>
          <p:nvPr/>
        </p:nvSpPr>
        <p:spPr>
          <a:xfrm>
            <a:off x="550423" y="5111934"/>
            <a:ext cx="8907369" cy="769441"/>
          </a:xfrm>
          <a:prstGeom prst="rect">
            <a:avLst/>
          </a:prstGeom>
          <a:noFill/>
        </p:spPr>
        <p:txBody>
          <a:bodyPr wrap="square" lIns="91440" tIns="45720" rIns="91440" bIns="45720" anchor="t">
            <a:spAutoFit/>
          </a:bodyPr>
          <a:lstStyle/>
          <a:p>
            <a:r>
              <a:rPr lang="nl-NL" sz="4400" b="1" dirty="0">
                <a:latin typeface="Aptos Black"/>
              </a:rPr>
              <a:t>Congres schone zorg</a:t>
            </a:r>
            <a:endParaRPr lang="nl-NL" sz="4400" b="1" dirty="0">
              <a:solidFill>
                <a:srgbClr val="616161"/>
              </a:solidFill>
              <a:latin typeface="Aptos Black"/>
            </a:endParaRPr>
          </a:p>
        </p:txBody>
      </p:sp>
    </p:spTree>
    <p:extLst>
      <p:ext uri="{BB962C8B-B14F-4D97-AF65-F5344CB8AC3E}">
        <p14:creationId xmlns:p14="http://schemas.microsoft.com/office/powerpoint/2010/main" val="314489976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E24F4-9F6C-C35D-BD9E-DAECCB0E9D0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50A7BFD-DF79-57BA-B5AB-12306B8C083F}"/>
              </a:ext>
            </a:extLst>
          </p:cNvPr>
          <p:cNvGrpSpPr/>
          <p:nvPr/>
        </p:nvGrpSpPr>
        <p:grpSpPr>
          <a:xfrm>
            <a:off x="11224935" y="6137565"/>
            <a:ext cx="671120" cy="428812"/>
            <a:chOff x="4467090" y="2289238"/>
            <a:chExt cx="3386490" cy="2163794"/>
          </a:xfrm>
          <a:solidFill>
            <a:schemeClr val="tx1"/>
          </a:solidFill>
        </p:grpSpPr>
        <p:sp>
          <p:nvSpPr>
            <p:cNvPr id="3" name="Freeform 2">
              <a:extLst>
                <a:ext uri="{FF2B5EF4-FFF2-40B4-BE49-F238E27FC236}">
                  <a16:creationId xmlns:a16="http://schemas.microsoft.com/office/drawing/2014/main" id="{7E68E974-06C2-99AF-63BF-8169C23FCA37}"/>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noProof="0"/>
            </a:p>
          </p:txBody>
        </p:sp>
        <p:sp>
          <p:nvSpPr>
            <p:cNvPr id="4" name="Freeform 3">
              <a:extLst>
                <a:ext uri="{FF2B5EF4-FFF2-40B4-BE49-F238E27FC236}">
                  <a16:creationId xmlns:a16="http://schemas.microsoft.com/office/drawing/2014/main" id="{5B8F6D1E-320F-61AA-49C1-2BBF37D3AC6C}"/>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noProof="0"/>
            </a:p>
          </p:txBody>
        </p:sp>
        <p:sp>
          <p:nvSpPr>
            <p:cNvPr id="5" name="Freeform 4">
              <a:extLst>
                <a:ext uri="{FF2B5EF4-FFF2-40B4-BE49-F238E27FC236}">
                  <a16:creationId xmlns:a16="http://schemas.microsoft.com/office/drawing/2014/main" id="{410BD7F8-17F7-295C-B3CC-59751056969B}"/>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noProof="0"/>
            </a:p>
          </p:txBody>
        </p:sp>
        <p:sp>
          <p:nvSpPr>
            <p:cNvPr id="6" name="Freeform 5">
              <a:extLst>
                <a:ext uri="{FF2B5EF4-FFF2-40B4-BE49-F238E27FC236}">
                  <a16:creationId xmlns:a16="http://schemas.microsoft.com/office/drawing/2014/main" id="{F7322747-CF22-D652-D295-59141D6447D9}"/>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noProof="0"/>
            </a:p>
          </p:txBody>
        </p:sp>
      </p:grpSp>
      <p:cxnSp>
        <p:nvCxnSpPr>
          <p:cNvPr id="8" name="Straight Connector 4">
            <a:extLst>
              <a:ext uri="{FF2B5EF4-FFF2-40B4-BE49-F238E27FC236}">
                <a16:creationId xmlns:a16="http://schemas.microsoft.com/office/drawing/2014/main" id="{20E9CCEB-FED2-4D76-1DBC-5EA431AC8CB7}"/>
              </a:ext>
            </a:extLst>
          </p:cNvPr>
          <p:cNvCxnSpPr>
            <a:cxnSpLocks/>
          </p:cNvCxnSpPr>
          <p:nvPr/>
        </p:nvCxnSpPr>
        <p:spPr>
          <a:xfrm>
            <a:off x="0" y="5542432"/>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ardrop 9">
            <a:extLst>
              <a:ext uri="{FF2B5EF4-FFF2-40B4-BE49-F238E27FC236}">
                <a16:creationId xmlns:a16="http://schemas.microsoft.com/office/drawing/2014/main" id="{DD3D98D5-CB56-C8AA-E3D8-6839EDC4F9DB}"/>
              </a:ext>
            </a:extLst>
          </p:cNvPr>
          <p:cNvSpPr/>
          <p:nvPr/>
        </p:nvSpPr>
        <p:spPr>
          <a:xfrm>
            <a:off x="-2334126" y="-2032635"/>
            <a:ext cx="13568566"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 name="TextBox 15">
            <a:extLst>
              <a:ext uri="{FF2B5EF4-FFF2-40B4-BE49-F238E27FC236}">
                <a16:creationId xmlns:a16="http://schemas.microsoft.com/office/drawing/2014/main" id="{BAD1C77A-8DB1-74A7-BD98-A40A155160D2}"/>
              </a:ext>
            </a:extLst>
          </p:cNvPr>
          <p:cNvSpPr txBox="1"/>
          <p:nvPr/>
        </p:nvSpPr>
        <p:spPr>
          <a:xfrm>
            <a:off x="364849" y="337736"/>
            <a:ext cx="8315689" cy="728405"/>
          </a:xfrm>
          <a:prstGeom prst="rect">
            <a:avLst/>
          </a:prstGeom>
          <a:noFill/>
        </p:spPr>
        <p:txBody>
          <a:bodyPr wrap="square" lIns="91440" tIns="45720" rIns="91440" bIns="45720" anchor="t">
            <a:spAutoFit/>
          </a:bodyPr>
          <a:lstStyle/>
          <a:p>
            <a:pPr>
              <a:lnSpc>
                <a:spcPct val="107000"/>
              </a:lnSpc>
              <a:spcAft>
                <a:spcPts val="800"/>
              </a:spcAft>
            </a:pPr>
            <a:r>
              <a:rPr lang="nl-NL" sz="4000" b="1">
                <a:latin typeface="Aptos Black"/>
                <a:cs typeface="Arial"/>
              </a:rPr>
              <a:t>Impact wetswijziging </a:t>
            </a:r>
            <a:endParaRPr lang="en-US"/>
          </a:p>
        </p:txBody>
      </p:sp>
      <p:sp>
        <p:nvSpPr>
          <p:cNvPr id="16" name="TextBox 15">
            <a:extLst>
              <a:ext uri="{FF2B5EF4-FFF2-40B4-BE49-F238E27FC236}">
                <a16:creationId xmlns:a16="http://schemas.microsoft.com/office/drawing/2014/main" id="{3BF95C6A-C933-63CD-5EA8-FCDBC918F3D0}"/>
              </a:ext>
            </a:extLst>
          </p:cNvPr>
          <p:cNvSpPr txBox="1"/>
          <p:nvPr/>
        </p:nvSpPr>
        <p:spPr>
          <a:xfrm>
            <a:off x="683796" y="1382767"/>
            <a:ext cx="9621579" cy="3420809"/>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342900" indent="-342900">
              <a:lnSpc>
                <a:spcPts val="2646"/>
              </a:lnSpc>
              <a:buFont typeface="Arial" panose="020B0604020202020204" pitchFamily="34" charset="0"/>
              <a:buChar char="•"/>
            </a:pPr>
            <a:r>
              <a:rPr lang="nl-NL" sz="2250">
                <a:latin typeface="Aptos"/>
                <a:ea typeface="Calibri"/>
                <a:cs typeface="Calibri"/>
              </a:rPr>
              <a:t>Wet bevorderen samenwerking rechtmatige zorg (</a:t>
            </a:r>
            <a:r>
              <a:rPr lang="nl-NL" sz="2250" err="1">
                <a:latin typeface="Aptos"/>
                <a:ea typeface="Calibri"/>
                <a:cs typeface="Calibri"/>
              </a:rPr>
              <a:t>Wbsrz</a:t>
            </a:r>
            <a:r>
              <a:rPr lang="nl-NL" sz="2250">
                <a:latin typeface="Aptos"/>
                <a:ea typeface="Calibri"/>
                <a:cs typeface="Calibri"/>
              </a:rPr>
              <a:t>) 1-1-2025</a:t>
            </a:r>
          </a:p>
          <a:p>
            <a:pPr marL="342900" indent="-342900">
              <a:lnSpc>
                <a:spcPts val="2646"/>
              </a:lnSpc>
              <a:buFont typeface="Arial" panose="020B0604020202020204" pitchFamily="34" charset="0"/>
              <a:buChar char="•"/>
            </a:pPr>
            <a:endParaRPr lang="nl-NL" sz="2250">
              <a:latin typeface="Aptos"/>
              <a:ea typeface="Calibri"/>
              <a:cs typeface="Calibri"/>
            </a:endParaRPr>
          </a:p>
          <a:p>
            <a:pPr marL="342900" indent="-342900">
              <a:lnSpc>
                <a:spcPts val="2646"/>
              </a:lnSpc>
              <a:buFont typeface="Arial" panose="020B0604020202020204" pitchFamily="34" charset="0"/>
              <a:buChar char="•"/>
            </a:pPr>
            <a:r>
              <a:rPr lang="nl-NL" sz="2250">
                <a:latin typeface="Aptos"/>
                <a:ea typeface="Calibri"/>
                <a:cs typeface="Calibri"/>
              </a:rPr>
              <a:t>Delingsgrondslag voor het delen van (persoonsgegevens)</a:t>
            </a:r>
          </a:p>
          <a:p>
            <a:pPr marL="342900" indent="-342900">
              <a:lnSpc>
                <a:spcPts val="2646"/>
              </a:lnSpc>
              <a:buFont typeface="Arial" panose="020B0604020202020204" pitchFamily="34" charset="0"/>
              <a:buChar char="•"/>
            </a:pPr>
            <a:endParaRPr lang="nl-NL" sz="2250">
              <a:latin typeface="Aptos"/>
              <a:ea typeface="Calibri"/>
              <a:cs typeface="Calibri"/>
            </a:endParaRPr>
          </a:p>
          <a:p>
            <a:pPr marL="342900" indent="-342900">
              <a:lnSpc>
                <a:spcPts val="2646"/>
              </a:lnSpc>
              <a:buFont typeface="Arial" panose="020B0604020202020204" pitchFamily="34" charset="0"/>
              <a:buChar char="•"/>
            </a:pPr>
            <a:r>
              <a:rPr lang="nl-NL" sz="2250">
                <a:latin typeface="Aptos"/>
                <a:ea typeface="Calibri"/>
                <a:cs typeface="Calibri"/>
              </a:rPr>
              <a:t>Lage drempel: "aanleiding tot een vermoeden van zorgfraude" </a:t>
            </a:r>
          </a:p>
          <a:p>
            <a:pPr marL="342900" indent="-342900">
              <a:lnSpc>
                <a:spcPts val="2646"/>
              </a:lnSpc>
              <a:buFont typeface="Arial" panose="020B0604020202020204" pitchFamily="34" charset="0"/>
              <a:buChar char="•"/>
            </a:pPr>
            <a:endParaRPr lang="nl-NL" sz="2250">
              <a:latin typeface="Aptos"/>
              <a:ea typeface="Calibri"/>
              <a:cs typeface="Calibri"/>
            </a:endParaRPr>
          </a:p>
          <a:p>
            <a:pPr marL="342900" indent="-342900">
              <a:lnSpc>
                <a:spcPts val="2646"/>
              </a:lnSpc>
              <a:buFont typeface="Arial" panose="020B0604020202020204" pitchFamily="34" charset="0"/>
              <a:buChar char="•"/>
            </a:pPr>
            <a:r>
              <a:rPr lang="nl-NL" sz="2250">
                <a:latin typeface="Aptos"/>
                <a:ea typeface="Calibri"/>
                <a:cs typeface="Calibri"/>
              </a:rPr>
              <a:t>Wettelijke plicht om signalen in te dienen</a:t>
            </a:r>
          </a:p>
          <a:p>
            <a:pPr marL="342900" indent="-342900">
              <a:lnSpc>
                <a:spcPts val="2646"/>
              </a:lnSpc>
              <a:buFont typeface="Arial" panose="020B0604020202020204" pitchFamily="34" charset="0"/>
              <a:buChar char="•"/>
            </a:pPr>
            <a:endParaRPr lang="nl-NL" sz="2250">
              <a:latin typeface="Aptos"/>
              <a:ea typeface="Calibri"/>
              <a:cs typeface="Calibri"/>
            </a:endParaRPr>
          </a:p>
          <a:p>
            <a:pPr marL="342900" indent="-342900">
              <a:lnSpc>
                <a:spcPts val="2646"/>
              </a:lnSpc>
              <a:buFont typeface="Arial" panose="020B0604020202020204" pitchFamily="34" charset="0"/>
              <a:buChar char="•"/>
            </a:pPr>
            <a:r>
              <a:rPr lang="nl-NL" sz="2250">
                <a:latin typeface="Aptos"/>
                <a:ea typeface="Calibri"/>
                <a:cs typeface="Calibri"/>
              </a:rPr>
              <a:t>Concreet: meer mogelijkheden de juiste signalen te ontvangen en delen. </a:t>
            </a:r>
          </a:p>
          <a:p>
            <a:pPr>
              <a:lnSpc>
                <a:spcPts val="2646"/>
              </a:lnSpc>
            </a:pPr>
            <a:endParaRPr lang="nl-NL" sz="2250">
              <a:latin typeface="Aptos"/>
              <a:ea typeface="Calibri"/>
              <a:cs typeface="Calibri"/>
            </a:endParaRPr>
          </a:p>
        </p:txBody>
      </p:sp>
    </p:spTree>
    <p:extLst>
      <p:ext uri="{BB962C8B-B14F-4D97-AF65-F5344CB8AC3E}">
        <p14:creationId xmlns:p14="http://schemas.microsoft.com/office/powerpoint/2010/main" val="1934327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77DF4-E4E5-99E6-85DF-7519483A114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A485DC-66AE-4B5E-1396-B7D48BC98118}"/>
              </a:ext>
            </a:extLst>
          </p:cNvPr>
          <p:cNvSpPr/>
          <p:nvPr/>
        </p:nvSpPr>
        <p:spPr>
          <a:xfrm>
            <a:off x="-2241" y="0"/>
            <a:ext cx="1221441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AA86BB02-03DC-6F49-9158-A6A0DF25E3EC}"/>
              </a:ext>
            </a:extLst>
          </p:cNvPr>
          <p:cNvSpPr txBox="1"/>
          <p:nvPr/>
        </p:nvSpPr>
        <p:spPr>
          <a:xfrm>
            <a:off x="460915" y="2141106"/>
            <a:ext cx="10071683" cy="3123932"/>
          </a:xfrm>
          <a:prstGeom prst="rect">
            <a:avLst/>
          </a:prstGeom>
          <a:noFill/>
        </p:spPr>
        <p:txBody>
          <a:bodyPr wrap="square" lIns="91440" tIns="45720" rIns="91440" bIns="45720" anchor="t">
            <a:spAutoFit/>
          </a:bodyPr>
          <a:lstStyle/>
          <a:p>
            <a:r>
              <a:rPr lang="nl-NL" sz="6500" b="1">
                <a:solidFill>
                  <a:srgbClr val="616161"/>
                </a:solidFill>
                <a:latin typeface="Aptos"/>
              </a:rPr>
              <a:t>4. Wanneer en wat melden bij St. IKZ?</a:t>
            </a:r>
          </a:p>
          <a:p>
            <a:endParaRPr lang="nl-NL" sz="6500" b="1">
              <a:solidFill>
                <a:srgbClr val="616161"/>
              </a:solidFill>
              <a:latin typeface="Aptos"/>
            </a:endParaRPr>
          </a:p>
        </p:txBody>
      </p:sp>
      <p:cxnSp>
        <p:nvCxnSpPr>
          <p:cNvPr id="5" name="Straight Connector 4">
            <a:extLst>
              <a:ext uri="{FF2B5EF4-FFF2-40B4-BE49-F238E27FC236}">
                <a16:creationId xmlns:a16="http://schemas.microsoft.com/office/drawing/2014/main" id="{AD1A3D9F-1AB2-BC76-BCF2-558E1DE25F54}"/>
              </a:ext>
            </a:extLst>
          </p:cNvPr>
          <p:cNvCxnSpPr>
            <a:cxnSpLocks/>
          </p:cNvCxnSpPr>
          <p:nvPr/>
        </p:nvCxnSpPr>
        <p:spPr>
          <a:xfrm>
            <a:off x="0" y="5531546"/>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1F2B35F8-5A31-B5EF-C4D2-AB65B0585A84}"/>
              </a:ext>
            </a:extLst>
          </p:cNvPr>
          <p:cNvSpPr/>
          <p:nvPr/>
        </p:nvSpPr>
        <p:spPr>
          <a:xfrm>
            <a:off x="2364390" y="4651779"/>
            <a:ext cx="1593274" cy="1593274"/>
          </a:xfrm>
          <a:prstGeom prst="ellipse">
            <a:avLst/>
          </a:prstGeom>
          <a:solidFill>
            <a:schemeClr val="accent5"/>
          </a:solid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up 12">
            <a:extLst>
              <a:ext uri="{FF2B5EF4-FFF2-40B4-BE49-F238E27FC236}">
                <a16:creationId xmlns:a16="http://schemas.microsoft.com/office/drawing/2014/main" id="{28C29A44-AAA8-0A5B-A0FC-3A1B67D50AAF}"/>
              </a:ext>
            </a:extLst>
          </p:cNvPr>
          <p:cNvGrpSpPr/>
          <p:nvPr/>
        </p:nvGrpSpPr>
        <p:grpSpPr>
          <a:xfrm>
            <a:off x="11224935" y="6137565"/>
            <a:ext cx="671120" cy="428812"/>
            <a:chOff x="4467090" y="2289238"/>
            <a:chExt cx="3386490" cy="2163794"/>
          </a:xfrm>
          <a:solidFill>
            <a:schemeClr val="bg1"/>
          </a:solidFill>
        </p:grpSpPr>
        <p:sp>
          <p:nvSpPr>
            <p:cNvPr id="14" name="Freeform 13">
              <a:extLst>
                <a:ext uri="{FF2B5EF4-FFF2-40B4-BE49-F238E27FC236}">
                  <a16:creationId xmlns:a16="http://schemas.microsoft.com/office/drawing/2014/main" id="{D64E885E-BD7C-1571-BFE5-41E8A48E512F}"/>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15" name="Freeform 14">
              <a:extLst>
                <a:ext uri="{FF2B5EF4-FFF2-40B4-BE49-F238E27FC236}">
                  <a16:creationId xmlns:a16="http://schemas.microsoft.com/office/drawing/2014/main" id="{035503F1-77DA-DC58-8797-D10B848A8F03}"/>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16" name="Freeform 15">
              <a:extLst>
                <a:ext uri="{FF2B5EF4-FFF2-40B4-BE49-F238E27FC236}">
                  <a16:creationId xmlns:a16="http://schemas.microsoft.com/office/drawing/2014/main" id="{EC086AC0-48D1-FA2D-E8C3-1BAB05CEBD9A}"/>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7" name="Freeform 16">
              <a:extLst>
                <a:ext uri="{FF2B5EF4-FFF2-40B4-BE49-F238E27FC236}">
                  <a16:creationId xmlns:a16="http://schemas.microsoft.com/office/drawing/2014/main" id="{DC61BA74-D5A3-B8E4-DEC6-82A6CC3E3F27}"/>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pic>
        <p:nvPicPr>
          <p:cNvPr id="8" name="Picture 7">
            <a:extLst>
              <a:ext uri="{FF2B5EF4-FFF2-40B4-BE49-F238E27FC236}">
                <a16:creationId xmlns:a16="http://schemas.microsoft.com/office/drawing/2014/main" id="{45B4E342-9E33-1711-5CD3-8C9EEAD3E38E}"/>
              </a:ext>
            </a:extLst>
          </p:cNvPr>
          <p:cNvPicPr>
            <a:picLocks noChangeAspect="1"/>
          </p:cNvPicPr>
          <p:nvPr/>
        </p:nvPicPr>
        <p:blipFill>
          <a:blip r:embed="rId3"/>
          <a:stretch>
            <a:fillRect/>
          </a:stretch>
        </p:blipFill>
        <p:spPr>
          <a:xfrm>
            <a:off x="2809367" y="5038233"/>
            <a:ext cx="703320" cy="843984"/>
          </a:xfrm>
          <a:prstGeom prst="rect">
            <a:avLst/>
          </a:prstGeom>
        </p:spPr>
      </p:pic>
      <p:sp>
        <p:nvSpPr>
          <p:cNvPr id="10" name="Teardrop 9">
            <a:extLst>
              <a:ext uri="{FF2B5EF4-FFF2-40B4-BE49-F238E27FC236}">
                <a16:creationId xmlns:a16="http://schemas.microsoft.com/office/drawing/2014/main" id="{8C4972EB-3D43-B05F-CEF9-88D28193FFAD}"/>
              </a:ext>
            </a:extLst>
          </p:cNvPr>
          <p:cNvSpPr/>
          <p:nvPr/>
        </p:nvSpPr>
        <p:spPr>
          <a:xfrm>
            <a:off x="-2334126" y="-2032635"/>
            <a:ext cx="12866724"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1070298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914E2-66FF-F8B2-6205-ABDC0A87134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7F988E5-DB32-FD44-E3C9-2FC51F7CF2F5}"/>
              </a:ext>
            </a:extLst>
          </p:cNvPr>
          <p:cNvGrpSpPr/>
          <p:nvPr/>
        </p:nvGrpSpPr>
        <p:grpSpPr>
          <a:xfrm>
            <a:off x="11224935" y="6137565"/>
            <a:ext cx="671120" cy="428812"/>
            <a:chOff x="4467090" y="2289238"/>
            <a:chExt cx="3386490" cy="2163794"/>
          </a:xfrm>
          <a:solidFill>
            <a:schemeClr val="tx1"/>
          </a:solidFill>
        </p:grpSpPr>
        <p:sp>
          <p:nvSpPr>
            <p:cNvPr id="3" name="Freeform 2">
              <a:extLst>
                <a:ext uri="{FF2B5EF4-FFF2-40B4-BE49-F238E27FC236}">
                  <a16:creationId xmlns:a16="http://schemas.microsoft.com/office/drawing/2014/main" id="{2941006C-20FB-5AF3-10B2-838DDD424D72}"/>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noProof="0"/>
            </a:p>
          </p:txBody>
        </p:sp>
        <p:sp>
          <p:nvSpPr>
            <p:cNvPr id="4" name="Freeform 3">
              <a:extLst>
                <a:ext uri="{FF2B5EF4-FFF2-40B4-BE49-F238E27FC236}">
                  <a16:creationId xmlns:a16="http://schemas.microsoft.com/office/drawing/2014/main" id="{40D392DC-2659-E212-A362-66167DE3CC79}"/>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noProof="0"/>
            </a:p>
          </p:txBody>
        </p:sp>
        <p:sp>
          <p:nvSpPr>
            <p:cNvPr id="5" name="Freeform 4">
              <a:extLst>
                <a:ext uri="{FF2B5EF4-FFF2-40B4-BE49-F238E27FC236}">
                  <a16:creationId xmlns:a16="http://schemas.microsoft.com/office/drawing/2014/main" id="{0AA70EF5-9B6E-5FBF-D7A6-D72915A1ED94}"/>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noProof="0"/>
            </a:p>
          </p:txBody>
        </p:sp>
        <p:sp>
          <p:nvSpPr>
            <p:cNvPr id="6" name="Freeform 5">
              <a:extLst>
                <a:ext uri="{FF2B5EF4-FFF2-40B4-BE49-F238E27FC236}">
                  <a16:creationId xmlns:a16="http://schemas.microsoft.com/office/drawing/2014/main" id="{5AC09E68-DB01-7275-1400-1BFACA933BF3}"/>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noProof="0"/>
            </a:p>
          </p:txBody>
        </p:sp>
      </p:grpSp>
      <p:cxnSp>
        <p:nvCxnSpPr>
          <p:cNvPr id="8" name="Straight Connector 4">
            <a:extLst>
              <a:ext uri="{FF2B5EF4-FFF2-40B4-BE49-F238E27FC236}">
                <a16:creationId xmlns:a16="http://schemas.microsoft.com/office/drawing/2014/main" id="{D95444D7-7AF0-4DEE-FED0-6E8BABCEC6FC}"/>
              </a:ext>
            </a:extLst>
          </p:cNvPr>
          <p:cNvCxnSpPr>
            <a:cxnSpLocks/>
          </p:cNvCxnSpPr>
          <p:nvPr/>
        </p:nvCxnSpPr>
        <p:spPr>
          <a:xfrm>
            <a:off x="0" y="5542432"/>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ardrop 9">
            <a:extLst>
              <a:ext uri="{FF2B5EF4-FFF2-40B4-BE49-F238E27FC236}">
                <a16:creationId xmlns:a16="http://schemas.microsoft.com/office/drawing/2014/main" id="{DFAE1211-5652-01FA-1357-9B0954C42981}"/>
              </a:ext>
            </a:extLst>
          </p:cNvPr>
          <p:cNvSpPr/>
          <p:nvPr/>
        </p:nvSpPr>
        <p:spPr>
          <a:xfrm>
            <a:off x="-2334126" y="-2032635"/>
            <a:ext cx="13568566"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 name="TextBox 15">
            <a:extLst>
              <a:ext uri="{FF2B5EF4-FFF2-40B4-BE49-F238E27FC236}">
                <a16:creationId xmlns:a16="http://schemas.microsoft.com/office/drawing/2014/main" id="{3E96C746-67A2-EEEB-E877-C3FB919C1496}"/>
              </a:ext>
            </a:extLst>
          </p:cNvPr>
          <p:cNvSpPr txBox="1"/>
          <p:nvPr/>
        </p:nvSpPr>
        <p:spPr>
          <a:xfrm>
            <a:off x="364849" y="337736"/>
            <a:ext cx="11723767" cy="728405"/>
          </a:xfrm>
          <a:prstGeom prst="rect">
            <a:avLst/>
          </a:prstGeom>
          <a:noFill/>
        </p:spPr>
        <p:txBody>
          <a:bodyPr wrap="square" lIns="91440" tIns="45720" rIns="91440" bIns="45720" anchor="t">
            <a:spAutoFit/>
          </a:bodyPr>
          <a:lstStyle/>
          <a:p>
            <a:pPr>
              <a:lnSpc>
                <a:spcPct val="107000"/>
              </a:lnSpc>
              <a:spcAft>
                <a:spcPts val="800"/>
              </a:spcAft>
            </a:pPr>
            <a:r>
              <a:rPr lang="nl-NL" sz="4000" b="1">
                <a:latin typeface="Aptos Black"/>
                <a:cs typeface="Arial"/>
              </a:rPr>
              <a:t>Wanneer is sprake van een signaal?</a:t>
            </a:r>
          </a:p>
        </p:txBody>
      </p:sp>
      <p:sp>
        <p:nvSpPr>
          <p:cNvPr id="16" name="TextBox 15">
            <a:extLst>
              <a:ext uri="{FF2B5EF4-FFF2-40B4-BE49-F238E27FC236}">
                <a16:creationId xmlns:a16="http://schemas.microsoft.com/office/drawing/2014/main" id="{356A9920-5A4C-AC58-9A25-0F779A032673}"/>
              </a:ext>
            </a:extLst>
          </p:cNvPr>
          <p:cNvSpPr txBox="1"/>
          <p:nvPr/>
        </p:nvSpPr>
        <p:spPr>
          <a:xfrm>
            <a:off x="696288" y="1232865"/>
            <a:ext cx="10533480" cy="1840890"/>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r>
              <a:rPr lang="nl-NL" sz="2250" dirty="0">
                <a:ea typeface="+mn-lt"/>
                <a:cs typeface="+mn-lt"/>
              </a:rPr>
              <a:t>De wet stelt dat je een signaal inbrengt bij het IKZ als er sprake is van een </a:t>
            </a:r>
            <a:r>
              <a:rPr lang="nl-NL" sz="2250" b="1" dirty="0">
                <a:ea typeface="+mn-lt"/>
                <a:cs typeface="+mn-lt"/>
              </a:rPr>
              <a:t>''</a:t>
            </a:r>
            <a:r>
              <a:rPr lang="nl-NL" sz="2250" b="1" u="sng" dirty="0">
                <a:ea typeface="+mn-lt"/>
                <a:cs typeface="+mn-lt"/>
              </a:rPr>
              <a:t>aanleiding</a:t>
            </a:r>
            <a:r>
              <a:rPr lang="nl-NL" sz="2250" b="1" dirty="0">
                <a:ea typeface="+mn-lt"/>
                <a:cs typeface="+mn-lt"/>
              </a:rPr>
              <a:t> tot vermoeden van fraude in de zorg"</a:t>
            </a:r>
            <a:r>
              <a:rPr lang="nl-NL" sz="2250" dirty="0">
                <a:ea typeface="+mn-lt"/>
                <a:cs typeface="+mn-lt"/>
              </a:rPr>
              <a:t> </a:t>
            </a:r>
            <a:endParaRPr lang="nl-NL" sz="2300" dirty="0"/>
          </a:p>
          <a:p>
            <a:endParaRPr lang="nl-NL" sz="2300">
              <a:ea typeface="+mn-lt"/>
              <a:cs typeface="+mn-lt"/>
            </a:endParaRPr>
          </a:p>
          <a:p>
            <a:endParaRPr lang="nl-NL" sz="2300">
              <a:ea typeface="+mn-lt"/>
              <a:cs typeface="+mn-lt"/>
            </a:endParaRPr>
          </a:p>
          <a:p>
            <a:endParaRPr lang="nl-NL" sz="2300">
              <a:latin typeface="Aptos"/>
              <a:ea typeface="Calibri"/>
              <a:cs typeface="Calibri"/>
            </a:endParaRPr>
          </a:p>
        </p:txBody>
      </p:sp>
      <p:sp>
        <p:nvSpPr>
          <p:cNvPr id="13" name="TextBox 12">
            <a:extLst>
              <a:ext uri="{FF2B5EF4-FFF2-40B4-BE49-F238E27FC236}">
                <a16:creationId xmlns:a16="http://schemas.microsoft.com/office/drawing/2014/main" id="{42E3F007-5BBE-1A40-4BDD-038C031F0A76}"/>
              </a:ext>
            </a:extLst>
          </p:cNvPr>
          <p:cNvSpPr txBox="1"/>
          <p:nvPr/>
        </p:nvSpPr>
        <p:spPr>
          <a:xfrm>
            <a:off x="689792" y="2153893"/>
            <a:ext cx="10533480" cy="2487220"/>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r>
              <a:rPr lang="nl-NL" sz="2300" dirty="0">
                <a:ea typeface="+mn-lt"/>
                <a:cs typeface="+mn-lt"/>
              </a:rPr>
              <a:t>Er zijn veel (</a:t>
            </a:r>
            <a:r>
              <a:rPr lang="nl-NL" sz="2300" err="1">
                <a:ea typeface="+mn-lt"/>
                <a:cs typeface="+mn-lt"/>
              </a:rPr>
              <a:t>verschijnings</a:t>
            </a:r>
            <a:r>
              <a:rPr lang="nl-NL" sz="2300" dirty="0">
                <a:ea typeface="+mn-lt"/>
                <a:cs typeface="+mn-lt"/>
              </a:rPr>
              <a:t>)vormen van signalen. Het kan bijvoorbeeld gaan om:</a:t>
            </a:r>
            <a:br>
              <a:rPr lang="nl-NL" sz="2300" dirty="0">
                <a:ea typeface="+mn-lt"/>
                <a:cs typeface="+mn-lt"/>
              </a:rPr>
            </a:br>
            <a:endParaRPr lang="nl-NL">
              <a:ea typeface="+mn-lt"/>
              <a:cs typeface="+mn-lt"/>
            </a:endParaRPr>
          </a:p>
          <a:p>
            <a:pPr marL="342900" indent="-342900">
              <a:buFont typeface="Arial,Sans-Serif"/>
              <a:buChar char="•"/>
            </a:pPr>
            <a:r>
              <a:rPr lang="nl-NL" sz="2300" dirty="0">
                <a:ea typeface="+mn-lt"/>
                <a:cs typeface="+mn-lt"/>
              </a:rPr>
              <a:t>Declaratiegedrag van een partij, </a:t>
            </a:r>
          </a:p>
          <a:p>
            <a:pPr marL="342900" indent="-342900">
              <a:buFont typeface="Arial,Sans-Serif"/>
              <a:buChar char="•"/>
            </a:pPr>
            <a:r>
              <a:rPr lang="nl-NL" sz="2300" dirty="0">
                <a:ea typeface="+mn-lt"/>
                <a:cs typeface="+mn-lt"/>
              </a:rPr>
              <a:t>Het door een partij behaalde resultaat (dat bijvoorbeeld opvallend hoog is) </a:t>
            </a:r>
          </a:p>
          <a:p>
            <a:pPr marL="342900" indent="-342900">
              <a:buFont typeface="Arial,Sans-Serif"/>
              <a:buChar char="•"/>
            </a:pPr>
            <a:r>
              <a:rPr lang="nl-NL" sz="2300" dirty="0">
                <a:ea typeface="+mn-lt"/>
                <a:cs typeface="+mn-lt"/>
              </a:rPr>
              <a:t>Meldingen over niet-geleverde zorg </a:t>
            </a:r>
          </a:p>
          <a:p>
            <a:pPr marL="342900" indent="-342900">
              <a:buFont typeface="Arial,Sans-Serif"/>
              <a:buChar char="•"/>
            </a:pPr>
            <a:r>
              <a:rPr lang="nl-NL" sz="2300" dirty="0">
                <a:ea typeface="+mn-lt"/>
                <a:cs typeface="+mn-lt"/>
              </a:rPr>
              <a:t>Kwaliteitsissues (bv niet gekwalificeerd personeel)</a:t>
            </a:r>
            <a:endParaRPr lang="en-US" sz="2300" dirty="0">
              <a:ea typeface="+mn-lt"/>
              <a:cs typeface="+mn-lt"/>
            </a:endParaRPr>
          </a:p>
          <a:p>
            <a:pPr marL="342900" indent="-342900">
              <a:buFont typeface="Arial,Sans-Serif"/>
              <a:buChar char="•"/>
            </a:pPr>
            <a:r>
              <a:rPr lang="nl-NL" sz="2300" dirty="0">
                <a:ea typeface="+mn-lt"/>
                <a:cs typeface="+mn-lt"/>
              </a:rPr>
              <a:t>Etc.</a:t>
            </a:r>
          </a:p>
        </p:txBody>
      </p:sp>
      <p:sp>
        <p:nvSpPr>
          <p:cNvPr id="15" name="TextBox 14">
            <a:extLst>
              <a:ext uri="{FF2B5EF4-FFF2-40B4-BE49-F238E27FC236}">
                <a16:creationId xmlns:a16="http://schemas.microsoft.com/office/drawing/2014/main" id="{9E2106BF-231D-64FE-1BFF-93F9C87343B4}"/>
              </a:ext>
            </a:extLst>
          </p:cNvPr>
          <p:cNvSpPr txBox="1"/>
          <p:nvPr/>
        </p:nvSpPr>
        <p:spPr>
          <a:xfrm>
            <a:off x="688267" y="4648957"/>
            <a:ext cx="10533480" cy="1148392"/>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r>
              <a:rPr lang="nl-NL" sz="2300" dirty="0">
                <a:ea typeface="+mn-lt"/>
                <a:cs typeface="+mn-lt"/>
              </a:rPr>
              <a:t>En er moet ook een aanleiding tot een vermoeden zijn dat er </a:t>
            </a:r>
            <a:r>
              <a:rPr lang="nl-NL" sz="2300" b="1" u="sng" dirty="0">
                <a:ea typeface="+mn-lt"/>
                <a:cs typeface="+mn-lt"/>
              </a:rPr>
              <a:t>bewust gehandeld wordt</a:t>
            </a:r>
            <a:r>
              <a:rPr lang="nl-NL" sz="2300" dirty="0">
                <a:ea typeface="+mn-lt"/>
                <a:cs typeface="+mn-lt"/>
              </a:rPr>
              <a:t> (om gewin te behalen)</a:t>
            </a:r>
            <a:endParaRPr lang="en-US" sz="2300" dirty="0">
              <a:ea typeface="+mn-lt"/>
              <a:cs typeface="+mn-lt"/>
            </a:endParaRPr>
          </a:p>
          <a:p>
            <a:endParaRPr lang="nl-NL" sz="2300">
              <a:ea typeface="Calibri"/>
              <a:cs typeface="Calibri"/>
            </a:endParaRPr>
          </a:p>
        </p:txBody>
      </p:sp>
      <p:sp>
        <p:nvSpPr>
          <p:cNvPr id="11" name="Rectangle 10">
            <a:extLst>
              <a:ext uri="{FF2B5EF4-FFF2-40B4-BE49-F238E27FC236}">
                <a16:creationId xmlns:a16="http://schemas.microsoft.com/office/drawing/2014/main" id="{49979E41-ED25-8E6D-027F-05A9F817E5C3}"/>
              </a:ext>
            </a:extLst>
          </p:cNvPr>
          <p:cNvSpPr/>
          <p:nvPr/>
        </p:nvSpPr>
        <p:spPr>
          <a:xfrm>
            <a:off x="368860" y="1298263"/>
            <a:ext cx="10190495" cy="137309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nl-NL" sz="2300" dirty="0">
                <a:solidFill>
                  <a:srgbClr val="FF0000"/>
                </a:solidFill>
                <a:latin typeface="Aptos"/>
                <a:ea typeface="Arial"/>
                <a:cs typeface="Arial"/>
              </a:rPr>
              <a:t>Om te melden hoeft er dus</a:t>
            </a:r>
            <a:r>
              <a:rPr lang="nl-NL" sz="2300" b="0" i="0" u="none" strike="noStrike" baseline="0" dirty="0">
                <a:solidFill>
                  <a:srgbClr val="FF0000"/>
                </a:solidFill>
                <a:latin typeface="Aptos"/>
                <a:ea typeface="Arial"/>
                <a:cs typeface="Arial"/>
              </a:rPr>
              <a:t> </a:t>
            </a:r>
            <a:r>
              <a:rPr lang="nl-NL" sz="2300" dirty="0">
                <a:solidFill>
                  <a:srgbClr val="FF0000"/>
                </a:solidFill>
                <a:latin typeface="Aptos"/>
                <a:ea typeface="Arial"/>
                <a:cs typeface="Arial"/>
              </a:rPr>
              <a:t>geen sprake te zijn </a:t>
            </a:r>
            <a:r>
              <a:rPr lang="nl-NL" sz="2300" b="0" i="0" u="none" strike="noStrike" baseline="0" dirty="0">
                <a:solidFill>
                  <a:srgbClr val="FF0000"/>
                </a:solidFill>
                <a:latin typeface="Aptos"/>
                <a:ea typeface="Arial"/>
                <a:cs typeface="Arial"/>
              </a:rPr>
              <a:t>van</a:t>
            </a:r>
            <a:r>
              <a:rPr lang="nl-NL" sz="2300" dirty="0">
                <a:solidFill>
                  <a:srgbClr val="FF0000"/>
                </a:solidFill>
                <a:latin typeface="Aptos"/>
                <a:ea typeface="Arial"/>
                <a:cs typeface="Arial"/>
              </a:rPr>
              <a:t> vastgestelde</a:t>
            </a:r>
            <a:r>
              <a:rPr lang="nl-NL" sz="2300" b="0" i="0" u="none" strike="noStrike" baseline="0" dirty="0">
                <a:solidFill>
                  <a:srgbClr val="FF0000"/>
                </a:solidFill>
                <a:latin typeface="Aptos"/>
                <a:ea typeface="Arial"/>
                <a:cs typeface="Arial"/>
              </a:rPr>
              <a:t> fraude in de zorg</a:t>
            </a:r>
            <a:endParaRPr lang="en-US" dirty="0"/>
          </a:p>
        </p:txBody>
      </p:sp>
    </p:spTree>
    <p:extLst>
      <p:ext uri="{BB962C8B-B14F-4D97-AF65-F5344CB8AC3E}">
        <p14:creationId xmlns:p14="http://schemas.microsoft.com/office/powerpoint/2010/main" val="1040740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3" grpId="0"/>
      <p:bldP spid="15"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1071E-B861-DAC4-D5E7-BD1BABD8580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DCBD9E1-1C34-5A4B-9DD3-DF9D560DC8FC}"/>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919C06AD-9F2F-72AF-9720-545EFC940E16}"/>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00919FD7-1284-FA64-F763-F3F99852EC45}"/>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B56BCF6A-7D66-498E-7E3A-2860FEC1FBCE}"/>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77060244-B24E-12FD-563F-35CD94B40E0C}"/>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3" name="TextBox 2">
            <a:extLst>
              <a:ext uri="{FF2B5EF4-FFF2-40B4-BE49-F238E27FC236}">
                <a16:creationId xmlns:a16="http://schemas.microsoft.com/office/drawing/2014/main" id="{7655F76A-351A-0E92-D281-098C6EC53C24}"/>
              </a:ext>
            </a:extLst>
          </p:cNvPr>
          <p:cNvSpPr txBox="1"/>
          <p:nvPr/>
        </p:nvSpPr>
        <p:spPr>
          <a:xfrm>
            <a:off x="277906" y="6324600"/>
            <a:ext cx="103273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a:t>Lees meer hierover via: </a:t>
            </a:r>
            <a:r>
              <a:rPr lang="nl-NL" sz="1200">
                <a:solidFill>
                  <a:srgbClr val="1E7DA8"/>
                </a:solidFill>
                <a:hlinkClick r:id="rId3">
                  <a:extLst>
                    <a:ext uri="{A12FA001-AC4F-418D-AE19-62706E023703}">
                      <ahyp:hlinkClr xmlns:ahyp="http://schemas.microsoft.com/office/drawing/2018/hyperlinkcolor" val="tx"/>
                    </a:ext>
                  </a:extLst>
                </a:hlinkClick>
              </a:rPr>
              <a:t>Vier vragen en antwoorden over Bibob vanuit de praktijk | VNG</a:t>
            </a:r>
            <a:r>
              <a:rPr lang="nl-NL" sz="1200">
                <a:solidFill>
                  <a:srgbClr val="1E7DA8"/>
                </a:solidFill>
              </a:rPr>
              <a:t>  </a:t>
            </a:r>
            <a:endParaRPr lang="en-US" sz="1200">
              <a:solidFill>
                <a:srgbClr val="1E7DA8"/>
              </a:solidFill>
            </a:endParaRPr>
          </a:p>
          <a:p>
            <a:endParaRPr lang="en-US" sz="1200"/>
          </a:p>
        </p:txBody>
      </p:sp>
      <p:sp>
        <p:nvSpPr>
          <p:cNvPr id="7" name="TextBox 15">
            <a:extLst>
              <a:ext uri="{FF2B5EF4-FFF2-40B4-BE49-F238E27FC236}">
                <a16:creationId xmlns:a16="http://schemas.microsoft.com/office/drawing/2014/main" id="{C98AB1BF-2B12-CADE-7EB2-7CFE98018E22}"/>
              </a:ext>
            </a:extLst>
          </p:cNvPr>
          <p:cNvSpPr txBox="1"/>
          <p:nvPr/>
        </p:nvSpPr>
        <p:spPr>
          <a:xfrm>
            <a:off x="364849" y="337736"/>
            <a:ext cx="10861834" cy="728405"/>
          </a:xfrm>
          <a:prstGeom prst="rect">
            <a:avLst/>
          </a:prstGeom>
          <a:noFill/>
        </p:spPr>
        <p:txBody>
          <a:bodyPr wrap="square" lIns="91440" tIns="45720" rIns="91440" bIns="45720" anchor="t">
            <a:spAutoFit/>
          </a:bodyPr>
          <a:lstStyle/>
          <a:p>
            <a:pPr>
              <a:lnSpc>
                <a:spcPct val="107000"/>
              </a:lnSpc>
              <a:spcAft>
                <a:spcPts val="800"/>
              </a:spcAft>
            </a:pPr>
            <a:r>
              <a:rPr lang="nl-NL" sz="4000" b="1">
                <a:latin typeface="Aptos Black"/>
                <a:cs typeface="Arial"/>
              </a:rPr>
              <a:t>Vraag &amp; antwoord m.b.t. indienen signalen</a:t>
            </a:r>
          </a:p>
        </p:txBody>
      </p:sp>
      <p:sp>
        <p:nvSpPr>
          <p:cNvPr id="13" name="TextBox 12">
            <a:extLst>
              <a:ext uri="{FF2B5EF4-FFF2-40B4-BE49-F238E27FC236}">
                <a16:creationId xmlns:a16="http://schemas.microsoft.com/office/drawing/2014/main" id="{B1B53106-6086-1BE2-2A14-1C511AB3FFE6}"/>
              </a:ext>
            </a:extLst>
          </p:cNvPr>
          <p:cNvSpPr txBox="1"/>
          <p:nvPr/>
        </p:nvSpPr>
        <p:spPr>
          <a:xfrm>
            <a:off x="364879" y="1361076"/>
            <a:ext cx="11210813" cy="432812"/>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r>
              <a:rPr lang="nl-NL" sz="2250">
                <a:ea typeface="+mn-lt"/>
                <a:cs typeface="+mn-lt"/>
              </a:rPr>
              <a:t>Mag er informatie uit </a:t>
            </a:r>
            <a:r>
              <a:rPr lang="nl-NL" sz="2250" err="1">
                <a:ea typeface="+mn-lt"/>
                <a:cs typeface="+mn-lt"/>
              </a:rPr>
              <a:t>Bibob</a:t>
            </a:r>
            <a:r>
              <a:rPr lang="nl-NL" sz="2250">
                <a:ea typeface="+mn-lt"/>
                <a:cs typeface="+mn-lt"/>
              </a:rPr>
              <a:t> onderzoek mee in een melding?</a:t>
            </a:r>
            <a:endParaRPr lang="en-US"/>
          </a:p>
        </p:txBody>
      </p:sp>
      <p:sp>
        <p:nvSpPr>
          <p:cNvPr id="15" name="TextBox 14">
            <a:extLst>
              <a:ext uri="{FF2B5EF4-FFF2-40B4-BE49-F238E27FC236}">
                <a16:creationId xmlns:a16="http://schemas.microsoft.com/office/drawing/2014/main" id="{8409B7F3-B7B7-CD5B-5182-597D6245AA52}"/>
              </a:ext>
            </a:extLst>
          </p:cNvPr>
          <p:cNvSpPr txBox="1"/>
          <p:nvPr/>
        </p:nvSpPr>
        <p:spPr>
          <a:xfrm>
            <a:off x="360041" y="1888429"/>
            <a:ext cx="10727004" cy="1548502"/>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r>
              <a:rPr lang="nl-NL" sz="2300" b="1">
                <a:solidFill>
                  <a:srgbClr val="FF0000"/>
                </a:solidFill>
                <a:ea typeface="+mn-lt"/>
                <a:cs typeface="+mn-lt"/>
              </a:rPr>
              <a:t>Ja dit mag beperkt tot: </a:t>
            </a:r>
            <a:endParaRPr lang="nl-NL" sz="2300">
              <a:solidFill>
                <a:srgbClr val="FF0000"/>
              </a:solidFill>
              <a:ea typeface="+mn-lt"/>
              <a:cs typeface="+mn-lt"/>
            </a:endParaRPr>
          </a:p>
          <a:p>
            <a:pPr marL="342900" indent="-342900">
              <a:buAutoNum type="arabicPeriod"/>
            </a:pPr>
            <a:r>
              <a:rPr lang="nl-NL" u="sng">
                <a:solidFill>
                  <a:srgbClr val="FF0000"/>
                </a:solidFill>
                <a:ea typeface="+mn-lt"/>
                <a:cs typeface="+mn-lt"/>
              </a:rPr>
              <a:t>dát er een </a:t>
            </a:r>
            <a:r>
              <a:rPr lang="nl-NL" u="sng" err="1">
                <a:solidFill>
                  <a:srgbClr val="FF0000"/>
                </a:solidFill>
                <a:ea typeface="+mn-lt"/>
                <a:cs typeface="+mn-lt"/>
              </a:rPr>
              <a:t>Bibob</a:t>
            </a:r>
            <a:r>
              <a:rPr lang="nl-NL" u="sng">
                <a:solidFill>
                  <a:srgbClr val="FF0000"/>
                </a:solidFill>
                <a:ea typeface="+mn-lt"/>
                <a:cs typeface="+mn-lt"/>
              </a:rPr>
              <a:t>-onderzoek zal worden uitgevoerd;</a:t>
            </a:r>
          </a:p>
          <a:p>
            <a:pPr marL="342900" indent="-342900">
              <a:buAutoNum type="arabicPeriod"/>
            </a:pPr>
            <a:r>
              <a:rPr lang="nl-NL">
                <a:solidFill>
                  <a:srgbClr val="FF0000"/>
                </a:solidFill>
                <a:ea typeface="+mn-lt"/>
                <a:cs typeface="+mn-lt"/>
              </a:rPr>
              <a:t>bij aanvang van het </a:t>
            </a:r>
            <a:r>
              <a:rPr lang="nl-NL" err="1">
                <a:solidFill>
                  <a:srgbClr val="FF0000"/>
                </a:solidFill>
                <a:ea typeface="+mn-lt"/>
                <a:cs typeface="+mn-lt"/>
              </a:rPr>
              <a:t>Bibob</a:t>
            </a:r>
            <a:r>
              <a:rPr lang="nl-NL">
                <a:solidFill>
                  <a:srgbClr val="FF0000"/>
                </a:solidFill>
                <a:ea typeface="+mn-lt"/>
                <a:cs typeface="+mn-lt"/>
              </a:rPr>
              <a:t>-onderzoek de </a:t>
            </a:r>
            <a:r>
              <a:rPr lang="nl-NL" u="sng">
                <a:solidFill>
                  <a:srgbClr val="FF0000"/>
                </a:solidFill>
                <a:ea typeface="+mn-lt"/>
                <a:cs typeface="+mn-lt"/>
              </a:rPr>
              <a:t>naam van de zorgaanbieder.</a:t>
            </a:r>
            <a:r>
              <a:rPr lang="nl-NL">
                <a:solidFill>
                  <a:srgbClr val="FF0000"/>
                </a:solidFill>
                <a:ea typeface="+mn-lt"/>
                <a:cs typeface="+mn-lt"/>
              </a:rPr>
              <a:t> Ook eenmanszaak, V.OF. enz. </a:t>
            </a:r>
          </a:p>
          <a:p>
            <a:pPr marL="342900" indent="-342900">
              <a:buAutoNum type="arabicPeriod"/>
            </a:pPr>
            <a:r>
              <a:rPr lang="nl-NL">
                <a:solidFill>
                  <a:srgbClr val="FF0000"/>
                </a:solidFill>
                <a:ea typeface="+mn-lt"/>
                <a:cs typeface="+mn-lt"/>
              </a:rPr>
              <a:t>de conclusie van het </a:t>
            </a:r>
            <a:r>
              <a:rPr lang="nl-NL" err="1">
                <a:solidFill>
                  <a:srgbClr val="FF0000"/>
                </a:solidFill>
                <a:ea typeface="+mn-lt"/>
                <a:cs typeface="+mn-lt"/>
              </a:rPr>
              <a:t>Bibob</a:t>
            </a:r>
            <a:r>
              <a:rPr lang="nl-NL">
                <a:solidFill>
                  <a:srgbClr val="FF0000"/>
                </a:solidFill>
                <a:ea typeface="+mn-lt"/>
                <a:cs typeface="+mn-lt"/>
              </a:rPr>
              <a:t>-onderzoek: is er al dan niet sprake van een ernstige mate van gevaar. </a:t>
            </a:r>
            <a:br>
              <a:rPr lang="nl-NL">
                <a:ea typeface="+mn-lt"/>
                <a:cs typeface="+mn-lt"/>
              </a:rPr>
            </a:br>
            <a:endParaRPr lang="nl-NL">
              <a:solidFill>
                <a:srgbClr val="FF0000"/>
              </a:solidFill>
            </a:endParaRPr>
          </a:p>
        </p:txBody>
      </p:sp>
      <p:sp>
        <p:nvSpPr>
          <p:cNvPr id="17" name="TextBox 16">
            <a:extLst>
              <a:ext uri="{FF2B5EF4-FFF2-40B4-BE49-F238E27FC236}">
                <a16:creationId xmlns:a16="http://schemas.microsoft.com/office/drawing/2014/main" id="{5867636E-6C86-296E-ABE6-FD492637A3CF}"/>
              </a:ext>
            </a:extLst>
          </p:cNvPr>
          <p:cNvSpPr txBox="1"/>
          <p:nvPr/>
        </p:nvSpPr>
        <p:spPr>
          <a:xfrm>
            <a:off x="364879" y="3315382"/>
            <a:ext cx="11210813" cy="432812"/>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r>
              <a:rPr lang="nl-NL" sz="2250">
                <a:ea typeface="+mn-lt"/>
                <a:cs typeface="+mn-lt"/>
              </a:rPr>
              <a:t>Wat mag de gemeente met de informatie uit de SIP m.b.t. </a:t>
            </a:r>
            <a:r>
              <a:rPr lang="nl-NL" sz="2250" err="1">
                <a:ea typeface="+mn-lt"/>
                <a:cs typeface="+mn-lt"/>
              </a:rPr>
              <a:t>Bibob</a:t>
            </a:r>
            <a:r>
              <a:rPr lang="nl-NL" sz="2250">
                <a:ea typeface="+mn-lt"/>
                <a:cs typeface="+mn-lt"/>
              </a:rPr>
              <a:t> onderzoek?</a:t>
            </a:r>
            <a:endParaRPr lang="en-US"/>
          </a:p>
        </p:txBody>
      </p:sp>
      <p:sp>
        <p:nvSpPr>
          <p:cNvPr id="19" name="TextBox 18">
            <a:extLst>
              <a:ext uri="{FF2B5EF4-FFF2-40B4-BE49-F238E27FC236}">
                <a16:creationId xmlns:a16="http://schemas.microsoft.com/office/drawing/2014/main" id="{1DC9EDFF-D527-D07C-11A0-2891827717F1}"/>
              </a:ext>
            </a:extLst>
          </p:cNvPr>
          <p:cNvSpPr txBox="1"/>
          <p:nvPr/>
        </p:nvSpPr>
        <p:spPr>
          <a:xfrm>
            <a:off x="360041" y="3905488"/>
            <a:ext cx="10727004" cy="2265621"/>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r>
              <a:rPr lang="nl-NL" sz="1600">
                <a:solidFill>
                  <a:srgbClr val="FF0000"/>
                </a:solidFill>
                <a:ea typeface="+mn-lt"/>
                <a:cs typeface="+mn-lt"/>
              </a:rPr>
              <a:t>St. IKZ levert ook informatie terug aan de toezichthouder </a:t>
            </a:r>
            <a:r>
              <a:rPr lang="nl-NL" sz="1600" err="1">
                <a:solidFill>
                  <a:srgbClr val="FF0000"/>
                </a:solidFill>
                <a:ea typeface="+mn-lt"/>
                <a:cs typeface="+mn-lt"/>
              </a:rPr>
              <a:t>Wmo</a:t>
            </a:r>
            <a:r>
              <a:rPr lang="nl-NL" sz="1600">
                <a:solidFill>
                  <a:srgbClr val="FF0000"/>
                </a:solidFill>
                <a:ea typeface="+mn-lt"/>
                <a:cs typeface="+mn-lt"/>
              </a:rPr>
              <a:t> / </a:t>
            </a:r>
            <a:r>
              <a:rPr lang="nl-NL" sz="1600" err="1">
                <a:solidFill>
                  <a:srgbClr val="FF0000"/>
                </a:solidFill>
                <a:ea typeface="+mn-lt"/>
                <a:cs typeface="+mn-lt"/>
              </a:rPr>
              <a:t>Jw</a:t>
            </a:r>
            <a:r>
              <a:rPr lang="nl-NL" sz="1600">
                <a:solidFill>
                  <a:srgbClr val="FF0000"/>
                </a:solidFill>
                <a:ea typeface="+mn-lt"/>
                <a:cs typeface="+mn-lt"/>
              </a:rPr>
              <a:t>. Zodra de toezichthouder deze informatie opslaat in de gemeentelijke omgeving is deze verwerkersverantwoordelijk. </a:t>
            </a:r>
            <a:r>
              <a:rPr lang="nl-NL" sz="1600" b="1">
                <a:solidFill>
                  <a:srgbClr val="FF0000"/>
                </a:solidFill>
                <a:ea typeface="+mn-lt"/>
                <a:cs typeface="+mn-lt"/>
              </a:rPr>
              <a:t>Het is daarmee aan de gemeente zelf om te bepalen wat hiermee te doen.</a:t>
            </a:r>
            <a:r>
              <a:rPr lang="nl-NL" sz="1600">
                <a:solidFill>
                  <a:srgbClr val="FF0000"/>
                </a:solidFill>
                <a:ea typeface="+mn-lt"/>
                <a:cs typeface="+mn-lt"/>
              </a:rPr>
              <a:t> In het artikel van de VNG staat hierover het volgende advies:</a:t>
            </a:r>
            <a:endParaRPr lang="en-US"/>
          </a:p>
          <a:p>
            <a:pPr marL="285750" indent="-285750">
              <a:spcBef>
                <a:spcPct val="20000"/>
              </a:spcBef>
              <a:spcAft>
                <a:spcPct val="0"/>
              </a:spcAft>
              <a:buFont typeface="Arial"/>
              <a:buChar char="•"/>
            </a:pPr>
            <a:r>
              <a:rPr lang="nl-NL" sz="1400">
                <a:solidFill>
                  <a:srgbClr val="FF0000"/>
                </a:solidFill>
              </a:rPr>
              <a:t>"Tijdens de contractfase: Er kunnen signalen over mogelijke zorgfraude bij gemeenten binnenkomen die vragen om meer onderzoek. Het is dan mogelijk om de </a:t>
            </a:r>
            <a:r>
              <a:rPr lang="nl-NL" sz="1400" err="1">
                <a:solidFill>
                  <a:srgbClr val="FF0000"/>
                </a:solidFill>
              </a:rPr>
              <a:t>Bibob</a:t>
            </a:r>
            <a:r>
              <a:rPr lang="nl-NL" sz="1400">
                <a:solidFill>
                  <a:srgbClr val="FF0000"/>
                </a:solidFill>
              </a:rPr>
              <a:t> in te zetten voor een zorgaanbieder waar de gemeente al een contract mee afgesloten heeft of een subsidie heeft verstrekt. Belangrijk daarbij is dat er in de subsidies is opgenomen dat het altijd mogelijk is om een </a:t>
            </a:r>
            <a:r>
              <a:rPr lang="nl-NL" sz="1400" err="1">
                <a:solidFill>
                  <a:srgbClr val="FF0000"/>
                </a:solidFill>
              </a:rPr>
              <a:t>Bibob</a:t>
            </a:r>
            <a:r>
              <a:rPr lang="nl-NL" sz="1400">
                <a:solidFill>
                  <a:srgbClr val="FF0000"/>
                </a:solidFill>
              </a:rPr>
              <a:t>-onderzoek uit te voeren."</a:t>
            </a:r>
          </a:p>
          <a:p>
            <a:pPr marL="285750" indent="-285750">
              <a:spcBef>
                <a:spcPct val="20000"/>
              </a:spcBef>
              <a:spcAft>
                <a:spcPct val="0"/>
              </a:spcAft>
              <a:buFont typeface="Arial"/>
              <a:buChar char="•"/>
            </a:pPr>
            <a:r>
              <a:rPr lang="nl-NL" sz="1400">
                <a:solidFill>
                  <a:srgbClr val="FF0000"/>
                </a:solidFill>
              </a:rPr>
              <a:t>dit impliceert dat een toezichthouder een </a:t>
            </a:r>
            <a:r>
              <a:rPr lang="nl-NL" sz="1400" err="1">
                <a:solidFill>
                  <a:srgbClr val="FF0000"/>
                </a:solidFill>
              </a:rPr>
              <a:t>Bibob</a:t>
            </a:r>
            <a:r>
              <a:rPr lang="nl-NL" sz="1400">
                <a:solidFill>
                  <a:srgbClr val="FF0000"/>
                </a:solidFill>
              </a:rPr>
              <a:t> onderzoek kan aanvragen bij de </a:t>
            </a:r>
            <a:r>
              <a:rPr lang="nl-NL" sz="1400" err="1">
                <a:solidFill>
                  <a:srgbClr val="FF0000"/>
                </a:solidFill>
              </a:rPr>
              <a:t>Bibob</a:t>
            </a:r>
            <a:r>
              <a:rPr lang="nl-NL" sz="1400">
                <a:solidFill>
                  <a:srgbClr val="FF0000"/>
                </a:solidFill>
              </a:rPr>
              <a:t> coördinator/onderzoeker.</a:t>
            </a:r>
          </a:p>
          <a:p>
            <a:endParaRPr lang="nl-NL">
              <a:ea typeface="+mn-lt"/>
              <a:cs typeface="+mn-lt"/>
            </a:endParaRPr>
          </a:p>
        </p:txBody>
      </p:sp>
    </p:spTree>
    <p:extLst>
      <p:ext uri="{BB962C8B-B14F-4D97-AF65-F5344CB8AC3E}">
        <p14:creationId xmlns:p14="http://schemas.microsoft.com/office/powerpoint/2010/main" val="22934408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49A8C-74E5-8390-B970-A1570DAA8F8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83C0F8-9854-49BE-CFB1-7EE9C30ACE2E}"/>
              </a:ext>
            </a:extLst>
          </p:cNvPr>
          <p:cNvSpPr/>
          <p:nvPr/>
        </p:nvSpPr>
        <p:spPr>
          <a:xfrm>
            <a:off x="-13447" y="0"/>
            <a:ext cx="12225618"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B4A34AE6-7E07-9F44-9F62-2EEA5A8D8C30}"/>
              </a:ext>
            </a:extLst>
          </p:cNvPr>
          <p:cNvSpPr txBox="1"/>
          <p:nvPr/>
        </p:nvSpPr>
        <p:spPr>
          <a:xfrm>
            <a:off x="460915" y="2141106"/>
            <a:ext cx="10071683" cy="1092607"/>
          </a:xfrm>
          <a:prstGeom prst="rect">
            <a:avLst/>
          </a:prstGeom>
          <a:noFill/>
        </p:spPr>
        <p:txBody>
          <a:bodyPr wrap="square" lIns="91440" tIns="45720" rIns="91440" bIns="45720" anchor="t">
            <a:spAutoFit/>
          </a:bodyPr>
          <a:lstStyle/>
          <a:p>
            <a:r>
              <a:rPr lang="nl-NL" sz="6500" b="1">
                <a:solidFill>
                  <a:srgbClr val="616161"/>
                </a:solidFill>
                <a:latin typeface="Aptos"/>
              </a:rPr>
              <a:t>5. Feiten en cijfers</a:t>
            </a:r>
          </a:p>
        </p:txBody>
      </p:sp>
      <p:cxnSp>
        <p:nvCxnSpPr>
          <p:cNvPr id="5" name="Straight Connector 4">
            <a:extLst>
              <a:ext uri="{FF2B5EF4-FFF2-40B4-BE49-F238E27FC236}">
                <a16:creationId xmlns:a16="http://schemas.microsoft.com/office/drawing/2014/main" id="{72721074-49EB-FFBE-A8FF-20700ECB3EB6}"/>
              </a:ext>
            </a:extLst>
          </p:cNvPr>
          <p:cNvCxnSpPr>
            <a:cxnSpLocks/>
          </p:cNvCxnSpPr>
          <p:nvPr/>
        </p:nvCxnSpPr>
        <p:spPr>
          <a:xfrm>
            <a:off x="0" y="5531546"/>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4014C512-C9F9-31CE-458F-E3EBF2A89F65}"/>
              </a:ext>
            </a:extLst>
          </p:cNvPr>
          <p:cNvSpPr/>
          <p:nvPr/>
        </p:nvSpPr>
        <p:spPr>
          <a:xfrm>
            <a:off x="2364390" y="4651779"/>
            <a:ext cx="1593274" cy="1593274"/>
          </a:xfrm>
          <a:prstGeom prst="ellipse">
            <a:avLst/>
          </a:prstGeom>
          <a:solidFill>
            <a:schemeClr val="accent5"/>
          </a:solid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up 12">
            <a:extLst>
              <a:ext uri="{FF2B5EF4-FFF2-40B4-BE49-F238E27FC236}">
                <a16:creationId xmlns:a16="http://schemas.microsoft.com/office/drawing/2014/main" id="{FF9DD967-F071-E844-1469-F2756E125533}"/>
              </a:ext>
            </a:extLst>
          </p:cNvPr>
          <p:cNvGrpSpPr/>
          <p:nvPr/>
        </p:nvGrpSpPr>
        <p:grpSpPr>
          <a:xfrm>
            <a:off x="11224935" y="6137565"/>
            <a:ext cx="671120" cy="428812"/>
            <a:chOff x="4467090" y="2289238"/>
            <a:chExt cx="3386490" cy="2163794"/>
          </a:xfrm>
          <a:solidFill>
            <a:schemeClr val="bg1"/>
          </a:solidFill>
        </p:grpSpPr>
        <p:sp>
          <p:nvSpPr>
            <p:cNvPr id="14" name="Freeform 13">
              <a:extLst>
                <a:ext uri="{FF2B5EF4-FFF2-40B4-BE49-F238E27FC236}">
                  <a16:creationId xmlns:a16="http://schemas.microsoft.com/office/drawing/2014/main" id="{C691FF55-12EA-C6CB-2F9C-3CDC544B7BE4}"/>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15" name="Freeform 14">
              <a:extLst>
                <a:ext uri="{FF2B5EF4-FFF2-40B4-BE49-F238E27FC236}">
                  <a16:creationId xmlns:a16="http://schemas.microsoft.com/office/drawing/2014/main" id="{731DC1BE-3996-86A7-AE02-E6BF832B08BB}"/>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16" name="Freeform 15">
              <a:extLst>
                <a:ext uri="{FF2B5EF4-FFF2-40B4-BE49-F238E27FC236}">
                  <a16:creationId xmlns:a16="http://schemas.microsoft.com/office/drawing/2014/main" id="{8D10F457-B33C-6AD3-813A-A4AA1B9B082A}"/>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7" name="Freeform 16">
              <a:extLst>
                <a:ext uri="{FF2B5EF4-FFF2-40B4-BE49-F238E27FC236}">
                  <a16:creationId xmlns:a16="http://schemas.microsoft.com/office/drawing/2014/main" id="{F3F72502-2DB5-B792-1C7B-3821300C686C}"/>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pic>
        <p:nvPicPr>
          <p:cNvPr id="8" name="Picture 7">
            <a:extLst>
              <a:ext uri="{FF2B5EF4-FFF2-40B4-BE49-F238E27FC236}">
                <a16:creationId xmlns:a16="http://schemas.microsoft.com/office/drawing/2014/main" id="{C6B44976-DBB1-2BC7-4201-9ABB08100F2C}"/>
              </a:ext>
            </a:extLst>
          </p:cNvPr>
          <p:cNvPicPr>
            <a:picLocks noChangeAspect="1"/>
          </p:cNvPicPr>
          <p:nvPr/>
        </p:nvPicPr>
        <p:blipFill>
          <a:blip r:embed="rId3"/>
          <a:stretch>
            <a:fillRect/>
          </a:stretch>
        </p:blipFill>
        <p:spPr>
          <a:xfrm>
            <a:off x="2809367" y="5038233"/>
            <a:ext cx="703320" cy="843984"/>
          </a:xfrm>
          <a:prstGeom prst="rect">
            <a:avLst/>
          </a:prstGeom>
        </p:spPr>
      </p:pic>
      <p:sp>
        <p:nvSpPr>
          <p:cNvPr id="10" name="Teardrop 9">
            <a:extLst>
              <a:ext uri="{FF2B5EF4-FFF2-40B4-BE49-F238E27FC236}">
                <a16:creationId xmlns:a16="http://schemas.microsoft.com/office/drawing/2014/main" id="{4FFBBEF1-D66A-710E-2A8B-E5C781E98221}"/>
              </a:ext>
            </a:extLst>
          </p:cNvPr>
          <p:cNvSpPr/>
          <p:nvPr/>
        </p:nvSpPr>
        <p:spPr>
          <a:xfrm>
            <a:off x="-2334126" y="-2032635"/>
            <a:ext cx="12866724"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1719938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BDA2C-3D06-58E6-F055-0BFA4A7118FF}"/>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8887FD9-B711-D7ED-70D0-94B44DA0118F}"/>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9B6FA55D-9211-13CD-0B9F-B7F43412C067}"/>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974CBA19-8733-7BEB-3CB7-D78537BD7308}"/>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1C0BAA83-4C46-0E91-DB77-1F9568794EAE}"/>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BD63EAD2-F6F1-835B-007B-D62C222168CD}"/>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1" name="TextBox 15">
            <a:extLst>
              <a:ext uri="{FF2B5EF4-FFF2-40B4-BE49-F238E27FC236}">
                <a16:creationId xmlns:a16="http://schemas.microsoft.com/office/drawing/2014/main" id="{A8F4EC1D-04D4-D020-3A5D-43230BBA042A}"/>
              </a:ext>
            </a:extLst>
          </p:cNvPr>
          <p:cNvSpPr txBox="1"/>
          <p:nvPr/>
        </p:nvSpPr>
        <p:spPr>
          <a:xfrm>
            <a:off x="779577" y="415186"/>
            <a:ext cx="11020890" cy="728405"/>
          </a:xfrm>
          <a:prstGeom prst="rect">
            <a:avLst/>
          </a:prstGeom>
          <a:noFill/>
        </p:spPr>
        <p:txBody>
          <a:bodyPr wrap="square" lIns="91440" tIns="45720" rIns="91440" bIns="45720" anchor="t">
            <a:spAutoFit/>
          </a:bodyPr>
          <a:lstStyle/>
          <a:p>
            <a:pPr>
              <a:lnSpc>
                <a:spcPct val="107000"/>
              </a:lnSpc>
              <a:spcAft>
                <a:spcPts val="800"/>
              </a:spcAft>
            </a:pPr>
            <a:r>
              <a:rPr lang="nl-NL" sz="4000" b="1" err="1">
                <a:latin typeface="Aptos Black"/>
                <a:cs typeface="Arial"/>
              </a:rPr>
              <a:t>Fact</a:t>
            </a:r>
            <a:r>
              <a:rPr lang="nl-NL" sz="4000" b="1">
                <a:latin typeface="Aptos Black"/>
                <a:cs typeface="Arial"/>
              </a:rPr>
              <a:t> &amp; </a:t>
            </a:r>
            <a:r>
              <a:rPr lang="nl-NL" sz="4000" b="1" err="1">
                <a:latin typeface="Aptos Black"/>
                <a:cs typeface="Arial"/>
              </a:rPr>
              <a:t>figures</a:t>
            </a:r>
            <a:r>
              <a:rPr lang="nl-NL" sz="4000" b="1">
                <a:latin typeface="Aptos Black"/>
                <a:cs typeface="Arial"/>
              </a:rPr>
              <a:t> signalen proces 2025</a:t>
            </a:r>
            <a:endParaRPr lang="nl-NL" sz="1400" b="1" i="1">
              <a:latin typeface="Aptos Black"/>
              <a:cs typeface="Arial"/>
            </a:endParaRPr>
          </a:p>
        </p:txBody>
      </p:sp>
      <p:sp>
        <p:nvSpPr>
          <p:cNvPr id="20" name="TextBox 19">
            <a:extLst>
              <a:ext uri="{FF2B5EF4-FFF2-40B4-BE49-F238E27FC236}">
                <a16:creationId xmlns:a16="http://schemas.microsoft.com/office/drawing/2014/main" id="{0621E735-DA9F-F8A0-921D-8518691E0C9D}"/>
              </a:ext>
            </a:extLst>
          </p:cNvPr>
          <p:cNvSpPr txBox="1"/>
          <p:nvPr/>
        </p:nvSpPr>
        <p:spPr>
          <a:xfrm>
            <a:off x="408976" y="1944898"/>
            <a:ext cx="5374366" cy="3754234"/>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342900" indent="-342900">
              <a:lnSpc>
                <a:spcPts val="2646"/>
              </a:lnSpc>
              <a:buFont typeface="Arial" panose="020B0604020202020204" pitchFamily="34" charset="0"/>
              <a:buChar char="•"/>
            </a:pPr>
            <a:r>
              <a:rPr lang="nl-NL" sz="2250" dirty="0">
                <a:latin typeface="Aptos"/>
                <a:ea typeface="Calibri"/>
                <a:cs typeface="Calibri"/>
              </a:rPr>
              <a:t>Bijna alle partijen zijn 'aangesloten' op het IKZ-portaal</a:t>
            </a:r>
            <a:br>
              <a:rPr lang="nl-NL" sz="2250" dirty="0">
                <a:latin typeface="Aptos"/>
                <a:ea typeface="Calibri"/>
                <a:cs typeface="Calibri"/>
              </a:rPr>
            </a:br>
            <a:endParaRPr lang="en-US">
              <a:latin typeface="Aptos"/>
              <a:ea typeface="Calibri"/>
              <a:cs typeface="Calibri"/>
            </a:endParaRPr>
          </a:p>
          <a:p>
            <a:pPr marL="342900" indent="-342900">
              <a:lnSpc>
                <a:spcPts val="2646"/>
              </a:lnSpc>
              <a:buFont typeface="Arial" panose="020B0604020202020204" pitchFamily="34" charset="0"/>
              <a:buChar char="•"/>
            </a:pPr>
            <a:r>
              <a:rPr lang="nl-NL" sz="2250" dirty="0">
                <a:latin typeface="Aptos"/>
                <a:ea typeface="Calibri"/>
                <a:cs typeface="Calibri"/>
              </a:rPr>
              <a:t>Van de 342 gemeenten hebben al </a:t>
            </a:r>
            <a:r>
              <a:rPr lang="nl-NL" sz="2250" b="1" dirty="0">
                <a:latin typeface="Aptos"/>
                <a:ea typeface="Calibri"/>
                <a:cs typeface="Calibri"/>
              </a:rPr>
              <a:t>212</a:t>
            </a:r>
            <a:r>
              <a:rPr lang="nl-NL" sz="2250" dirty="0">
                <a:latin typeface="Aptos"/>
                <a:ea typeface="Calibri"/>
                <a:cs typeface="Calibri"/>
              </a:rPr>
              <a:t> een account voor het IKZ-portaal</a:t>
            </a:r>
          </a:p>
          <a:p>
            <a:pPr marL="342900" indent="-342900">
              <a:lnSpc>
                <a:spcPts val="2646"/>
              </a:lnSpc>
              <a:buFont typeface="Arial" panose="020B0604020202020204" pitchFamily="34" charset="0"/>
              <a:buChar char="•"/>
            </a:pPr>
            <a:endParaRPr lang="nl-NL" sz="2250" dirty="0">
              <a:latin typeface="Aptos"/>
              <a:ea typeface="Calibri"/>
              <a:cs typeface="Calibri"/>
            </a:endParaRPr>
          </a:p>
          <a:p>
            <a:pPr marL="342900" indent="-342900">
              <a:lnSpc>
                <a:spcPts val="2646"/>
              </a:lnSpc>
              <a:buFont typeface="Arial" panose="020B0604020202020204" pitchFamily="34" charset="0"/>
              <a:buChar char="•"/>
            </a:pPr>
            <a:r>
              <a:rPr lang="nl-NL" sz="2250" dirty="0">
                <a:latin typeface="Aptos"/>
                <a:ea typeface="Calibri"/>
                <a:cs typeface="Calibri"/>
              </a:rPr>
              <a:t>Werkgebied RIEC Midden-Nederland: 28 van de 38 gemeenten, 7 bezig met toegang, met 3 nog geen individueel contact</a:t>
            </a:r>
          </a:p>
          <a:p>
            <a:pPr>
              <a:lnSpc>
                <a:spcPts val="2646"/>
              </a:lnSpc>
            </a:pPr>
            <a:endParaRPr lang="nl-NL" sz="2250" dirty="0">
              <a:ea typeface="Calibri"/>
              <a:cs typeface="Calibri"/>
            </a:endParaRPr>
          </a:p>
        </p:txBody>
      </p:sp>
      <p:pic>
        <p:nvPicPr>
          <p:cNvPr id="2" name="Picture 1">
            <a:extLst>
              <a:ext uri="{FF2B5EF4-FFF2-40B4-BE49-F238E27FC236}">
                <a16:creationId xmlns:a16="http://schemas.microsoft.com/office/drawing/2014/main" id="{AB0961FB-81C8-8EF8-182F-2155F8CD3E4C}"/>
              </a:ext>
            </a:extLst>
          </p:cNvPr>
          <p:cNvPicPr>
            <a:picLocks noChangeAspect="1"/>
          </p:cNvPicPr>
          <p:nvPr/>
        </p:nvPicPr>
        <p:blipFill>
          <a:blip r:embed="rId3"/>
          <a:stretch>
            <a:fillRect/>
          </a:stretch>
        </p:blipFill>
        <p:spPr>
          <a:xfrm>
            <a:off x="5717805" y="1143066"/>
            <a:ext cx="6372225" cy="5553075"/>
          </a:xfrm>
          <a:prstGeom prst="rect">
            <a:avLst/>
          </a:prstGeom>
        </p:spPr>
      </p:pic>
    </p:spTree>
    <p:extLst>
      <p:ext uri="{BB962C8B-B14F-4D97-AF65-F5344CB8AC3E}">
        <p14:creationId xmlns:p14="http://schemas.microsoft.com/office/powerpoint/2010/main" val="32063893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4BDC6-6D12-2F69-FA61-F3C8E5DA2B2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85C79F-B13B-B380-4E57-74818487F9C4}"/>
              </a:ext>
            </a:extLst>
          </p:cNvPr>
          <p:cNvPicPr>
            <a:picLocks noChangeAspect="1"/>
          </p:cNvPicPr>
          <p:nvPr/>
        </p:nvPicPr>
        <p:blipFill>
          <a:blip r:embed="rId3"/>
          <a:stretch>
            <a:fillRect/>
          </a:stretch>
        </p:blipFill>
        <p:spPr>
          <a:xfrm>
            <a:off x="6891338" y="671233"/>
            <a:ext cx="4200525" cy="5676900"/>
          </a:xfrm>
          <a:prstGeom prst="rect">
            <a:avLst/>
          </a:prstGeom>
        </p:spPr>
      </p:pic>
      <p:grpSp>
        <p:nvGrpSpPr>
          <p:cNvPr id="5" name="Group 4">
            <a:extLst>
              <a:ext uri="{FF2B5EF4-FFF2-40B4-BE49-F238E27FC236}">
                <a16:creationId xmlns:a16="http://schemas.microsoft.com/office/drawing/2014/main" id="{8BA38208-AA60-05A1-717F-4CE6933617D4}"/>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97E2A88D-8C73-B2CA-2DDC-24537551077B}"/>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B580E199-B8E8-7EAF-A169-39980440EEA7}"/>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628D40EB-3DA4-CB65-3FC3-64EF1C80525A}"/>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ED907816-5818-5606-7B2C-C3F48B4A6F61}"/>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1" name="TextBox 15">
            <a:extLst>
              <a:ext uri="{FF2B5EF4-FFF2-40B4-BE49-F238E27FC236}">
                <a16:creationId xmlns:a16="http://schemas.microsoft.com/office/drawing/2014/main" id="{7B4629AB-3723-1111-5FC5-1C1339596FB4}"/>
              </a:ext>
            </a:extLst>
          </p:cNvPr>
          <p:cNvSpPr txBox="1"/>
          <p:nvPr/>
        </p:nvSpPr>
        <p:spPr>
          <a:xfrm>
            <a:off x="779577" y="415186"/>
            <a:ext cx="11020890" cy="728405"/>
          </a:xfrm>
          <a:prstGeom prst="rect">
            <a:avLst/>
          </a:prstGeom>
          <a:noFill/>
        </p:spPr>
        <p:txBody>
          <a:bodyPr wrap="square" lIns="91440" tIns="45720" rIns="91440" bIns="45720" anchor="t">
            <a:spAutoFit/>
          </a:bodyPr>
          <a:lstStyle/>
          <a:p>
            <a:pPr>
              <a:lnSpc>
                <a:spcPct val="107000"/>
              </a:lnSpc>
              <a:spcAft>
                <a:spcPts val="800"/>
              </a:spcAft>
            </a:pPr>
            <a:r>
              <a:rPr lang="nl-NL" sz="4000" b="1" dirty="0" err="1">
                <a:latin typeface="Aptos Black"/>
                <a:cs typeface="Arial"/>
              </a:rPr>
              <a:t>Fact</a:t>
            </a:r>
            <a:r>
              <a:rPr lang="nl-NL" sz="4000" b="1" dirty="0">
                <a:latin typeface="Aptos Black"/>
                <a:cs typeface="Arial"/>
              </a:rPr>
              <a:t> &amp; </a:t>
            </a:r>
            <a:r>
              <a:rPr lang="nl-NL" sz="4000" b="1" dirty="0" err="1">
                <a:latin typeface="Aptos Black"/>
                <a:cs typeface="Arial"/>
              </a:rPr>
              <a:t>figures</a:t>
            </a:r>
            <a:r>
              <a:rPr lang="nl-NL" sz="4000" b="1" dirty="0">
                <a:latin typeface="Aptos Black"/>
                <a:cs typeface="Arial"/>
              </a:rPr>
              <a:t> signalen proces 2025</a:t>
            </a:r>
            <a:endParaRPr lang="nl-NL" sz="1400" b="1" i="1" dirty="0">
              <a:latin typeface="Aptos Black"/>
              <a:cs typeface="Arial"/>
            </a:endParaRPr>
          </a:p>
        </p:txBody>
      </p:sp>
      <p:sp>
        <p:nvSpPr>
          <p:cNvPr id="20" name="TextBox 19">
            <a:extLst>
              <a:ext uri="{FF2B5EF4-FFF2-40B4-BE49-F238E27FC236}">
                <a16:creationId xmlns:a16="http://schemas.microsoft.com/office/drawing/2014/main" id="{8B9A148D-C5A7-C7AB-0FDE-819094D26802}"/>
              </a:ext>
            </a:extLst>
          </p:cNvPr>
          <p:cNvSpPr txBox="1"/>
          <p:nvPr/>
        </p:nvSpPr>
        <p:spPr>
          <a:xfrm>
            <a:off x="408976" y="1944898"/>
            <a:ext cx="5374366" cy="3754234"/>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342900" indent="-342900">
              <a:lnSpc>
                <a:spcPts val="2646"/>
              </a:lnSpc>
              <a:buFont typeface="Arial" panose="020B0604020202020204" pitchFamily="34" charset="0"/>
              <a:buChar char="•"/>
            </a:pPr>
            <a:r>
              <a:rPr lang="nl-NL" sz="2250" dirty="0">
                <a:latin typeface="Aptos"/>
                <a:ea typeface="Calibri"/>
                <a:cs typeface="Calibri"/>
              </a:rPr>
              <a:t>Werkgebied RIEC Midden-Nederland: </a:t>
            </a:r>
            <a:r>
              <a:rPr lang="nl-NL" sz="2250" b="1" dirty="0">
                <a:latin typeface="Aptos"/>
                <a:ea typeface="Calibri"/>
                <a:cs typeface="Calibri"/>
              </a:rPr>
              <a:t>28 van de 38 gemeenten</a:t>
            </a:r>
            <a:r>
              <a:rPr lang="nl-NL" sz="2250" dirty="0">
                <a:latin typeface="Aptos"/>
                <a:ea typeface="Calibri"/>
                <a:cs typeface="Calibri"/>
              </a:rPr>
              <a:t>, 7 bezig met toegang, met 3 nog geen individueel contact</a:t>
            </a:r>
            <a:endParaRPr lang="en-US"/>
          </a:p>
          <a:p>
            <a:pPr marL="800100" lvl="1" indent="-342900">
              <a:lnSpc>
                <a:spcPts val="2646"/>
              </a:lnSpc>
              <a:buFont typeface="Courier New" panose="020B0604020202020204" pitchFamily="34" charset="0"/>
              <a:buChar char="o"/>
            </a:pPr>
            <a:r>
              <a:rPr lang="nl-NL" sz="2250" dirty="0">
                <a:ea typeface="+mn-lt"/>
                <a:cs typeface="+mn-lt"/>
              </a:rPr>
              <a:t>74% aangesloten, landelijk </a:t>
            </a:r>
            <a:r>
              <a:rPr lang="nl-NL" sz="2250">
                <a:ea typeface="+mn-lt"/>
                <a:cs typeface="+mn-lt"/>
              </a:rPr>
              <a:t>gemiddelde is 62%</a:t>
            </a:r>
            <a:endParaRPr lang="nl-NL" sz="2250" dirty="0">
              <a:ea typeface="Calibri"/>
              <a:cs typeface="Calibri"/>
            </a:endParaRPr>
          </a:p>
          <a:p>
            <a:pPr marL="800100" lvl="1" indent="-342900">
              <a:lnSpc>
                <a:spcPts val="2646"/>
              </a:lnSpc>
              <a:buFont typeface="Courier New" panose="020B0604020202020204" pitchFamily="34" charset="0"/>
              <a:buChar char="o"/>
            </a:pPr>
            <a:r>
              <a:rPr lang="nl-NL" sz="2250" dirty="0">
                <a:ea typeface="Calibri"/>
                <a:cs typeface="Calibri"/>
              </a:rPr>
              <a:t>34 signalen door gemeenten, ruim 2x zoveel als landelijk gemiddelde</a:t>
            </a:r>
          </a:p>
          <a:p>
            <a:pPr marL="342900" indent="-342900">
              <a:lnSpc>
                <a:spcPts val="2646"/>
              </a:lnSpc>
              <a:buFont typeface="Arial" panose="020B0604020202020204" pitchFamily="34" charset="0"/>
              <a:buChar char="•"/>
            </a:pPr>
            <a:endParaRPr lang="nl-NL" sz="2250" dirty="0">
              <a:ea typeface="Calibri"/>
              <a:cs typeface="Calibri"/>
            </a:endParaRPr>
          </a:p>
          <a:p>
            <a:pPr marL="342900" indent="-342900">
              <a:lnSpc>
                <a:spcPts val="2646"/>
              </a:lnSpc>
              <a:buFont typeface="Arial" panose="020B0604020202020204" pitchFamily="34" charset="0"/>
              <a:buChar char="•"/>
            </a:pPr>
            <a:endParaRPr lang="nl-NL" sz="2250" dirty="0">
              <a:ea typeface="Calibri"/>
              <a:cs typeface="Calibri"/>
            </a:endParaRPr>
          </a:p>
          <a:p>
            <a:pPr>
              <a:lnSpc>
                <a:spcPts val="2646"/>
              </a:lnSpc>
            </a:pPr>
            <a:endParaRPr lang="nl-NL" sz="2250" dirty="0">
              <a:ea typeface="Calibri"/>
              <a:cs typeface="Calibri"/>
            </a:endParaRPr>
          </a:p>
        </p:txBody>
      </p:sp>
    </p:spTree>
    <p:extLst>
      <p:ext uri="{BB962C8B-B14F-4D97-AF65-F5344CB8AC3E}">
        <p14:creationId xmlns:p14="http://schemas.microsoft.com/office/powerpoint/2010/main" val="35429377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AECA7-1037-3526-403D-BB6CE5C104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1A484C-A010-8909-56D8-8ECAA12979B1}"/>
              </a:ext>
            </a:extLst>
          </p:cNvPr>
          <p:cNvPicPr>
            <a:picLocks noChangeAspect="1"/>
          </p:cNvPicPr>
          <p:nvPr/>
        </p:nvPicPr>
        <p:blipFill>
          <a:blip r:embed="rId3"/>
          <a:stretch>
            <a:fillRect/>
          </a:stretch>
        </p:blipFill>
        <p:spPr>
          <a:xfrm>
            <a:off x="3805628" y="1718002"/>
            <a:ext cx="8384991" cy="5009770"/>
          </a:xfrm>
          <a:prstGeom prst="rect">
            <a:avLst/>
          </a:prstGeom>
        </p:spPr>
      </p:pic>
      <p:grpSp>
        <p:nvGrpSpPr>
          <p:cNvPr id="5" name="Group 4">
            <a:extLst>
              <a:ext uri="{FF2B5EF4-FFF2-40B4-BE49-F238E27FC236}">
                <a16:creationId xmlns:a16="http://schemas.microsoft.com/office/drawing/2014/main" id="{3C4D45C8-FC1F-1423-0C9D-25713B863E1D}"/>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BA14A90B-39A1-2782-937D-43FF10BDDCDA}"/>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93C35E7D-AD71-3BB1-3071-CB74AF056525}"/>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50FE6BE6-748F-0391-8ABB-1457B86BE873}"/>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7F7F10DC-6D8C-BBB6-5345-F45CD7B3D51B}"/>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3" name="TextBox 15">
            <a:extLst>
              <a:ext uri="{FF2B5EF4-FFF2-40B4-BE49-F238E27FC236}">
                <a16:creationId xmlns:a16="http://schemas.microsoft.com/office/drawing/2014/main" id="{E8038475-0992-ECC3-ED4A-C09969E9FB05}"/>
              </a:ext>
            </a:extLst>
          </p:cNvPr>
          <p:cNvSpPr txBox="1"/>
          <p:nvPr/>
        </p:nvSpPr>
        <p:spPr>
          <a:xfrm>
            <a:off x="5099243" y="1274623"/>
            <a:ext cx="7148430" cy="1379404"/>
          </a:xfrm>
          <a:prstGeom prst="rect">
            <a:avLst/>
          </a:prstGeom>
          <a:noFill/>
        </p:spPr>
        <p:txBody>
          <a:bodyPr wrap="square" lIns="91440" tIns="45720" rIns="91440" bIns="45720" anchor="t">
            <a:spAutoFit/>
          </a:bodyPr>
          <a:lstStyle/>
          <a:p>
            <a:pPr>
              <a:lnSpc>
                <a:spcPct val="107000"/>
              </a:lnSpc>
              <a:spcAft>
                <a:spcPts val="800"/>
              </a:spcAft>
            </a:pPr>
            <a:r>
              <a:rPr lang="nl-NL" sz="2400" b="1">
                <a:latin typeface="Aptos"/>
                <a:cs typeface="Arial"/>
              </a:rPr>
              <a:t>Aantal signalen per indienende instantie,</a:t>
            </a:r>
            <a:br>
              <a:rPr lang="nl-NL" sz="2400" b="1">
                <a:latin typeface="Aptos"/>
                <a:cs typeface="Arial"/>
              </a:rPr>
            </a:br>
            <a:r>
              <a:rPr lang="nl-NL" sz="1400" b="1" i="1">
                <a:latin typeface="Aptos"/>
                <a:cs typeface="Arial"/>
              </a:rPr>
              <a:t>Stand 17 november 2025</a:t>
            </a:r>
            <a:r>
              <a:rPr lang="nl-NL" sz="2400" b="1" i="1">
                <a:latin typeface="Aptos"/>
                <a:cs typeface="Arial"/>
              </a:rPr>
              <a:t>  </a:t>
            </a:r>
            <a:endParaRPr lang="nl-NL" sz="2400" b="1">
              <a:latin typeface="Aptos"/>
              <a:cs typeface="Arial"/>
            </a:endParaRPr>
          </a:p>
          <a:p>
            <a:pPr>
              <a:lnSpc>
                <a:spcPct val="107000"/>
              </a:lnSpc>
              <a:spcAft>
                <a:spcPts val="800"/>
              </a:spcAft>
            </a:pPr>
            <a:endParaRPr lang="en-US" sz="2400">
              <a:latin typeface="Aptos"/>
            </a:endParaRPr>
          </a:p>
        </p:txBody>
      </p:sp>
      <p:sp>
        <p:nvSpPr>
          <p:cNvPr id="7" name="Rectangle 6">
            <a:extLst>
              <a:ext uri="{FF2B5EF4-FFF2-40B4-BE49-F238E27FC236}">
                <a16:creationId xmlns:a16="http://schemas.microsoft.com/office/drawing/2014/main" id="{A5802CBC-00BF-3EAE-B457-622E4BE70500}"/>
              </a:ext>
            </a:extLst>
          </p:cNvPr>
          <p:cNvSpPr/>
          <p:nvPr/>
        </p:nvSpPr>
        <p:spPr>
          <a:xfrm>
            <a:off x="8676873" y="2175701"/>
            <a:ext cx="1197428" cy="4680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accent5">
                    <a:lumMod val="10000"/>
                  </a:schemeClr>
                </a:solidFill>
              </a:rPr>
              <a:t>270</a:t>
            </a:r>
          </a:p>
        </p:txBody>
      </p:sp>
      <p:sp>
        <p:nvSpPr>
          <p:cNvPr id="16" name="Rectangle 15">
            <a:extLst>
              <a:ext uri="{FF2B5EF4-FFF2-40B4-BE49-F238E27FC236}">
                <a16:creationId xmlns:a16="http://schemas.microsoft.com/office/drawing/2014/main" id="{D379665E-24E2-FB74-F51E-D5BD73F87583}"/>
              </a:ext>
            </a:extLst>
          </p:cNvPr>
          <p:cNvSpPr/>
          <p:nvPr/>
        </p:nvSpPr>
        <p:spPr>
          <a:xfrm>
            <a:off x="6184100" y="2771855"/>
            <a:ext cx="1197428" cy="4680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accent5">
                    <a:lumMod val="10000"/>
                  </a:schemeClr>
                </a:solidFill>
              </a:rPr>
              <a:t>148</a:t>
            </a:r>
          </a:p>
        </p:txBody>
      </p:sp>
      <p:sp>
        <p:nvSpPr>
          <p:cNvPr id="17" name="Rectangle 16">
            <a:extLst>
              <a:ext uri="{FF2B5EF4-FFF2-40B4-BE49-F238E27FC236}">
                <a16:creationId xmlns:a16="http://schemas.microsoft.com/office/drawing/2014/main" id="{D07461DE-5116-A0BA-51BE-FEB9CA875D4E}"/>
              </a:ext>
            </a:extLst>
          </p:cNvPr>
          <p:cNvSpPr/>
          <p:nvPr/>
        </p:nvSpPr>
        <p:spPr>
          <a:xfrm>
            <a:off x="5503132" y="3355518"/>
            <a:ext cx="1197428" cy="4680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accent5">
                    <a:lumMod val="10000"/>
                  </a:schemeClr>
                </a:solidFill>
              </a:rPr>
              <a:t>62</a:t>
            </a:r>
          </a:p>
        </p:txBody>
      </p:sp>
      <p:sp>
        <p:nvSpPr>
          <p:cNvPr id="18" name="Rectangle 17">
            <a:extLst>
              <a:ext uri="{FF2B5EF4-FFF2-40B4-BE49-F238E27FC236}">
                <a16:creationId xmlns:a16="http://schemas.microsoft.com/office/drawing/2014/main" id="{97EB3B1D-31F3-D2FC-7362-E46D57AE9950}"/>
              </a:ext>
            </a:extLst>
          </p:cNvPr>
          <p:cNvSpPr/>
          <p:nvPr/>
        </p:nvSpPr>
        <p:spPr>
          <a:xfrm>
            <a:off x="5503132" y="3839247"/>
            <a:ext cx="996902" cy="5282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accent5">
                    <a:lumMod val="10000"/>
                  </a:schemeClr>
                </a:solidFill>
              </a:rPr>
              <a:t>58</a:t>
            </a:r>
          </a:p>
        </p:txBody>
      </p:sp>
      <p:sp>
        <p:nvSpPr>
          <p:cNvPr id="19" name="Rectangle 18">
            <a:extLst>
              <a:ext uri="{FF2B5EF4-FFF2-40B4-BE49-F238E27FC236}">
                <a16:creationId xmlns:a16="http://schemas.microsoft.com/office/drawing/2014/main" id="{14C8F7BE-9AFC-E920-A333-D0B729CB86C2}"/>
              </a:ext>
            </a:extLst>
          </p:cNvPr>
          <p:cNvSpPr/>
          <p:nvPr/>
        </p:nvSpPr>
        <p:spPr>
          <a:xfrm>
            <a:off x="5292251" y="4430635"/>
            <a:ext cx="1197428" cy="4680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5">
                    <a:lumMod val="10000"/>
                  </a:schemeClr>
                </a:solidFill>
              </a:rPr>
              <a:t>35</a:t>
            </a:r>
          </a:p>
        </p:txBody>
      </p:sp>
      <p:sp>
        <p:nvSpPr>
          <p:cNvPr id="11" name="TextBox 15">
            <a:extLst>
              <a:ext uri="{FF2B5EF4-FFF2-40B4-BE49-F238E27FC236}">
                <a16:creationId xmlns:a16="http://schemas.microsoft.com/office/drawing/2014/main" id="{6F0839D8-DBA7-6D8B-370A-956C816DF07B}"/>
              </a:ext>
            </a:extLst>
          </p:cNvPr>
          <p:cNvSpPr txBox="1"/>
          <p:nvPr/>
        </p:nvSpPr>
        <p:spPr>
          <a:xfrm>
            <a:off x="779577" y="415186"/>
            <a:ext cx="11020890" cy="728405"/>
          </a:xfrm>
          <a:prstGeom prst="rect">
            <a:avLst/>
          </a:prstGeom>
          <a:noFill/>
        </p:spPr>
        <p:txBody>
          <a:bodyPr wrap="square" lIns="91440" tIns="45720" rIns="91440" bIns="45720" anchor="t">
            <a:spAutoFit/>
          </a:bodyPr>
          <a:lstStyle/>
          <a:p>
            <a:pPr>
              <a:lnSpc>
                <a:spcPct val="107000"/>
              </a:lnSpc>
              <a:spcAft>
                <a:spcPts val="800"/>
              </a:spcAft>
            </a:pPr>
            <a:r>
              <a:rPr lang="nl-NL" sz="4000" b="1">
                <a:latin typeface="Aptos Black"/>
                <a:cs typeface="Arial"/>
              </a:rPr>
              <a:t>Feiten en cijfers signalenproces</a:t>
            </a:r>
            <a:endParaRPr lang="nl-NL" sz="1400" b="1" i="1">
              <a:latin typeface="Aptos Black"/>
              <a:cs typeface="Arial"/>
            </a:endParaRPr>
          </a:p>
        </p:txBody>
      </p:sp>
      <p:sp>
        <p:nvSpPr>
          <p:cNvPr id="20" name="TextBox 19">
            <a:extLst>
              <a:ext uri="{FF2B5EF4-FFF2-40B4-BE49-F238E27FC236}">
                <a16:creationId xmlns:a16="http://schemas.microsoft.com/office/drawing/2014/main" id="{A91A21D4-9C52-A412-ED46-98A10E299FFC}"/>
              </a:ext>
            </a:extLst>
          </p:cNvPr>
          <p:cNvSpPr txBox="1"/>
          <p:nvPr/>
        </p:nvSpPr>
        <p:spPr>
          <a:xfrm>
            <a:off x="284058" y="2069816"/>
            <a:ext cx="4087711" cy="421848"/>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342900" indent="-342900">
              <a:lnSpc>
                <a:spcPts val="2646"/>
              </a:lnSpc>
              <a:buFont typeface="Arial" panose="020B0604020202020204" pitchFamily="34" charset="0"/>
              <a:buChar char="•"/>
            </a:pPr>
            <a:r>
              <a:rPr lang="nl-NL" sz="2400" b="1" dirty="0">
                <a:latin typeface="Aptos"/>
                <a:ea typeface="Calibri"/>
                <a:cs typeface="Calibri"/>
              </a:rPr>
              <a:t>594</a:t>
            </a:r>
            <a:r>
              <a:rPr lang="nl-NL" sz="2400" dirty="0">
                <a:latin typeface="Aptos"/>
                <a:ea typeface="Calibri"/>
                <a:cs typeface="Calibri"/>
              </a:rPr>
              <a:t> signalen ingediend</a:t>
            </a:r>
            <a:endParaRPr lang="en-US" sz="2400" dirty="0">
              <a:latin typeface="Aptos"/>
            </a:endParaRPr>
          </a:p>
        </p:txBody>
      </p:sp>
      <p:sp>
        <p:nvSpPr>
          <p:cNvPr id="23" name="Rectangle 22">
            <a:extLst>
              <a:ext uri="{FF2B5EF4-FFF2-40B4-BE49-F238E27FC236}">
                <a16:creationId xmlns:a16="http://schemas.microsoft.com/office/drawing/2014/main" id="{B793FF0C-0B0E-C4AC-76C0-DA2CD000BCC9}"/>
              </a:ext>
            </a:extLst>
          </p:cNvPr>
          <p:cNvSpPr/>
          <p:nvPr/>
        </p:nvSpPr>
        <p:spPr>
          <a:xfrm>
            <a:off x="5104874" y="5005257"/>
            <a:ext cx="1197428" cy="4680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5">
                    <a:lumMod val="10000"/>
                  </a:schemeClr>
                </a:solidFill>
              </a:rPr>
              <a:t>19</a:t>
            </a:r>
          </a:p>
        </p:txBody>
      </p:sp>
      <p:sp>
        <p:nvSpPr>
          <p:cNvPr id="12" name="Rectangle 11">
            <a:extLst>
              <a:ext uri="{FF2B5EF4-FFF2-40B4-BE49-F238E27FC236}">
                <a16:creationId xmlns:a16="http://schemas.microsoft.com/office/drawing/2014/main" id="{CAB16E91-1C17-730C-FFC3-6EB4BB391D50}"/>
              </a:ext>
            </a:extLst>
          </p:cNvPr>
          <p:cNvSpPr/>
          <p:nvPr/>
        </p:nvSpPr>
        <p:spPr>
          <a:xfrm>
            <a:off x="5167332" y="5517420"/>
            <a:ext cx="1197428" cy="4680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5">
                    <a:lumMod val="10000"/>
                  </a:schemeClr>
                </a:solidFill>
              </a:rPr>
              <a:t>2</a:t>
            </a:r>
          </a:p>
        </p:txBody>
      </p:sp>
      <p:sp>
        <p:nvSpPr>
          <p:cNvPr id="4" name="TextBox 3">
            <a:extLst>
              <a:ext uri="{FF2B5EF4-FFF2-40B4-BE49-F238E27FC236}">
                <a16:creationId xmlns:a16="http://schemas.microsoft.com/office/drawing/2014/main" id="{E259589A-8B8D-F686-DBC7-42F9FB6C380B}"/>
              </a:ext>
            </a:extLst>
          </p:cNvPr>
          <p:cNvSpPr txBox="1"/>
          <p:nvPr/>
        </p:nvSpPr>
        <p:spPr>
          <a:xfrm>
            <a:off x="284058" y="2424719"/>
            <a:ext cx="4087711" cy="755272"/>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a:lnSpc>
                <a:spcPts val="2646"/>
              </a:lnSpc>
            </a:pPr>
            <a:endParaRPr lang="nl-NL" sz="2400">
              <a:latin typeface="Aptos"/>
              <a:ea typeface="Calibri"/>
              <a:cs typeface="Calibri"/>
            </a:endParaRPr>
          </a:p>
          <a:p>
            <a:pPr marL="342900" indent="-342900">
              <a:lnSpc>
                <a:spcPts val="2646"/>
              </a:lnSpc>
              <a:buFont typeface="Arial" panose="020B0604020202020204" pitchFamily="34" charset="0"/>
              <a:buChar char="•"/>
            </a:pPr>
            <a:r>
              <a:rPr lang="nl-NL" sz="2400" b="1" dirty="0">
                <a:latin typeface="Aptos"/>
                <a:ea typeface="Calibri"/>
                <a:cs typeface="Calibri"/>
              </a:rPr>
              <a:t>148</a:t>
            </a:r>
            <a:r>
              <a:rPr lang="nl-NL" sz="2400" dirty="0">
                <a:latin typeface="Aptos"/>
                <a:ea typeface="Calibri"/>
                <a:cs typeface="Calibri"/>
              </a:rPr>
              <a:t> door gemeenten</a:t>
            </a:r>
          </a:p>
        </p:txBody>
      </p:sp>
      <p:sp>
        <p:nvSpPr>
          <p:cNvPr id="14" name="TextBox 13">
            <a:extLst>
              <a:ext uri="{FF2B5EF4-FFF2-40B4-BE49-F238E27FC236}">
                <a16:creationId xmlns:a16="http://schemas.microsoft.com/office/drawing/2014/main" id="{4167EC9B-BD9F-7C57-10E9-05CBF0E774EE}"/>
              </a:ext>
            </a:extLst>
          </p:cNvPr>
          <p:cNvSpPr txBox="1"/>
          <p:nvPr/>
        </p:nvSpPr>
        <p:spPr>
          <a:xfrm>
            <a:off x="284058" y="3343293"/>
            <a:ext cx="4087711" cy="1755546"/>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342900" indent="-342900">
              <a:lnSpc>
                <a:spcPts val="2646"/>
              </a:lnSpc>
              <a:buFont typeface="Arial" panose="020B0604020202020204" pitchFamily="34" charset="0"/>
              <a:buChar char="•"/>
            </a:pPr>
            <a:r>
              <a:rPr lang="nl-NL" sz="2400" dirty="0">
                <a:latin typeface="Aptos"/>
                <a:ea typeface="Calibri"/>
                <a:cs typeface="Calibri"/>
              </a:rPr>
              <a:t>Hoogste aantal per jaar </a:t>
            </a:r>
            <a:br>
              <a:rPr lang="nl-NL" sz="2400" dirty="0">
                <a:latin typeface="Aptos"/>
                <a:ea typeface="Calibri"/>
                <a:cs typeface="Calibri"/>
              </a:rPr>
            </a:br>
            <a:r>
              <a:rPr lang="nl-NL" sz="2400">
                <a:latin typeface="Aptos"/>
                <a:ea typeface="Calibri"/>
                <a:cs typeface="Calibri"/>
              </a:rPr>
              <a:t>is 613 in 2019 </a:t>
            </a:r>
            <a:endParaRPr lang="en-US"/>
          </a:p>
          <a:p>
            <a:pPr marL="342900" indent="-342900">
              <a:lnSpc>
                <a:spcPts val="2646"/>
              </a:lnSpc>
              <a:buFont typeface="Arial" panose="020B0604020202020204" pitchFamily="34" charset="0"/>
              <a:buChar char="•"/>
            </a:pPr>
            <a:endParaRPr lang="nl-NL" sz="2400">
              <a:latin typeface="Aptos"/>
              <a:ea typeface="Calibri"/>
              <a:cs typeface="Calibri"/>
            </a:endParaRPr>
          </a:p>
          <a:p>
            <a:pPr marL="342900" indent="-342900">
              <a:lnSpc>
                <a:spcPts val="2646"/>
              </a:lnSpc>
              <a:buFont typeface="Arial" panose="020B0604020202020204" pitchFamily="34" charset="0"/>
              <a:buChar char="•"/>
            </a:pPr>
            <a:endParaRPr lang="nl-NL" sz="2400">
              <a:latin typeface="Aptos"/>
              <a:ea typeface="Calibri"/>
              <a:cs typeface="Calibri"/>
            </a:endParaRPr>
          </a:p>
          <a:p>
            <a:pPr marL="342900" indent="-342900">
              <a:lnSpc>
                <a:spcPts val="2646"/>
              </a:lnSpc>
              <a:buFont typeface="Arial" panose="020B0604020202020204" pitchFamily="34" charset="0"/>
              <a:buChar char="•"/>
            </a:pPr>
            <a:endParaRPr lang="nl-NL" sz="2400">
              <a:latin typeface="Aptos"/>
              <a:ea typeface="Calibri"/>
              <a:cs typeface="Calibri"/>
            </a:endParaRPr>
          </a:p>
        </p:txBody>
      </p:sp>
    </p:spTree>
    <p:extLst>
      <p:ext uri="{BB962C8B-B14F-4D97-AF65-F5344CB8AC3E}">
        <p14:creationId xmlns:p14="http://schemas.microsoft.com/office/powerpoint/2010/main" val="19525176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6" grpId="0"/>
      <p:bldP spid="17" grpId="0"/>
      <p:bldP spid="18" grpId="0"/>
      <p:bldP spid="19" grpId="0"/>
      <p:bldP spid="20" grpId="0"/>
      <p:bldP spid="23" grpId="0"/>
      <p:bldP spid="12" grpId="0"/>
      <p:bldP spid="4"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C953D-7BB2-AFE3-8645-8E96C17C00C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6B62DD-9683-6628-89F6-4B1F81BABE56}"/>
              </a:ext>
            </a:extLst>
          </p:cNvPr>
          <p:cNvSpPr/>
          <p:nvPr/>
        </p:nvSpPr>
        <p:spPr>
          <a:xfrm>
            <a:off x="-153253" y="0"/>
            <a:ext cx="1234888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0A8A4322-FA11-CC7C-D202-3EBD6C8AD19A}"/>
              </a:ext>
            </a:extLst>
          </p:cNvPr>
          <p:cNvSpPr txBox="1"/>
          <p:nvPr/>
        </p:nvSpPr>
        <p:spPr>
          <a:xfrm>
            <a:off x="460915" y="2141106"/>
            <a:ext cx="10071683" cy="3123932"/>
          </a:xfrm>
          <a:prstGeom prst="rect">
            <a:avLst/>
          </a:prstGeom>
          <a:noFill/>
        </p:spPr>
        <p:txBody>
          <a:bodyPr wrap="square" lIns="91440" tIns="45720" rIns="91440" bIns="45720" anchor="t">
            <a:spAutoFit/>
          </a:bodyPr>
          <a:lstStyle/>
          <a:p>
            <a:r>
              <a:rPr lang="nl-NL" sz="6500" b="1">
                <a:solidFill>
                  <a:srgbClr val="616161"/>
                </a:solidFill>
                <a:latin typeface="Aptos"/>
              </a:rPr>
              <a:t>6. Hoe ziet het signalenproces eruit?</a:t>
            </a:r>
          </a:p>
          <a:p>
            <a:endParaRPr lang="nl-NL" sz="6500" b="1">
              <a:solidFill>
                <a:srgbClr val="616161"/>
              </a:solidFill>
              <a:latin typeface="Aptos"/>
            </a:endParaRPr>
          </a:p>
        </p:txBody>
      </p:sp>
      <p:cxnSp>
        <p:nvCxnSpPr>
          <p:cNvPr id="5" name="Straight Connector 4">
            <a:extLst>
              <a:ext uri="{FF2B5EF4-FFF2-40B4-BE49-F238E27FC236}">
                <a16:creationId xmlns:a16="http://schemas.microsoft.com/office/drawing/2014/main" id="{694EB7A0-5795-9734-D8BB-B3E23BE1B895}"/>
              </a:ext>
            </a:extLst>
          </p:cNvPr>
          <p:cNvCxnSpPr>
            <a:cxnSpLocks/>
          </p:cNvCxnSpPr>
          <p:nvPr/>
        </p:nvCxnSpPr>
        <p:spPr>
          <a:xfrm>
            <a:off x="0" y="5531546"/>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5FDC7196-9392-3DA9-2A0D-C2A7113814B9}"/>
              </a:ext>
            </a:extLst>
          </p:cNvPr>
          <p:cNvSpPr/>
          <p:nvPr/>
        </p:nvSpPr>
        <p:spPr>
          <a:xfrm>
            <a:off x="2364390" y="4651779"/>
            <a:ext cx="1593274" cy="1593274"/>
          </a:xfrm>
          <a:prstGeom prst="ellipse">
            <a:avLst/>
          </a:prstGeom>
          <a:solidFill>
            <a:schemeClr val="accent5"/>
          </a:solid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up 12">
            <a:extLst>
              <a:ext uri="{FF2B5EF4-FFF2-40B4-BE49-F238E27FC236}">
                <a16:creationId xmlns:a16="http://schemas.microsoft.com/office/drawing/2014/main" id="{904FB101-072F-E958-D1F1-CC34EFA58DCC}"/>
              </a:ext>
            </a:extLst>
          </p:cNvPr>
          <p:cNvGrpSpPr/>
          <p:nvPr/>
        </p:nvGrpSpPr>
        <p:grpSpPr>
          <a:xfrm>
            <a:off x="11224935" y="6137565"/>
            <a:ext cx="671120" cy="428812"/>
            <a:chOff x="4467090" y="2289238"/>
            <a:chExt cx="3386490" cy="2163794"/>
          </a:xfrm>
          <a:solidFill>
            <a:schemeClr val="bg1"/>
          </a:solidFill>
        </p:grpSpPr>
        <p:sp>
          <p:nvSpPr>
            <p:cNvPr id="14" name="Freeform 13">
              <a:extLst>
                <a:ext uri="{FF2B5EF4-FFF2-40B4-BE49-F238E27FC236}">
                  <a16:creationId xmlns:a16="http://schemas.microsoft.com/office/drawing/2014/main" id="{431C2557-05A1-2AFB-F7C4-F62EFC4872A4}"/>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15" name="Freeform 14">
              <a:extLst>
                <a:ext uri="{FF2B5EF4-FFF2-40B4-BE49-F238E27FC236}">
                  <a16:creationId xmlns:a16="http://schemas.microsoft.com/office/drawing/2014/main" id="{B8B81B91-9D23-E3B1-91B3-A951CCEC5FAA}"/>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16" name="Freeform 15">
              <a:extLst>
                <a:ext uri="{FF2B5EF4-FFF2-40B4-BE49-F238E27FC236}">
                  <a16:creationId xmlns:a16="http://schemas.microsoft.com/office/drawing/2014/main" id="{29645D84-810E-DFB7-DB45-DB9ADA06C3FB}"/>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7" name="Freeform 16">
              <a:extLst>
                <a:ext uri="{FF2B5EF4-FFF2-40B4-BE49-F238E27FC236}">
                  <a16:creationId xmlns:a16="http://schemas.microsoft.com/office/drawing/2014/main" id="{814165FD-4475-ADA3-ACFA-CC6C049FC05C}"/>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pic>
        <p:nvPicPr>
          <p:cNvPr id="8" name="Picture 7">
            <a:extLst>
              <a:ext uri="{FF2B5EF4-FFF2-40B4-BE49-F238E27FC236}">
                <a16:creationId xmlns:a16="http://schemas.microsoft.com/office/drawing/2014/main" id="{D3D7FCD9-7671-E685-655E-CAB5DDC8BF2A}"/>
              </a:ext>
            </a:extLst>
          </p:cNvPr>
          <p:cNvPicPr>
            <a:picLocks noChangeAspect="1"/>
          </p:cNvPicPr>
          <p:nvPr/>
        </p:nvPicPr>
        <p:blipFill>
          <a:blip r:embed="rId3"/>
          <a:stretch>
            <a:fillRect/>
          </a:stretch>
        </p:blipFill>
        <p:spPr>
          <a:xfrm>
            <a:off x="2809367" y="5038233"/>
            <a:ext cx="703320" cy="843984"/>
          </a:xfrm>
          <a:prstGeom prst="rect">
            <a:avLst/>
          </a:prstGeom>
        </p:spPr>
      </p:pic>
      <p:sp>
        <p:nvSpPr>
          <p:cNvPr id="10" name="Teardrop 9">
            <a:extLst>
              <a:ext uri="{FF2B5EF4-FFF2-40B4-BE49-F238E27FC236}">
                <a16:creationId xmlns:a16="http://schemas.microsoft.com/office/drawing/2014/main" id="{E1697DA6-8254-43B5-4D6E-74712A2F8F5D}"/>
              </a:ext>
            </a:extLst>
          </p:cNvPr>
          <p:cNvSpPr/>
          <p:nvPr/>
        </p:nvSpPr>
        <p:spPr>
          <a:xfrm>
            <a:off x="-2334126" y="-2032635"/>
            <a:ext cx="12866724"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7882360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B55A46-0C18-DE7D-A7E3-40A66F6F376F}"/>
              </a:ext>
            </a:extLst>
          </p:cNvPr>
          <p:cNvGrpSpPr/>
          <p:nvPr/>
        </p:nvGrpSpPr>
        <p:grpSpPr>
          <a:xfrm>
            <a:off x="11224935" y="6137565"/>
            <a:ext cx="671120" cy="428812"/>
            <a:chOff x="4467090" y="2289238"/>
            <a:chExt cx="3386490" cy="2163794"/>
          </a:xfrm>
          <a:solidFill>
            <a:schemeClr val="tx1"/>
          </a:solidFill>
        </p:grpSpPr>
        <p:sp>
          <p:nvSpPr>
            <p:cNvPr id="3" name="Freeform 2">
              <a:extLst>
                <a:ext uri="{FF2B5EF4-FFF2-40B4-BE49-F238E27FC236}">
                  <a16:creationId xmlns:a16="http://schemas.microsoft.com/office/drawing/2014/main" id="{FDDD6BC6-B961-AA7E-C321-B0096A1D8DD1}"/>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4" name="Freeform 3">
              <a:extLst>
                <a:ext uri="{FF2B5EF4-FFF2-40B4-BE49-F238E27FC236}">
                  <a16:creationId xmlns:a16="http://schemas.microsoft.com/office/drawing/2014/main" id="{C61050CD-E620-2A0B-9D55-EF41E80474D0}"/>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5" name="Freeform 4">
              <a:extLst>
                <a:ext uri="{FF2B5EF4-FFF2-40B4-BE49-F238E27FC236}">
                  <a16:creationId xmlns:a16="http://schemas.microsoft.com/office/drawing/2014/main" id="{4EBE0913-2852-11F6-F8BC-3B5AE3E7D7C8}"/>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6" name="Freeform 5">
              <a:extLst>
                <a:ext uri="{FF2B5EF4-FFF2-40B4-BE49-F238E27FC236}">
                  <a16:creationId xmlns:a16="http://schemas.microsoft.com/office/drawing/2014/main" id="{04BE96D7-B8F4-1681-98BC-C22ACA3CA66E}"/>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pic>
        <p:nvPicPr>
          <p:cNvPr id="11" name="Picture 10" descr="A screenshot of a computer&#10;&#10;AI-generated content may be incorrect.">
            <a:extLst>
              <a:ext uri="{FF2B5EF4-FFF2-40B4-BE49-F238E27FC236}">
                <a16:creationId xmlns:a16="http://schemas.microsoft.com/office/drawing/2014/main" id="{EBD9FAB1-28C8-1CD1-5214-6B9A9F875253}"/>
              </a:ext>
            </a:extLst>
          </p:cNvPr>
          <p:cNvPicPr>
            <a:picLocks noChangeAspect="1"/>
          </p:cNvPicPr>
          <p:nvPr/>
        </p:nvPicPr>
        <p:blipFill>
          <a:blip r:embed="rId3">
            <a:extLst>
              <a:ext uri="{28A0092B-C50C-407E-A947-70E740481C1C}">
                <a14:useLocalDpi xmlns:a14="http://schemas.microsoft.com/office/drawing/2010/main" val="0"/>
              </a:ext>
            </a:extLst>
          </a:blip>
          <a:srcRect b="12170"/>
          <a:stretch/>
        </p:blipFill>
        <p:spPr>
          <a:xfrm>
            <a:off x="534050" y="-830308"/>
            <a:ext cx="9848478" cy="6119736"/>
          </a:xfrm>
          <a:prstGeom prst="rect">
            <a:avLst/>
          </a:prstGeom>
        </p:spPr>
      </p:pic>
      <p:cxnSp>
        <p:nvCxnSpPr>
          <p:cNvPr id="8" name="Straight Connector 4">
            <a:extLst>
              <a:ext uri="{FF2B5EF4-FFF2-40B4-BE49-F238E27FC236}">
                <a16:creationId xmlns:a16="http://schemas.microsoft.com/office/drawing/2014/main" id="{64353D93-13E3-35FD-3AE5-BC0209EB6432}"/>
              </a:ext>
            </a:extLst>
          </p:cNvPr>
          <p:cNvCxnSpPr>
            <a:cxnSpLocks/>
          </p:cNvCxnSpPr>
          <p:nvPr/>
        </p:nvCxnSpPr>
        <p:spPr>
          <a:xfrm>
            <a:off x="0" y="5542432"/>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ardrop 9">
            <a:extLst>
              <a:ext uri="{FF2B5EF4-FFF2-40B4-BE49-F238E27FC236}">
                <a16:creationId xmlns:a16="http://schemas.microsoft.com/office/drawing/2014/main" id="{D253FCF9-6709-97A7-71CA-FA919E67D7A1}"/>
              </a:ext>
            </a:extLst>
          </p:cNvPr>
          <p:cNvSpPr/>
          <p:nvPr/>
        </p:nvSpPr>
        <p:spPr>
          <a:xfrm>
            <a:off x="-2334126" y="-2032635"/>
            <a:ext cx="12866724"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ndertitel 2">
            <a:extLst>
              <a:ext uri="{FF2B5EF4-FFF2-40B4-BE49-F238E27FC236}">
                <a16:creationId xmlns:a16="http://schemas.microsoft.com/office/drawing/2014/main" id="{51716DD3-9955-9176-347F-C109F248F231}"/>
              </a:ext>
            </a:extLst>
          </p:cNvPr>
          <p:cNvSpPr txBox="1">
            <a:spLocks/>
          </p:cNvSpPr>
          <p:nvPr/>
        </p:nvSpPr>
        <p:spPr>
          <a:xfrm>
            <a:off x="1842129" y="1887310"/>
            <a:ext cx="7693757" cy="1541690"/>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2000" b="1" kern="100">
                <a:solidFill>
                  <a:schemeClr val="accent1"/>
                </a:solidFill>
                <a:latin typeface="Aptos"/>
                <a:cs typeface="Times New Roman"/>
              </a:rPr>
              <a:t>IKZ-portaal			</a:t>
            </a:r>
            <a:r>
              <a:rPr lang="nl-NL" sz="2000" b="1" kern="100">
                <a:solidFill>
                  <a:schemeClr val="accent1"/>
                </a:solidFill>
                <a:cs typeface="Times New Roman"/>
              </a:rPr>
              <a:t>Notificaties via mail </a:t>
            </a:r>
            <a:br>
              <a:rPr lang="nl-NL" sz="1800" kern="100">
                <a:latin typeface="Aptos"/>
                <a:cs typeface="Times New Roman"/>
              </a:rPr>
            </a:br>
            <a:r>
              <a:rPr lang="nl-NL" sz="1600" kern="100">
                <a:latin typeface="Aptos"/>
                <a:cs typeface="Times New Roman"/>
              </a:rPr>
              <a:t>Beveiligde omgeving waar alleen 	</a:t>
            </a:r>
            <a:r>
              <a:rPr lang="nl-NL" sz="1600" kern="100">
                <a:cs typeface="Times New Roman"/>
              </a:rPr>
              <a:t>Als er een taak (verrijkingsvraag) of </a:t>
            </a:r>
            <a:br>
              <a:rPr lang="nl-NL" sz="1600" kern="100">
                <a:latin typeface="Aptos"/>
                <a:cs typeface="Times New Roman"/>
              </a:rPr>
            </a:br>
            <a:r>
              <a:rPr lang="nl-NL" sz="1600" kern="100">
                <a:latin typeface="Aptos"/>
                <a:cs typeface="Times New Roman"/>
              </a:rPr>
              <a:t>partners in mogen. Toegang ver- 	een uitgelopen signaal (Samengesteld</a:t>
            </a:r>
            <a:br>
              <a:rPr lang="nl-NL" sz="1600" kern="100">
                <a:latin typeface="Aptos"/>
                <a:cs typeface="Times New Roman"/>
              </a:rPr>
            </a:br>
            <a:r>
              <a:rPr lang="nl-NL" sz="1600" kern="100">
                <a:latin typeface="Aptos"/>
                <a:cs typeface="Times New Roman"/>
              </a:rPr>
              <a:t>loopt middels </a:t>
            </a:r>
            <a:r>
              <a:rPr lang="nl-NL" sz="1600" kern="100" err="1">
                <a:latin typeface="Aptos"/>
                <a:cs typeface="Times New Roman"/>
              </a:rPr>
              <a:t>eHerkenning</a:t>
            </a:r>
            <a:r>
              <a:rPr lang="nl-NL" sz="1600" kern="100">
                <a:latin typeface="Aptos"/>
                <a:cs typeface="Times New Roman"/>
              </a:rPr>
              <a:t>.		Informatie Product, SIP) voor je klaar</a:t>
            </a:r>
            <a:br>
              <a:rPr lang="nl-NL" sz="1600" kern="100">
                <a:latin typeface="Aptos"/>
                <a:cs typeface="Times New Roman"/>
              </a:rPr>
            </a:br>
            <a:r>
              <a:rPr lang="nl-NL" sz="1600" kern="100">
                <a:latin typeface="Aptos"/>
                <a:cs typeface="Times New Roman"/>
              </a:rPr>
              <a:t>				staat</a:t>
            </a:r>
            <a:r>
              <a:rPr lang="nl-NL" sz="1600" kern="100">
                <a:cs typeface="Times New Roman"/>
              </a:rPr>
              <a:t> krijg je per mail een melding </a:t>
            </a:r>
            <a:br>
              <a:rPr lang="nl-NL" sz="1600" kern="100">
                <a:cs typeface="Times New Roman"/>
              </a:rPr>
            </a:br>
            <a:r>
              <a:rPr lang="nl-NL" sz="1600" kern="100">
                <a:cs typeface="Times New Roman"/>
              </a:rPr>
              <a:t>				met daarin een link naar het portaal</a:t>
            </a:r>
            <a:endParaRPr lang="nl-NL" sz="1600" kern="100">
              <a:latin typeface="Aptos"/>
              <a:cs typeface="Times New Roman"/>
            </a:endParaRPr>
          </a:p>
          <a:p>
            <a:pPr algn="l"/>
            <a:br>
              <a:rPr lang="nl-NL" sz="1800" kern="100">
                <a:latin typeface="Aptos"/>
                <a:cs typeface="Times New Roman"/>
              </a:rPr>
            </a:br>
            <a:endParaRPr lang="nl-NL" sz="1800" kern="100">
              <a:latin typeface="Aptos" panose="020B0004020202020204" pitchFamily="34" charset="0"/>
              <a:cs typeface="Times New Roman" panose="02020603050405020304" pitchFamily="18" charset="0"/>
            </a:endParaRPr>
          </a:p>
          <a:p>
            <a:pPr algn="l"/>
            <a:endParaRPr lang="nl-NL" sz="1800"/>
          </a:p>
        </p:txBody>
      </p:sp>
      <p:sp>
        <p:nvSpPr>
          <p:cNvPr id="10" name="TextBox 3">
            <a:extLst>
              <a:ext uri="{FF2B5EF4-FFF2-40B4-BE49-F238E27FC236}">
                <a16:creationId xmlns:a16="http://schemas.microsoft.com/office/drawing/2014/main" id="{6274C0FB-401E-08C5-1312-DB77C65D4E25}"/>
              </a:ext>
            </a:extLst>
          </p:cNvPr>
          <p:cNvSpPr txBox="1"/>
          <p:nvPr/>
        </p:nvSpPr>
        <p:spPr>
          <a:xfrm rot="5400000">
            <a:off x="9738661" y="2930004"/>
            <a:ext cx="3399676" cy="646331"/>
          </a:xfrm>
          <a:prstGeom prst="rect">
            <a:avLst/>
          </a:prstGeom>
          <a:noFill/>
        </p:spPr>
        <p:txBody>
          <a:bodyPr wrap="square">
            <a:spAutoFit/>
          </a:bodyPr>
          <a:lstStyle/>
          <a:p>
            <a:r>
              <a:rPr lang="nl-NL" sz="3600" b="1"/>
              <a:t>Casuïstiek</a:t>
            </a:r>
            <a:endParaRPr lang="nl-NL" sz="3600" b="1">
              <a:solidFill>
                <a:schemeClr val="accent2"/>
              </a:solidFill>
              <a:latin typeface="Aptos Black" panose="020B0004020202020204" pitchFamily="34" charset="0"/>
            </a:endParaRPr>
          </a:p>
        </p:txBody>
      </p:sp>
      <p:sp>
        <p:nvSpPr>
          <p:cNvPr id="13" name="Ovaal 19">
            <a:extLst>
              <a:ext uri="{FF2B5EF4-FFF2-40B4-BE49-F238E27FC236}">
                <a16:creationId xmlns:a16="http://schemas.microsoft.com/office/drawing/2014/main" id="{845548F3-3073-A9D2-D4DC-EFB4D9E0B5A9}"/>
              </a:ext>
            </a:extLst>
          </p:cNvPr>
          <p:cNvSpPr/>
          <p:nvPr/>
        </p:nvSpPr>
        <p:spPr>
          <a:xfrm>
            <a:off x="398286" y="96208"/>
            <a:ext cx="1586220" cy="71012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100" kern="100">
                <a:solidFill>
                  <a:srgbClr val="FF0000"/>
                </a:solidFill>
                <a:latin typeface="Aptos"/>
                <a:cs typeface="Times New Roman"/>
              </a:rPr>
              <a:t>Nog niet in portaal, bezig met </a:t>
            </a:r>
            <a:r>
              <a:rPr lang="nl-NL" sz="1100" kern="100" err="1">
                <a:solidFill>
                  <a:srgbClr val="FF0000"/>
                </a:solidFill>
                <a:latin typeface="Aptos"/>
                <a:cs typeface="Times New Roman"/>
              </a:rPr>
              <a:t>onboarden</a:t>
            </a:r>
            <a:endParaRPr lang="nl-NL" sz="1100" kern="100">
              <a:solidFill>
                <a:srgbClr val="FF0000"/>
              </a:solidFill>
              <a:latin typeface="Aptos" panose="020B0004020202020204" pitchFamily="34" charset="0"/>
              <a:cs typeface="Times New Roman" panose="02020603050405020304" pitchFamily="18" charset="0"/>
            </a:endParaRPr>
          </a:p>
        </p:txBody>
      </p:sp>
      <p:sp>
        <p:nvSpPr>
          <p:cNvPr id="15" name="Ovaal 22">
            <a:extLst>
              <a:ext uri="{FF2B5EF4-FFF2-40B4-BE49-F238E27FC236}">
                <a16:creationId xmlns:a16="http://schemas.microsoft.com/office/drawing/2014/main" id="{7CA8D44D-DA9A-FE5B-1269-8A8AD19D3788}"/>
              </a:ext>
            </a:extLst>
          </p:cNvPr>
          <p:cNvSpPr/>
          <p:nvPr/>
        </p:nvSpPr>
        <p:spPr>
          <a:xfrm>
            <a:off x="6893120" y="26882"/>
            <a:ext cx="1676948" cy="71012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nl-NL" sz="1100" kern="100" dirty="0">
                <a:solidFill>
                  <a:srgbClr val="FF0000"/>
                </a:solidFill>
                <a:latin typeface="Aptos"/>
                <a:cs typeface="Times New Roman"/>
              </a:rPr>
              <a:t>212/342  gemeenten (62%) in portaal</a:t>
            </a:r>
            <a:endParaRPr lang="nl-NL" sz="1100" kern="100" dirty="0">
              <a:solidFill>
                <a:srgbClr val="FF0000"/>
              </a:solidFill>
              <a:latin typeface="Aptos" panose="020B0004020202020204" pitchFamily="34" charset="0"/>
              <a:cs typeface="Times New Roman" panose="02020603050405020304" pitchFamily="18" charset="0"/>
            </a:endParaRPr>
          </a:p>
        </p:txBody>
      </p:sp>
      <p:cxnSp>
        <p:nvCxnSpPr>
          <p:cNvPr id="14" name="Rechte verbindingslijn met pijl 13">
            <a:extLst>
              <a:ext uri="{FF2B5EF4-FFF2-40B4-BE49-F238E27FC236}">
                <a16:creationId xmlns:a16="http://schemas.microsoft.com/office/drawing/2014/main" id="{D2925835-C615-BA09-1D81-47FFB555002D}"/>
              </a:ext>
            </a:extLst>
          </p:cNvPr>
          <p:cNvCxnSpPr>
            <a:cxnSpLocks/>
          </p:cNvCxnSpPr>
          <p:nvPr/>
        </p:nvCxnSpPr>
        <p:spPr>
          <a:xfrm>
            <a:off x="1437113" y="783289"/>
            <a:ext cx="583341" cy="2760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FAFD1117-CB52-A9C6-D689-32142F1A4F85}"/>
              </a:ext>
            </a:extLst>
          </p:cNvPr>
          <p:cNvCxnSpPr>
            <a:cxnSpLocks/>
          </p:cNvCxnSpPr>
          <p:nvPr/>
        </p:nvCxnSpPr>
        <p:spPr>
          <a:xfrm flipH="1">
            <a:off x="7214797" y="737002"/>
            <a:ext cx="270085" cy="1912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6000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43B68-0B01-ACE8-4E1A-38687D324CE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3B7E808-5298-76D1-165E-ED3F43A4D55A}"/>
              </a:ext>
            </a:extLst>
          </p:cNvPr>
          <p:cNvSpPr/>
          <p:nvPr/>
        </p:nvSpPr>
        <p:spPr>
          <a:xfrm>
            <a:off x="-24652" y="0"/>
            <a:ext cx="1223682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922C6F18-A098-774C-84A4-0A3E4038274F}"/>
              </a:ext>
            </a:extLst>
          </p:cNvPr>
          <p:cNvSpPr txBox="1"/>
          <p:nvPr/>
        </p:nvSpPr>
        <p:spPr>
          <a:xfrm>
            <a:off x="460915" y="2141106"/>
            <a:ext cx="8907369" cy="1092607"/>
          </a:xfrm>
          <a:prstGeom prst="rect">
            <a:avLst/>
          </a:prstGeom>
          <a:noFill/>
        </p:spPr>
        <p:txBody>
          <a:bodyPr wrap="square" lIns="91440" tIns="45720" rIns="91440" bIns="45720" anchor="t">
            <a:spAutoFit/>
          </a:bodyPr>
          <a:lstStyle/>
          <a:p>
            <a:r>
              <a:rPr lang="nl-NL" sz="6500" b="1">
                <a:solidFill>
                  <a:srgbClr val="616161"/>
                </a:solidFill>
                <a:latin typeface="Aptos"/>
              </a:rPr>
              <a:t>1. Even voorstellen</a:t>
            </a:r>
          </a:p>
        </p:txBody>
      </p:sp>
      <p:cxnSp>
        <p:nvCxnSpPr>
          <p:cNvPr id="5" name="Straight Connector 4">
            <a:extLst>
              <a:ext uri="{FF2B5EF4-FFF2-40B4-BE49-F238E27FC236}">
                <a16:creationId xmlns:a16="http://schemas.microsoft.com/office/drawing/2014/main" id="{97FC973F-8338-6FEE-C1A4-8A7FEDFF0A3D}"/>
              </a:ext>
            </a:extLst>
          </p:cNvPr>
          <p:cNvCxnSpPr>
            <a:cxnSpLocks/>
          </p:cNvCxnSpPr>
          <p:nvPr/>
        </p:nvCxnSpPr>
        <p:spPr>
          <a:xfrm>
            <a:off x="0" y="5531546"/>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119A240D-0162-5952-CE42-CB345EDDDCB5}"/>
              </a:ext>
            </a:extLst>
          </p:cNvPr>
          <p:cNvSpPr/>
          <p:nvPr/>
        </p:nvSpPr>
        <p:spPr>
          <a:xfrm>
            <a:off x="2364390" y="4651779"/>
            <a:ext cx="1593274" cy="1593274"/>
          </a:xfrm>
          <a:prstGeom prst="ellipse">
            <a:avLst/>
          </a:prstGeom>
          <a:solidFill>
            <a:schemeClr val="accent5"/>
          </a:solid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up 12">
            <a:extLst>
              <a:ext uri="{FF2B5EF4-FFF2-40B4-BE49-F238E27FC236}">
                <a16:creationId xmlns:a16="http://schemas.microsoft.com/office/drawing/2014/main" id="{3785A689-E2C6-609C-26A7-C97A937BA5E0}"/>
              </a:ext>
            </a:extLst>
          </p:cNvPr>
          <p:cNvGrpSpPr/>
          <p:nvPr/>
        </p:nvGrpSpPr>
        <p:grpSpPr>
          <a:xfrm>
            <a:off x="11224935" y="6137565"/>
            <a:ext cx="671120" cy="428812"/>
            <a:chOff x="4467090" y="2289238"/>
            <a:chExt cx="3386490" cy="2163794"/>
          </a:xfrm>
          <a:solidFill>
            <a:schemeClr val="bg1"/>
          </a:solidFill>
        </p:grpSpPr>
        <p:sp>
          <p:nvSpPr>
            <p:cNvPr id="14" name="Freeform 13">
              <a:extLst>
                <a:ext uri="{FF2B5EF4-FFF2-40B4-BE49-F238E27FC236}">
                  <a16:creationId xmlns:a16="http://schemas.microsoft.com/office/drawing/2014/main" id="{13795453-E01A-F901-28D1-8EC07E8720C6}"/>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15" name="Freeform 14">
              <a:extLst>
                <a:ext uri="{FF2B5EF4-FFF2-40B4-BE49-F238E27FC236}">
                  <a16:creationId xmlns:a16="http://schemas.microsoft.com/office/drawing/2014/main" id="{88631809-4F28-CA89-D5E7-E4A2FF8861C8}"/>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16" name="Freeform 15">
              <a:extLst>
                <a:ext uri="{FF2B5EF4-FFF2-40B4-BE49-F238E27FC236}">
                  <a16:creationId xmlns:a16="http://schemas.microsoft.com/office/drawing/2014/main" id="{6E81C2F4-589F-13F6-F4F2-2C87B7C0BCD4}"/>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7" name="Freeform 16">
              <a:extLst>
                <a:ext uri="{FF2B5EF4-FFF2-40B4-BE49-F238E27FC236}">
                  <a16:creationId xmlns:a16="http://schemas.microsoft.com/office/drawing/2014/main" id="{B762DC54-6F84-8BA2-DF74-20FF8B6B6402}"/>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pic>
        <p:nvPicPr>
          <p:cNvPr id="8" name="Picture 7">
            <a:extLst>
              <a:ext uri="{FF2B5EF4-FFF2-40B4-BE49-F238E27FC236}">
                <a16:creationId xmlns:a16="http://schemas.microsoft.com/office/drawing/2014/main" id="{F8833F73-4A1C-1737-C4A6-9F0EBBFB1F19}"/>
              </a:ext>
            </a:extLst>
          </p:cNvPr>
          <p:cNvPicPr>
            <a:picLocks noChangeAspect="1"/>
          </p:cNvPicPr>
          <p:nvPr/>
        </p:nvPicPr>
        <p:blipFill>
          <a:blip r:embed="rId3"/>
          <a:stretch>
            <a:fillRect/>
          </a:stretch>
        </p:blipFill>
        <p:spPr>
          <a:xfrm>
            <a:off x="2809367" y="5038233"/>
            <a:ext cx="703320" cy="843984"/>
          </a:xfrm>
          <a:prstGeom prst="rect">
            <a:avLst/>
          </a:prstGeom>
        </p:spPr>
      </p:pic>
      <p:sp>
        <p:nvSpPr>
          <p:cNvPr id="10" name="Teardrop 9">
            <a:extLst>
              <a:ext uri="{FF2B5EF4-FFF2-40B4-BE49-F238E27FC236}">
                <a16:creationId xmlns:a16="http://schemas.microsoft.com/office/drawing/2014/main" id="{ECF606C0-3F8B-B2DE-581C-7DB6ADC8E2DA}"/>
              </a:ext>
            </a:extLst>
          </p:cNvPr>
          <p:cNvSpPr/>
          <p:nvPr/>
        </p:nvSpPr>
        <p:spPr>
          <a:xfrm>
            <a:off x="-2334126" y="-2032635"/>
            <a:ext cx="12866724"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Box 3">
            <a:extLst>
              <a:ext uri="{FF2B5EF4-FFF2-40B4-BE49-F238E27FC236}">
                <a16:creationId xmlns:a16="http://schemas.microsoft.com/office/drawing/2014/main" id="{336678F0-83B2-BC3E-1D9C-AC8D2EDBD71D}"/>
              </a:ext>
            </a:extLst>
          </p:cNvPr>
          <p:cNvSpPr txBox="1"/>
          <p:nvPr/>
        </p:nvSpPr>
        <p:spPr>
          <a:xfrm>
            <a:off x="460915" y="3152666"/>
            <a:ext cx="8907369" cy="461665"/>
          </a:xfrm>
          <a:prstGeom prst="rect">
            <a:avLst/>
          </a:prstGeom>
          <a:noFill/>
        </p:spPr>
        <p:txBody>
          <a:bodyPr wrap="square" lIns="91440" tIns="45720" rIns="91440" bIns="45720" anchor="t">
            <a:spAutoFit/>
          </a:bodyPr>
          <a:lstStyle/>
          <a:p>
            <a:r>
              <a:rPr lang="nl-NL" sz="2400" b="1" dirty="0">
                <a:solidFill>
                  <a:srgbClr val="616161"/>
                </a:solidFill>
                <a:latin typeface="Aptos"/>
              </a:rPr>
              <a:t>Wanneer is deze workshop voor jou geslaagd?</a:t>
            </a:r>
          </a:p>
        </p:txBody>
      </p:sp>
    </p:spTree>
    <p:extLst>
      <p:ext uri="{BB962C8B-B14F-4D97-AF65-F5344CB8AC3E}">
        <p14:creationId xmlns:p14="http://schemas.microsoft.com/office/powerpoint/2010/main" val="609141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A9BF6-0D2E-F522-8E61-F407F940245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14DB80F-2B6B-F616-6B31-13C49E89E84C}"/>
              </a:ext>
            </a:extLst>
          </p:cNvPr>
          <p:cNvGrpSpPr/>
          <p:nvPr/>
        </p:nvGrpSpPr>
        <p:grpSpPr>
          <a:xfrm>
            <a:off x="11224935" y="6137565"/>
            <a:ext cx="671120" cy="428812"/>
            <a:chOff x="4467090" y="2289238"/>
            <a:chExt cx="3386490" cy="2163794"/>
          </a:xfrm>
          <a:solidFill>
            <a:schemeClr val="tx1"/>
          </a:solidFill>
        </p:grpSpPr>
        <p:sp>
          <p:nvSpPr>
            <p:cNvPr id="3" name="Freeform 2">
              <a:extLst>
                <a:ext uri="{FF2B5EF4-FFF2-40B4-BE49-F238E27FC236}">
                  <a16:creationId xmlns:a16="http://schemas.microsoft.com/office/drawing/2014/main" id="{989D389D-B00B-999E-87CB-48680D833CB7}"/>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noProof="0"/>
            </a:p>
          </p:txBody>
        </p:sp>
        <p:sp>
          <p:nvSpPr>
            <p:cNvPr id="4" name="Freeform 3">
              <a:extLst>
                <a:ext uri="{FF2B5EF4-FFF2-40B4-BE49-F238E27FC236}">
                  <a16:creationId xmlns:a16="http://schemas.microsoft.com/office/drawing/2014/main" id="{DCA3301F-8150-0264-D552-3B372C22C63D}"/>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noProof="0"/>
            </a:p>
          </p:txBody>
        </p:sp>
        <p:sp>
          <p:nvSpPr>
            <p:cNvPr id="5" name="Freeform 4">
              <a:extLst>
                <a:ext uri="{FF2B5EF4-FFF2-40B4-BE49-F238E27FC236}">
                  <a16:creationId xmlns:a16="http://schemas.microsoft.com/office/drawing/2014/main" id="{72150754-D4DA-586C-3F6D-E0004325882F}"/>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noProof="0"/>
            </a:p>
          </p:txBody>
        </p:sp>
        <p:sp>
          <p:nvSpPr>
            <p:cNvPr id="6" name="Freeform 5">
              <a:extLst>
                <a:ext uri="{FF2B5EF4-FFF2-40B4-BE49-F238E27FC236}">
                  <a16:creationId xmlns:a16="http://schemas.microsoft.com/office/drawing/2014/main" id="{0D102209-1E99-54FF-0681-2E9C4B338D00}"/>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noProof="0"/>
            </a:p>
          </p:txBody>
        </p:sp>
      </p:grpSp>
      <p:cxnSp>
        <p:nvCxnSpPr>
          <p:cNvPr id="8" name="Straight Connector 4">
            <a:extLst>
              <a:ext uri="{FF2B5EF4-FFF2-40B4-BE49-F238E27FC236}">
                <a16:creationId xmlns:a16="http://schemas.microsoft.com/office/drawing/2014/main" id="{6AC1F72B-8A33-773B-E3BA-290D096E2658}"/>
              </a:ext>
            </a:extLst>
          </p:cNvPr>
          <p:cNvCxnSpPr>
            <a:cxnSpLocks/>
          </p:cNvCxnSpPr>
          <p:nvPr/>
        </p:nvCxnSpPr>
        <p:spPr>
          <a:xfrm>
            <a:off x="0" y="5542432"/>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ardrop 9">
            <a:extLst>
              <a:ext uri="{FF2B5EF4-FFF2-40B4-BE49-F238E27FC236}">
                <a16:creationId xmlns:a16="http://schemas.microsoft.com/office/drawing/2014/main" id="{2AA9523D-0C68-E7C8-B630-83786F079098}"/>
              </a:ext>
            </a:extLst>
          </p:cNvPr>
          <p:cNvSpPr/>
          <p:nvPr/>
        </p:nvSpPr>
        <p:spPr>
          <a:xfrm>
            <a:off x="-2334126" y="-2032635"/>
            <a:ext cx="13568566"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 name="TextBox 15">
            <a:extLst>
              <a:ext uri="{FF2B5EF4-FFF2-40B4-BE49-F238E27FC236}">
                <a16:creationId xmlns:a16="http://schemas.microsoft.com/office/drawing/2014/main" id="{ACDFE22C-8AFB-3465-6BE8-C769E15136C8}"/>
              </a:ext>
            </a:extLst>
          </p:cNvPr>
          <p:cNvSpPr txBox="1"/>
          <p:nvPr/>
        </p:nvSpPr>
        <p:spPr>
          <a:xfrm>
            <a:off x="444460" y="337736"/>
            <a:ext cx="10283242" cy="728405"/>
          </a:xfrm>
          <a:prstGeom prst="rect">
            <a:avLst/>
          </a:prstGeom>
          <a:noFill/>
        </p:spPr>
        <p:txBody>
          <a:bodyPr wrap="square" lIns="91440" tIns="45720" rIns="91440" bIns="45720" anchor="t">
            <a:spAutoFit/>
          </a:bodyPr>
          <a:lstStyle/>
          <a:p>
            <a:pPr>
              <a:lnSpc>
                <a:spcPct val="107000"/>
              </a:lnSpc>
              <a:spcAft>
                <a:spcPts val="800"/>
              </a:spcAft>
            </a:pPr>
            <a:r>
              <a:rPr lang="nl-NL" sz="4000" b="1" dirty="0">
                <a:latin typeface="Aptos Black"/>
                <a:cs typeface="Arial"/>
              </a:rPr>
              <a:t>Wanneer kom je St. IKZ tegen?</a:t>
            </a:r>
            <a:endParaRPr lang="en-US" dirty="0"/>
          </a:p>
        </p:txBody>
      </p:sp>
      <p:sp>
        <p:nvSpPr>
          <p:cNvPr id="15" name="Rechthoek 14">
            <a:extLst>
              <a:ext uri="{FF2B5EF4-FFF2-40B4-BE49-F238E27FC236}">
                <a16:creationId xmlns:a16="http://schemas.microsoft.com/office/drawing/2014/main" id="{FBB14D48-DF2B-FB27-CEF6-1643E151020E}"/>
              </a:ext>
            </a:extLst>
          </p:cNvPr>
          <p:cNvSpPr/>
          <p:nvPr/>
        </p:nvSpPr>
        <p:spPr>
          <a:xfrm>
            <a:off x="477894" y="1911577"/>
            <a:ext cx="2696689" cy="33623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F82AAC34-3E11-7728-6B73-5EC1A60A206A}"/>
              </a:ext>
            </a:extLst>
          </p:cNvPr>
          <p:cNvSpPr/>
          <p:nvPr/>
        </p:nvSpPr>
        <p:spPr>
          <a:xfrm>
            <a:off x="4219654" y="1911576"/>
            <a:ext cx="2696689" cy="33623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F0DC14B2-505D-2EDD-F37A-46D256D6F193}"/>
              </a:ext>
            </a:extLst>
          </p:cNvPr>
          <p:cNvSpPr/>
          <p:nvPr/>
        </p:nvSpPr>
        <p:spPr>
          <a:xfrm>
            <a:off x="8041028" y="1911577"/>
            <a:ext cx="2696689" cy="33623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E3F6785E-566B-9A1A-4826-D33BB962DB5C}"/>
              </a:ext>
            </a:extLst>
          </p:cNvPr>
          <p:cNvSpPr txBox="1"/>
          <p:nvPr/>
        </p:nvSpPr>
        <p:spPr>
          <a:xfrm>
            <a:off x="699774" y="2116389"/>
            <a:ext cx="226999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solidFill>
                  <a:srgbClr val="156082"/>
                </a:solidFill>
              </a:rPr>
              <a:t>Als indiener van een signaal </a:t>
            </a:r>
          </a:p>
          <a:p>
            <a:endParaRPr lang="nl-NL">
              <a:solidFill>
                <a:srgbClr val="156082"/>
              </a:solidFill>
            </a:endParaRPr>
          </a:p>
          <a:p>
            <a:r>
              <a:rPr lang="nl-NL">
                <a:solidFill>
                  <a:srgbClr val="156082"/>
                </a:solidFill>
              </a:rPr>
              <a:t>Aanleiding tot een vermoeden van zorgfraude </a:t>
            </a:r>
          </a:p>
          <a:p>
            <a:endParaRPr lang="nl-NL">
              <a:solidFill>
                <a:srgbClr val="156082"/>
              </a:solidFill>
            </a:endParaRPr>
          </a:p>
          <a:p>
            <a:r>
              <a:rPr lang="nl-NL">
                <a:solidFill>
                  <a:srgbClr val="156082"/>
                </a:solidFill>
              </a:rPr>
              <a:t>Intern onderzoek, ontvangen melding </a:t>
            </a:r>
          </a:p>
        </p:txBody>
      </p:sp>
      <p:sp>
        <p:nvSpPr>
          <p:cNvPr id="21" name="Tekstvak 20">
            <a:extLst>
              <a:ext uri="{FF2B5EF4-FFF2-40B4-BE49-F238E27FC236}">
                <a16:creationId xmlns:a16="http://schemas.microsoft.com/office/drawing/2014/main" id="{79B7EDCF-5DF3-59DB-22B3-43D7A5987500}"/>
              </a:ext>
            </a:extLst>
          </p:cNvPr>
          <p:cNvSpPr txBox="1"/>
          <p:nvPr/>
        </p:nvSpPr>
        <p:spPr>
          <a:xfrm>
            <a:off x="4352253" y="2099322"/>
            <a:ext cx="237240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solidFill>
                  <a:srgbClr val="156082"/>
                </a:solidFill>
              </a:rPr>
              <a:t>Als ontvanger van verrijkingsverzoek </a:t>
            </a:r>
          </a:p>
          <a:p>
            <a:endParaRPr lang="nl-NL">
              <a:solidFill>
                <a:srgbClr val="156082"/>
              </a:solidFill>
            </a:endParaRPr>
          </a:p>
          <a:p>
            <a:r>
              <a:rPr lang="nl-NL">
                <a:solidFill>
                  <a:srgbClr val="156082"/>
                </a:solidFill>
              </a:rPr>
              <a:t>Verzoek om aanvullende informatie te delen </a:t>
            </a:r>
          </a:p>
          <a:p>
            <a:endParaRPr lang="nl-NL">
              <a:solidFill>
                <a:srgbClr val="156082"/>
              </a:solidFill>
            </a:endParaRPr>
          </a:p>
          <a:p>
            <a:r>
              <a:rPr lang="nl-NL">
                <a:solidFill>
                  <a:srgbClr val="156082"/>
                </a:solidFill>
              </a:rPr>
              <a:t>Binnen de afgesproken termijn </a:t>
            </a:r>
          </a:p>
          <a:p>
            <a:endParaRPr lang="nl-NL">
              <a:solidFill>
                <a:srgbClr val="156082"/>
              </a:solidFill>
            </a:endParaRPr>
          </a:p>
          <a:p>
            <a:endParaRPr lang="nl-NL"/>
          </a:p>
        </p:txBody>
      </p:sp>
      <p:sp>
        <p:nvSpPr>
          <p:cNvPr id="22" name="Tekstvak 21">
            <a:extLst>
              <a:ext uri="{FF2B5EF4-FFF2-40B4-BE49-F238E27FC236}">
                <a16:creationId xmlns:a16="http://schemas.microsoft.com/office/drawing/2014/main" id="{5C0D32CF-923B-EF75-0049-FF3755AC2206}"/>
              </a:ext>
            </a:extLst>
          </p:cNvPr>
          <p:cNvSpPr txBox="1"/>
          <p:nvPr/>
        </p:nvSpPr>
        <p:spPr>
          <a:xfrm>
            <a:off x="8192475" y="2099322"/>
            <a:ext cx="238947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solidFill>
                  <a:srgbClr val="156082"/>
                </a:solidFill>
              </a:rPr>
              <a:t>Als ontvanger van een SIP (Samengesteld Informatie Product) </a:t>
            </a:r>
          </a:p>
          <a:p>
            <a:endParaRPr lang="nl-NL">
              <a:solidFill>
                <a:srgbClr val="156082"/>
              </a:solidFill>
            </a:endParaRPr>
          </a:p>
          <a:p>
            <a:r>
              <a:rPr lang="nl-NL">
                <a:solidFill>
                  <a:srgbClr val="156082"/>
                </a:solidFill>
              </a:rPr>
              <a:t>Geëigende partij: gelet op jouw wettelijke taak en bevoegdheid passend om te ontvangen en af te handelen</a:t>
            </a:r>
          </a:p>
        </p:txBody>
      </p:sp>
      <p:pic>
        <p:nvPicPr>
          <p:cNvPr id="23" name="Afbeelding 22" descr="Afbeelding met tekening, schets, clipart, illustratie&#10;&#10;Door AI gegenereerde inhoud is mogelijk onjuist.">
            <a:extLst>
              <a:ext uri="{FF2B5EF4-FFF2-40B4-BE49-F238E27FC236}">
                <a16:creationId xmlns:a16="http://schemas.microsoft.com/office/drawing/2014/main" id="{3EDFE53D-09A0-16DE-F954-172F5194C1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112000"/>
                    </a14:imgEffect>
                  </a14:imgLayer>
                </a14:imgProps>
              </a:ext>
            </a:extLst>
          </a:blip>
          <a:stretch>
            <a:fillRect/>
          </a:stretch>
        </p:blipFill>
        <p:spPr>
          <a:xfrm>
            <a:off x="2532599" y="2094643"/>
            <a:ext cx="1515155" cy="2395761"/>
          </a:xfrm>
          <a:prstGeom prst="rect">
            <a:avLst/>
          </a:prstGeom>
        </p:spPr>
      </p:pic>
      <p:pic>
        <p:nvPicPr>
          <p:cNvPr id="24" name="Afbeelding 23" descr="Afbeelding met symbool, clipart, ontwerp&#10;&#10;Door AI gegenereerde inhoud is mogelijk onjuist.">
            <a:extLst>
              <a:ext uri="{FF2B5EF4-FFF2-40B4-BE49-F238E27FC236}">
                <a16:creationId xmlns:a16="http://schemas.microsoft.com/office/drawing/2014/main" id="{7F2B958D-1AAF-3D94-BFB7-2AC39AF4A1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160000" y="1995714"/>
            <a:ext cx="1753809" cy="2491618"/>
          </a:xfrm>
          <a:prstGeom prst="rect">
            <a:avLst/>
          </a:prstGeom>
        </p:spPr>
      </p:pic>
      <p:pic>
        <p:nvPicPr>
          <p:cNvPr id="25" name="Afbeelding 24" descr="Afbeelding met symbool, Verkeersbord, ontwerp&#10;&#10;Door AI gegenereerde inhoud is mogelijk onjuist.">
            <a:extLst>
              <a:ext uri="{FF2B5EF4-FFF2-40B4-BE49-F238E27FC236}">
                <a16:creationId xmlns:a16="http://schemas.microsoft.com/office/drawing/2014/main" id="{4685A6C2-68AF-FF68-5C4B-1868383B195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180666" y="1983619"/>
            <a:ext cx="1681239" cy="2612572"/>
          </a:xfrm>
          <a:prstGeom prst="rect">
            <a:avLst/>
          </a:prstGeom>
        </p:spPr>
      </p:pic>
    </p:spTree>
    <p:extLst>
      <p:ext uri="{BB962C8B-B14F-4D97-AF65-F5344CB8AC3E}">
        <p14:creationId xmlns:p14="http://schemas.microsoft.com/office/powerpoint/2010/main" val="1103028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D436B-8635-CFC7-727A-03003D767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23F335F-8A3D-40C9-DB45-442F13D07B57}"/>
              </a:ext>
            </a:extLst>
          </p:cNvPr>
          <p:cNvSpPr/>
          <p:nvPr/>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B1E2CE42-0CCA-FCE3-A681-49CA380CD1E8}"/>
              </a:ext>
            </a:extLst>
          </p:cNvPr>
          <p:cNvSpPr txBox="1"/>
          <p:nvPr/>
        </p:nvSpPr>
        <p:spPr>
          <a:xfrm>
            <a:off x="460915" y="2141106"/>
            <a:ext cx="8907369" cy="1092607"/>
          </a:xfrm>
          <a:prstGeom prst="rect">
            <a:avLst/>
          </a:prstGeom>
          <a:noFill/>
        </p:spPr>
        <p:txBody>
          <a:bodyPr wrap="square">
            <a:spAutoFit/>
          </a:bodyPr>
          <a:lstStyle/>
          <a:p>
            <a:r>
              <a:rPr lang="nl-NL" sz="6500" b="1"/>
              <a:t>7. IKZ-portaal</a:t>
            </a:r>
          </a:p>
        </p:txBody>
      </p:sp>
      <p:cxnSp>
        <p:nvCxnSpPr>
          <p:cNvPr id="5" name="Straight Connector 4">
            <a:extLst>
              <a:ext uri="{FF2B5EF4-FFF2-40B4-BE49-F238E27FC236}">
                <a16:creationId xmlns:a16="http://schemas.microsoft.com/office/drawing/2014/main" id="{ED97E71B-F1B7-A498-4A9B-3D589660F006}"/>
              </a:ext>
            </a:extLst>
          </p:cNvPr>
          <p:cNvCxnSpPr>
            <a:cxnSpLocks/>
          </p:cNvCxnSpPr>
          <p:nvPr/>
        </p:nvCxnSpPr>
        <p:spPr>
          <a:xfrm>
            <a:off x="0" y="5531546"/>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75B9814F-5C8D-4B06-2CD5-AD9EAB384707}"/>
              </a:ext>
            </a:extLst>
          </p:cNvPr>
          <p:cNvSpPr/>
          <p:nvPr/>
        </p:nvSpPr>
        <p:spPr>
          <a:xfrm>
            <a:off x="2364390" y="4651779"/>
            <a:ext cx="1593274" cy="1593274"/>
          </a:xfrm>
          <a:prstGeom prst="ellipse">
            <a:avLst/>
          </a:prstGeom>
          <a:solidFill>
            <a:schemeClr val="accent5"/>
          </a:solid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up 12">
            <a:extLst>
              <a:ext uri="{FF2B5EF4-FFF2-40B4-BE49-F238E27FC236}">
                <a16:creationId xmlns:a16="http://schemas.microsoft.com/office/drawing/2014/main" id="{A8874925-6C42-18D4-4C0F-84EA7B301F2B}"/>
              </a:ext>
            </a:extLst>
          </p:cNvPr>
          <p:cNvGrpSpPr/>
          <p:nvPr/>
        </p:nvGrpSpPr>
        <p:grpSpPr>
          <a:xfrm>
            <a:off x="11224935" y="6137565"/>
            <a:ext cx="671120" cy="428812"/>
            <a:chOff x="4467090" y="2289238"/>
            <a:chExt cx="3386490" cy="2163794"/>
          </a:xfrm>
          <a:solidFill>
            <a:schemeClr val="bg1"/>
          </a:solidFill>
        </p:grpSpPr>
        <p:sp>
          <p:nvSpPr>
            <p:cNvPr id="14" name="Freeform 13">
              <a:extLst>
                <a:ext uri="{FF2B5EF4-FFF2-40B4-BE49-F238E27FC236}">
                  <a16:creationId xmlns:a16="http://schemas.microsoft.com/office/drawing/2014/main" id="{E6B58FDA-DB69-DB55-349F-32C5EEF406B2}"/>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15" name="Freeform 14">
              <a:extLst>
                <a:ext uri="{FF2B5EF4-FFF2-40B4-BE49-F238E27FC236}">
                  <a16:creationId xmlns:a16="http://schemas.microsoft.com/office/drawing/2014/main" id="{B088B92D-E6B3-442D-D96D-55A4C93BDC9D}"/>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16" name="Freeform 15">
              <a:extLst>
                <a:ext uri="{FF2B5EF4-FFF2-40B4-BE49-F238E27FC236}">
                  <a16:creationId xmlns:a16="http://schemas.microsoft.com/office/drawing/2014/main" id="{2DFF426B-79BD-3D17-99D6-0507F2A46383}"/>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7" name="Freeform 16">
              <a:extLst>
                <a:ext uri="{FF2B5EF4-FFF2-40B4-BE49-F238E27FC236}">
                  <a16:creationId xmlns:a16="http://schemas.microsoft.com/office/drawing/2014/main" id="{8508FDAC-976D-B664-208A-B268AFCC4759}"/>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pic>
        <p:nvPicPr>
          <p:cNvPr id="8" name="Picture 7">
            <a:extLst>
              <a:ext uri="{FF2B5EF4-FFF2-40B4-BE49-F238E27FC236}">
                <a16:creationId xmlns:a16="http://schemas.microsoft.com/office/drawing/2014/main" id="{88E4F7BA-8F8F-96A4-C317-741081C63234}"/>
              </a:ext>
            </a:extLst>
          </p:cNvPr>
          <p:cNvPicPr>
            <a:picLocks noChangeAspect="1"/>
          </p:cNvPicPr>
          <p:nvPr/>
        </p:nvPicPr>
        <p:blipFill>
          <a:blip r:embed="rId3"/>
          <a:stretch>
            <a:fillRect/>
          </a:stretch>
        </p:blipFill>
        <p:spPr>
          <a:xfrm>
            <a:off x="2809367" y="5038233"/>
            <a:ext cx="703320" cy="843984"/>
          </a:xfrm>
          <a:prstGeom prst="rect">
            <a:avLst/>
          </a:prstGeom>
        </p:spPr>
      </p:pic>
      <p:sp>
        <p:nvSpPr>
          <p:cNvPr id="10" name="Teardrop 9">
            <a:extLst>
              <a:ext uri="{FF2B5EF4-FFF2-40B4-BE49-F238E27FC236}">
                <a16:creationId xmlns:a16="http://schemas.microsoft.com/office/drawing/2014/main" id="{B2C9C0DA-DF1E-D004-D221-9B35C6202CC2}"/>
              </a:ext>
            </a:extLst>
          </p:cNvPr>
          <p:cNvSpPr/>
          <p:nvPr/>
        </p:nvSpPr>
        <p:spPr>
          <a:xfrm>
            <a:off x="-2334126" y="-2032635"/>
            <a:ext cx="12866724"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5736670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F92EC-A84F-C352-6823-87A6A80073F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DC419CD-AB7D-A15F-2426-C7BEE30C5BB7}"/>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EF0A8152-3D1A-F8A2-5A8D-E4436EBE18C5}"/>
              </a:ext>
            </a:extLst>
          </p:cNvPr>
          <p:cNvSpPr txBox="1">
            <a:spLocks/>
          </p:cNvSpPr>
          <p:nvPr/>
        </p:nvSpPr>
        <p:spPr>
          <a:xfrm>
            <a:off x="411101" y="793237"/>
            <a:ext cx="11132457" cy="728405"/>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Status IKZ-portaal</a:t>
            </a:r>
          </a:p>
        </p:txBody>
      </p:sp>
      <p:grpSp>
        <p:nvGrpSpPr>
          <p:cNvPr id="5" name="Group 4">
            <a:extLst>
              <a:ext uri="{FF2B5EF4-FFF2-40B4-BE49-F238E27FC236}">
                <a16:creationId xmlns:a16="http://schemas.microsoft.com/office/drawing/2014/main" id="{49AB0324-51B0-3295-5DE7-0FA4384937A7}"/>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C0DC1451-A73B-F9F8-7747-8007D269E469}"/>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E422AE49-EBD9-5DD0-C68C-335E672A4086}"/>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DF6BC9DC-63DC-7821-5FB1-E92D3595C16F}"/>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A9FA81FF-9C73-2690-F22C-F926F9F4E707}"/>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B5B1720B-91F5-0107-C1D1-07EF606EC0A9}"/>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sp>
        <p:nvSpPr>
          <p:cNvPr id="3" name="Tekstvak 2">
            <a:extLst>
              <a:ext uri="{FF2B5EF4-FFF2-40B4-BE49-F238E27FC236}">
                <a16:creationId xmlns:a16="http://schemas.microsoft.com/office/drawing/2014/main" id="{5BA41F87-A4A1-48D9-8D31-8552C282AAF3}"/>
              </a:ext>
            </a:extLst>
          </p:cNvPr>
          <p:cNvSpPr txBox="1"/>
          <p:nvPr/>
        </p:nvSpPr>
        <p:spPr>
          <a:xfrm>
            <a:off x="7321600" y="1923664"/>
            <a:ext cx="462987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nl-NL" sz="2000"/>
              <a:t>Versie 1.0 </a:t>
            </a:r>
          </a:p>
          <a:p>
            <a:pPr marL="342900" indent="-342900">
              <a:buFont typeface="Arial"/>
              <a:buChar char="•"/>
            </a:pPr>
            <a:r>
              <a:rPr lang="nl-NL" sz="2000"/>
              <a:t>Januari 2026 major release</a:t>
            </a:r>
          </a:p>
          <a:p>
            <a:pPr marL="342900" indent="-342900">
              <a:buFont typeface="Arial"/>
              <a:buChar char="•"/>
            </a:pPr>
            <a:r>
              <a:rPr lang="nl-NL" sz="2000"/>
              <a:t>Betere zoekfunctionaliteit </a:t>
            </a:r>
          </a:p>
          <a:p>
            <a:pPr marL="342900" indent="-342900">
              <a:buFont typeface="Arial"/>
              <a:buChar char="•"/>
            </a:pPr>
            <a:r>
              <a:rPr lang="nl-NL" sz="2000" err="1"/>
              <a:t>SIP's</a:t>
            </a:r>
            <a:r>
              <a:rPr lang="nl-NL" sz="2000"/>
              <a:t> categoriseren en toekennen</a:t>
            </a:r>
          </a:p>
          <a:p>
            <a:pPr marL="342900" indent="-342900">
              <a:buFont typeface="Arial"/>
              <a:buChar char="•"/>
            </a:pPr>
            <a:r>
              <a:rPr lang="nl-NL" sz="2000" err="1"/>
              <a:t>Doorontwikkelwensen</a:t>
            </a:r>
            <a:r>
              <a:rPr lang="nl-NL" sz="2000"/>
              <a:t>? </a:t>
            </a:r>
            <a:r>
              <a:rPr lang="nl-NL" sz="2000">
                <a:hlinkClick r:id="rId3"/>
              </a:rPr>
              <a:t>Signalen@ikz.nl</a:t>
            </a:r>
            <a:r>
              <a:rPr lang="nl-NL" sz="2000"/>
              <a:t> </a:t>
            </a:r>
          </a:p>
        </p:txBody>
      </p:sp>
      <p:pic>
        <p:nvPicPr>
          <p:cNvPr id="11" name="Afbeelding 10" descr="Afbeelding met tekst, schermopname, Lettertype, nummer&#10;&#10;Door AI gegenereerde inhoud is mogelijk onjuist.">
            <a:extLst>
              <a:ext uri="{FF2B5EF4-FFF2-40B4-BE49-F238E27FC236}">
                <a16:creationId xmlns:a16="http://schemas.microsoft.com/office/drawing/2014/main" id="{2F548459-E4EE-86A9-B88A-FDE2641904D4}"/>
              </a:ext>
            </a:extLst>
          </p:cNvPr>
          <p:cNvPicPr>
            <a:picLocks noChangeAspect="1"/>
          </p:cNvPicPr>
          <p:nvPr/>
        </p:nvPicPr>
        <p:blipFill>
          <a:blip r:embed="rId4"/>
          <a:stretch>
            <a:fillRect/>
          </a:stretch>
        </p:blipFill>
        <p:spPr>
          <a:xfrm>
            <a:off x="150091" y="1922779"/>
            <a:ext cx="7169729" cy="3220260"/>
          </a:xfrm>
          <a:prstGeom prst="rect">
            <a:avLst/>
          </a:prstGeom>
        </p:spPr>
      </p:pic>
    </p:spTree>
    <p:extLst>
      <p:ext uri="{BB962C8B-B14F-4D97-AF65-F5344CB8AC3E}">
        <p14:creationId xmlns:p14="http://schemas.microsoft.com/office/powerpoint/2010/main" val="27130272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BE460-5374-2F93-CE63-F34AA51A33CC}"/>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FB93AAC-4797-42D8-781D-857D6349ECA7}"/>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6C7B143A-275E-9B59-9AEC-98E94453A8D4}"/>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endParaRPr lang="nl-NL" i="1"/>
          </a:p>
          <a:p>
            <a:endParaRPr lang="nl-NL" sz="1400" i="1"/>
          </a:p>
        </p:txBody>
      </p:sp>
      <p:grpSp>
        <p:nvGrpSpPr>
          <p:cNvPr id="5" name="Group 4">
            <a:extLst>
              <a:ext uri="{FF2B5EF4-FFF2-40B4-BE49-F238E27FC236}">
                <a16:creationId xmlns:a16="http://schemas.microsoft.com/office/drawing/2014/main" id="{A94F0D8A-4646-A854-79EE-7DA03D7E3C27}"/>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E8F74DB3-E128-23BB-95FE-7827A2977251}"/>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2AC651E5-0BFA-7E77-8D74-98FEA96CDB0C}"/>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79D94339-D326-B3FE-985B-4ACD2A8A2745}"/>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797BAE5A-22B5-73A2-7014-5A874AC9E40D}"/>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C82DF2A2-0F9F-116D-FDEE-4B3BFB60967B}"/>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sp>
        <p:nvSpPr>
          <p:cNvPr id="3" name="Tekstvak 2">
            <a:extLst>
              <a:ext uri="{FF2B5EF4-FFF2-40B4-BE49-F238E27FC236}">
                <a16:creationId xmlns:a16="http://schemas.microsoft.com/office/drawing/2014/main" id="{CBE45F5F-BC80-44D6-83C8-237A0718ACA0}"/>
              </a:ext>
            </a:extLst>
          </p:cNvPr>
          <p:cNvSpPr txBox="1"/>
          <p:nvPr/>
        </p:nvSpPr>
        <p:spPr>
          <a:xfrm>
            <a:off x="682963" y="1865937"/>
            <a:ext cx="462987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nl-NL" sz="2000"/>
              <a:t>Samenwerking sinds 2021 </a:t>
            </a:r>
            <a:endParaRPr lang="nl-NL"/>
          </a:p>
          <a:p>
            <a:pPr marL="342900" indent="-342900">
              <a:buFont typeface="Arial"/>
              <a:buChar char="•"/>
            </a:pPr>
            <a:r>
              <a:rPr lang="nl-NL" sz="2000" i="1"/>
              <a:t>Zorg aan Huis </a:t>
            </a:r>
            <a:r>
              <a:rPr lang="nl-NL" sz="2000"/>
              <a:t>levert </a:t>
            </a:r>
            <a:r>
              <a:rPr lang="nl-NL" sz="2000" err="1"/>
              <a:t>Wmo</a:t>
            </a:r>
            <a:r>
              <a:rPr lang="nl-NL" sz="2000"/>
              <a:t>-begeleiding en dagbesteding aan inwoners met een psychische kwetsbaarheid</a:t>
            </a:r>
          </a:p>
          <a:p>
            <a:pPr marL="342900" indent="-342900">
              <a:buFont typeface="Arial"/>
              <a:buChar char="•"/>
            </a:pPr>
            <a:r>
              <a:rPr lang="nl-NL" sz="2000"/>
              <a:t>Ook jeugdhulp voor jongeren onder de 18 jaar met psychische problemen</a:t>
            </a:r>
          </a:p>
          <a:p>
            <a:pPr marL="342900" indent="-342900">
              <a:buFont typeface="Arial"/>
              <a:buChar char="•"/>
            </a:pPr>
            <a:r>
              <a:rPr lang="nl-NL" sz="2000"/>
              <a:t>15 cliënten in 2021, ruim 80 in 2025 </a:t>
            </a:r>
          </a:p>
          <a:p>
            <a:pPr marL="342900" indent="-342900">
              <a:buFont typeface="Arial"/>
              <a:buChar char="•"/>
            </a:pPr>
            <a:r>
              <a:rPr lang="nl-NL" sz="2000"/>
              <a:t>De heer M. (directeur) is voormalig wijkteammedewerker die voor zichzelf is begonnen, en bekend staat als iemand met een groot zorghart</a:t>
            </a:r>
          </a:p>
        </p:txBody>
      </p:sp>
      <p:pic>
        <p:nvPicPr>
          <p:cNvPr id="7" name="Afbeelding 6" descr="Afbeelding met tekst, Graphics, Lettertype, ontwerp">
            <a:extLst>
              <a:ext uri="{FF2B5EF4-FFF2-40B4-BE49-F238E27FC236}">
                <a16:creationId xmlns:a16="http://schemas.microsoft.com/office/drawing/2014/main" id="{F86AF656-B256-1F12-F3A5-44C6719D46C1}"/>
              </a:ext>
            </a:extLst>
          </p:cNvPr>
          <p:cNvPicPr>
            <a:picLocks noChangeAspect="1"/>
          </p:cNvPicPr>
          <p:nvPr/>
        </p:nvPicPr>
        <p:blipFill>
          <a:blip r:embed="rId3"/>
          <a:srcRect l="17505" t="20273" r="12376" b="22000"/>
          <a:stretch>
            <a:fillRect/>
          </a:stretch>
        </p:blipFill>
        <p:spPr>
          <a:xfrm>
            <a:off x="7359959" y="2195227"/>
            <a:ext cx="3862400" cy="2355948"/>
          </a:xfrm>
          <a:prstGeom prst="rect">
            <a:avLst/>
          </a:prstGeom>
        </p:spPr>
      </p:pic>
    </p:spTree>
    <p:extLst>
      <p:ext uri="{BB962C8B-B14F-4D97-AF65-F5344CB8AC3E}">
        <p14:creationId xmlns:p14="http://schemas.microsoft.com/office/powerpoint/2010/main" val="38016318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84C45-FE8C-CE2D-3AC2-9DEFE8C3B5DF}"/>
            </a:ext>
          </a:extLst>
        </p:cNvPr>
        <p:cNvGrpSpPr/>
        <p:nvPr/>
      </p:nvGrpSpPr>
      <p:grpSpPr>
        <a:xfrm>
          <a:off x="0" y="0"/>
          <a:ext cx="0" cy="0"/>
          <a:chOff x="0" y="0"/>
          <a:chExt cx="0" cy="0"/>
        </a:xfrm>
      </p:grpSpPr>
      <p:pic>
        <p:nvPicPr>
          <p:cNvPr id="11" name="Afbeelding 10" descr="Afbeelding met clipart, tekenfilm, tekening, illustratie&#10;&#10;Door AI gegenereerde inhoud is mogelijk onjuist.">
            <a:extLst>
              <a:ext uri="{FF2B5EF4-FFF2-40B4-BE49-F238E27FC236}">
                <a16:creationId xmlns:a16="http://schemas.microsoft.com/office/drawing/2014/main" id="{40DF7B22-770E-E058-28BC-387714BD59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26766" y="545393"/>
            <a:ext cx="4321791" cy="6482687"/>
          </a:xfrm>
          <a:prstGeom prst="rect">
            <a:avLst/>
          </a:prstGeom>
        </p:spPr>
      </p:pic>
      <p:cxnSp>
        <p:nvCxnSpPr>
          <p:cNvPr id="4" name="Straight Connector 3">
            <a:extLst>
              <a:ext uri="{FF2B5EF4-FFF2-40B4-BE49-F238E27FC236}">
                <a16:creationId xmlns:a16="http://schemas.microsoft.com/office/drawing/2014/main" id="{3132F0EC-3327-7FE9-2A57-2703521483E6}"/>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EDDE259A-920D-FF3E-8F42-80108B6BFC97}"/>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AB5EA65D-303F-00C1-C9B0-9AF098C8494D}"/>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42B94C0F-9181-5430-BBE2-16E1CF5CDFA4}"/>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5DEBAF00-F681-813D-EBA4-8A2CDD05E593}"/>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1F0B9FBC-BBAD-3597-DFD2-95379BEB515E}"/>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47444F55-5AF8-56FF-BF03-9590502AD7A9}"/>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B692A4AD-6E26-3D9D-AAC4-F5610F7D41C6}"/>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sp>
        <p:nvSpPr>
          <p:cNvPr id="3" name="Tekstvak 2">
            <a:extLst>
              <a:ext uri="{FF2B5EF4-FFF2-40B4-BE49-F238E27FC236}">
                <a16:creationId xmlns:a16="http://schemas.microsoft.com/office/drawing/2014/main" id="{ED8793AE-CCAD-8871-824A-32D31BD1DEE8}"/>
              </a:ext>
            </a:extLst>
          </p:cNvPr>
          <p:cNvSpPr txBox="1"/>
          <p:nvPr/>
        </p:nvSpPr>
        <p:spPr>
          <a:xfrm>
            <a:off x="682963" y="1865937"/>
            <a:ext cx="462987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Anonieme melder: "</a:t>
            </a:r>
            <a:r>
              <a:rPr lang="nl-NL" sz="2000" i="1"/>
              <a:t>De heer M. woont bij mij in de straat. Hij rijdt een hele dikke auto en zijn vrouw loopt altijd in designer kleding. Ik vind dat niet passend bij iemand die een zorgonderneming heeft.</a:t>
            </a:r>
            <a:r>
              <a:rPr lang="nl-NL" sz="2000"/>
              <a:t>"</a:t>
            </a:r>
          </a:p>
        </p:txBody>
      </p:sp>
    </p:spTree>
    <p:extLst>
      <p:ext uri="{BB962C8B-B14F-4D97-AF65-F5344CB8AC3E}">
        <p14:creationId xmlns:p14="http://schemas.microsoft.com/office/powerpoint/2010/main" val="32863921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C5625-6698-87A7-8343-830DD3BE47CD}"/>
            </a:ext>
          </a:extLst>
        </p:cNvPr>
        <p:cNvGrpSpPr/>
        <p:nvPr/>
      </p:nvGrpSpPr>
      <p:grpSpPr>
        <a:xfrm>
          <a:off x="0" y="0"/>
          <a:ext cx="0" cy="0"/>
          <a:chOff x="0" y="0"/>
          <a:chExt cx="0" cy="0"/>
        </a:xfrm>
      </p:grpSpPr>
      <p:pic>
        <p:nvPicPr>
          <p:cNvPr id="11" name="Afbeelding 10" descr="Afbeelding met Menselijk gezicht, tekening, clipart, kleding&#10;&#10;Door AI gegenereerde inhoud is mogelijk onjuist.">
            <a:extLst>
              <a:ext uri="{FF2B5EF4-FFF2-40B4-BE49-F238E27FC236}">
                <a16:creationId xmlns:a16="http://schemas.microsoft.com/office/drawing/2014/main" id="{15DF2460-98AF-C02F-9C01-5C13E9E80AA8}"/>
              </a:ext>
            </a:extLst>
          </p:cNvPr>
          <p:cNvPicPr>
            <a:picLocks noChangeAspect="1"/>
          </p:cNvPicPr>
          <p:nvPr/>
        </p:nvPicPr>
        <p:blipFill>
          <a:blip r:embed="rId3"/>
          <a:stretch>
            <a:fillRect/>
          </a:stretch>
        </p:blipFill>
        <p:spPr>
          <a:xfrm>
            <a:off x="1421642" y="1353403"/>
            <a:ext cx="3628030" cy="5504597"/>
          </a:xfrm>
          <a:prstGeom prst="rect">
            <a:avLst/>
          </a:prstGeom>
        </p:spPr>
      </p:pic>
      <p:cxnSp>
        <p:nvCxnSpPr>
          <p:cNvPr id="4" name="Straight Connector 3">
            <a:extLst>
              <a:ext uri="{FF2B5EF4-FFF2-40B4-BE49-F238E27FC236}">
                <a16:creationId xmlns:a16="http://schemas.microsoft.com/office/drawing/2014/main" id="{64B5F916-E444-98B6-3010-BFABAD5E5017}"/>
              </a:ext>
            </a:extLst>
          </p:cNvPr>
          <p:cNvCxnSpPr>
            <a:cxnSpLocks/>
          </p:cNvCxnSpPr>
          <p:nvPr/>
        </p:nvCxnSpPr>
        <p:spPr>
          <a:xfrm>
            <a:off x="-2522607" y="568473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F3D77429-3220-D3BF-B3A2-DB81E640292B}"/>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C01467E9-ED8F-2711-EDDD-0569BAA4D5FD}"/>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7EA266BF-AF3E-5799-6630-7B86B5902A1D}"/>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E2E6A680-C7F8-0B83-6531-74002E596B46}"/>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800F9D09-2880-50D2-2DBE-8F33873B0926}"/>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E1A5E576-230E-406A-D287-8572917F4DFE}"/>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9EC0E274-F9EA-2D4A-035D-8F66AC97B567}"/>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sp>
        <p:nvSpPr>
          <p:cNvPr id="3" name="Tekstvak 2">
            <a:extLst>
              <a:ext uri="{FF2B5EF4-FFF2-40B4-BE49-F238E27FC236}">
                <a16:creationId xmlns:a16="http://schemas.microsoft.com/office/drawing/2014/main" id="{2025A589-47F1-A19F-2B6C-9ADA7DB690FA}"/>
              </a:ext>
            </a:extLst>
          </p:cNvPr>
          <p:cNvSpPr txBox="1"/>
          <p:nvPr/>
        </p:nvSpPr>
        <p:spPr>
          <a:xfrm>
            <a:off x="6926814" y="2241250"/>
            <a:ext cx="462987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Wijkteammedewerker: "</a:t>
            </a:r>
            <a:r>
              <a:rPr lang="nl-NL" sz="2000" i="1"/>
              <a:t>ik ging op huisbezoek bij een cliënt die zogenaamd vijf dagen per week dagbesteding kreeg. De cliënt vertelde echter dat ze “alleen af en toe koffiedrinkt” met iemand van de zorginstelling en dat ze “nog nooit in een groep” is geweest</a:t>
            </a:r>
            <a:r>
              <a:rPr lang="nl-NL" sz="2000"/>
              <a:t>."</a:t>
            </a:r>
          </a:p>
        </p:txBody>
      </p:sp>
    </p:spTree>
    <p:extLst>
      <p:ext uri="{BB962C8B-B14F-4D97-AF65-F5344CB8AC3E}">
        <p14:creationId xmlns:p14="http://schemas.microsoft.com/office/powerpoint/2010/main" val="30401033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DAA20-BE83-D3A0-A4D4-28DBA2605154}"/>
            </a:ext>
          </a:extLst>
        </p:cNvPr>
        <p:cNvGrpSpPr/>
        <p:nvPr/>
      </p:nvGrpSpPr>
      <p:grpSpPr>
        <a:xfrm>
          <a:off x="0" y="0"/>
          <a:ext cx="0" cy="0"/>
          <a:chOff x="0" y="0"/>
          <a:chExt cx="0" cy="0"/>
        </a:xfrm>
      </p:grpSpPr>
      <p:pic>
        <p:nvPicPr>
          <p:cNvPr id="11" name="Afbeelding 10" descr="Afbeelding met tekening, tekenfilm, schets, kleding&#10;&#10;Door AI gegenereerde inhoud is mogelijk onjuist.">
            <a:extLst>
              <a:ext uri="{FF2B5EF4-FFF2-40B4-BE49-F238E27FC236}">
                <a16:creationId xmlns:a16="http://schemas.microsoft.com/office/drawing/2014/main" id="{8ABA464E-70C2-120A-C8B1-70390A67C302}"/>
              </a:ext>
            </a:extLst>
          </p:cNvPr>
          <p:cNvPicPr>
            <a:picLocks noChangeAspect="1"/>
          </p:cNvPicPr>
          <p:nvPr/>
        </p:nvPicPr>
        <p:blipFill>
          <a:blip r:embed="rId3"/>
          <a:stretch>
            <a:fillRect/>
          </a:stretch>
        </p:blipFill>
        <p:spPr>
          <a:xfrm>
            <a:off x="6687403" y="1091820"/>
            <a:ext cx="3844120" cy="5766180"/>
          </a:xfrm>
          <a:prstGeom prst="rect">
            <a:avLst/>
          </a:prstGeom>
        </p:spPr>
      </p:pic>
      <p:cxnSp>
        <p:nvCxnSpPr>
          <p:cNvPr id="4" name="Straight Connector 3">
            <a:extLst>
              <a:ext uri="{FF2B5EF4-FFF2-40B4-BE49-F238E27FC236}">
                <a16:creationId xmlns:a16="http://schemas.microsoft.com/office/drawing/2014/main" id="{D135DC82-83A8-414F-80F1-BB0358127DFB}"/>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74F2D3E4-3769-14A1-6D75-5BD0059AD806}"/>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E1A87191-30AC-CFE1-D25E-EA95A74F929A}"/>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76281690-285D-09CF-F60D-B501E8072FF5}"/>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31FF66F2-F4E4-F6BB-4ADA-329412182BEC}"/>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944A6F7C-6FB5-B893-3AF3-3AEB3A144347}"/>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E7C87C11-7C00-1DB1-C08C-173B0865984B}"/>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58F270CC-0052-4FD1-9FC8-5F1A44D61E71}"/>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sp>
        <p:nvSpPr>
          <p:cNvPr id="3" name="Tekstvak 2">
            <a:extLst>
              <a:ext uri="{FF2B5EF4-FFF2-40B4-BE49-F238E27FC236}">
                <a16:creationId xmlns:a16="http://schemas.microsoft.com/office/drawing/2014/main" id="{8A66A443-1313-EA34-78DB-D968F0A7F3BC}"/>
              </a:ext>
            </a:extLst>
          </p:cNvPr>
          <p:cNvSpPr txBox="1"/>
          <p:nvPr/>
        </p:nvSpPr>
        <p:spPr>
          <a:xfrm>
            <a:off x="682963" y="1865937"/>
            <a:ext cx="462987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Financieel consulent: "</a:t>
            </a:r>
            <a:r>
              <a:rPr lang="nl-NL" sz="2000" i="1"/>
              <a:t>de aanbieder stuurt opvallend veel achteraf gecorrigeerde facturen in, telkens met kleine wijzigingen (“vergissing in de urenregistratie”)</a:t>
            </a:r>
            <a:r>
              <a:rPr lang="nl-NL" sz="2000"/>
              <a:t>."</a:t>
            </a:r>
          </a:p>
        </p:txBody>
      </p:sp>
    </p:spTree>
    <p:extLst>
      <p:ext uri="{BB962C8B-B14F-4D97-AF65-F5344CB8AC3E}">
        <p14:creationId xmlns:p14="http://schemas.microsoft.com/office/powerpoint/2010/main" val="670808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9E737-DACE-9ADE-8E63-D8175DE827A1}"/>
            </a:ext>
          </a:extLst>
        </p:cNvPr>
        <p:cNvGrpSpPr/>
        <p:nvPr/>
      </p:nvGrpSpPr>
      <p:grpSpPr>
        <a:xfrm>
          <a:off x="0" y="0"/>
          <a:ext cx="0" cy="0"/>
          <a:chOff x="0" y="0"/>
          <a:chExt cx="0" cy="0"/>
        </a:xfrm>
      </p:grpSpPr>
      <p:pic>
        <p:nvPicPr>
          <p:cNvPr id="11" name="Afbeelding 10" descr="Afbeelding met tekening, schets, clipart, kleding&#10;&#10;Door AI gegenereerde inhoud is mogelijk onjuist.">
            <a:extLst>
              <a:ext uri="{FF2B5EF4-FFF2-40B4-BE49-F238E27FC236}">
                <a16:creationId xmlns:a16="http://schemas.microsoft.com/office/drawing/2014/main" id="{FE8064E5-7C9F-2C28-1BE6-580C1408A17D}"/>
              </a:ext>
            </a:extLst>
          </p:cNvPr>
          <p:cNvPicPr>
            <a:picLocks noChangeAspect="1"/>
          </p:cNvPicPr>
          <p:nvPr/>
        </p:nvPicPr>
        <p:blipFill>
          <a:blip r:embed="rId3"/>
          <a:stretch>
            <a:fillRect/>
          </a:stretch>
        </p:blipFill>
        <p:spPr>
          <a:xfrm>
            <a:off x="1614985" y="1546746"/>
            <a:ext cx="3628030" cy="5311253"/>
          </a:xfrm>
          <a:prstGeom prst="rect">
            <a:avLst/>
          </a:prstGeom>
        </p:spPr>
      </p:pic>
      <p:cxnSp>
        <p:nvCxnSpPr>
          <p:cNvPr id="4" name="Straight Connector 3">
            <a:extLst>
              <a:ext uri="{FF2B5EF4-FFF2-40B4-BE49-F238E27FC236}">
                <a16:creationId xmlns:a16="http://schemas.microsoft.com/office/drawing/2014/main" id="{6DD0244A-78A4-E8DD-C8B6-C28EA436FAB0}"/>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352DFE6F-4EED-D192-6929-E4F46A06F7F6}"/>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6AD9FC38-F67E-ADE0-6CB5-E61CB60EC90D}"/>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009BB545-6F24-9D79-AC4B-02E449D73647}"/>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07D1CAC9-02F6-9E98-52AF-CD6044F89CCC}"/>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2A484397-9B9B-B52D-CF32-9874C79B746E}"/>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AACADBB2-831F-1184-ACBD-286B39A56C28}"/>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FFD45317-D1E8-92E2-7737-A53B979025E4}"/>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sp>
        <p:nvSpPr>
          <p:cNvPr id="3" name="Tekstvak 2">
            <a:extLst>
              <a:ext uri="{FF2B5EF4-FFF2-40B4-BE49-F238E27FC236}">
                <a16:creationId xmlns:a16="http://schemas.microsoft.com/office/drawing/2014/main" id="{7C9C54B2-BC75-E6F2-AEDD-63C00333B56F}"/>
              </a:ext>
            </a:extLst>
          </p:cNvPr>
          <p:cNvSpPr txBox="1"/>
          <p:nvPr/>
        </p:nvSpPr>
        <p:spPr>
          <a:xfrm>
            <a:off x="6926814" y="1865937"/>
            <a:ext cx="462987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err="1"/>
              <a:t>Wmo</a:t>
            </a:r>
            <a:r>
              <a:rPr lang="nl-NL" sz="2000"/>
              <a:t>-consulent: "</a:t>
            </a:r>
            <a:r>
              <a:rPr lang="nl-NL" sz="2000" i="1"/>
              <a:t>tijdens een herindicatie merkte ik dat meerdere cliënten van Zorg aan Huis vrijwel identieke ondersteuningsplannen hadden, met algemene teksten als “doel is structuur aanbrengen in dagritme” en “begeleiding bij administratie”. Toch factureerde de aanbieder zeer uiteenlopende uren, soms tot 30 uur per week per cliënt.</a:t>
            </a:r>
            <a:r>
              <a:rPr lang="nl-NL" sz="2000"/>
              <a:t>"</a:t>
            </a:r>
          </a:p>
        </p:txBody>
      </p:sp>
    </p:spTree>
    <p:extLst>
      <p:ext uri="{BB962C8B-B14F-4D97-AF65-F5344CB8AC3E}">
        <p14:creationId xmlns:p14="http://schemas.microsoft.com/office/powerpoint/2010/main" val="15471461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4F8F9-FA43-3BC4-1436-880D7C98A936}"/>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DAD973A-AE35-E18C-CBD2-F5B6E643660B}"/>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4BF7C51C-D9B7-EDC8-B3CA-30B800ECF1F2}"/>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9C87B422-E8ED-6C6C-68B0-122C0755AC9B}"/>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FA369DE1-E48E-DAA5-3A5E-3E0045464079}"/>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B70AA81F-B33E-CB8A-E9D3-101974602D0D}"/>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ED02277F-CF68-6343-4D5E-FBFE27AF623E}"/>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1A67E3D2-7D9F-5432-369D-D06589C6B757}"/>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4FC8AE57-6EF7-7268-D98F-9492AE09DE0C}"/>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pic>
        <p:nvPicPr>
          <p:cNvPr id="7" name="Afbeelding 6" descr="Afbeelding met tekst, Graphics, Lettertype, ontwerp">
            <a:extLst>
              <a:ext uri="{FF2B5EF4-FFF2-40B4-BE49-F238E27FC236}">
                <a16:creationId xmlns:a16="http://schemas.microsoft.com/office/drawing/2014/main" id="{EF54DFA5-64DC-2FB3-1C11-10A2EA9725FC}"/>
              </a:ext>
            </a:extLst>
          </p:cNvPr>
          <p:cNvPicPr>
            <a:picLocks noChangeAspect="1"/>
          </p:cNvPicPr>
          <p:nvPr/>
        </p:nvPicPr>
        <p:blipFill>
          <a:blip r:embed="rId5"/>
          <a:srcRect l="17505" t="20273" r="12376" b="22000"/>
          <a:stretch>
            <a:fillRect/>
          </a:stretch>
        </p:blipFill>
        <p:spPr>
          <a:xfrm>
            <a:off x="7359959" y="2195227"/>
            <a:ext cx="3862400" cy="2355948"/>
          </a:xfrm>
          <a:prstGeom prst="rect">
            <a:avLst/>
          </a:prstGeom>
        </p:spPr>
      </p:pic>
      <p:pic>
        <p:nvPicPr>
          <p:cNvPr id="11" name="AXI Adaptive Case Management">
            <a:hlinkClick r:id="" action="ppaction://media"/>
            <a:extLst>
              <a:ext uri="{FF2B5EF4-FFF2-40B4-BE49-F238E27FC236}">
                <a16:creationId xmlns:a16="http://schemas.microsoft.com/office/drawing/2014/main" id="{66028BC8-4672-23BB-7570-38E6F78B8F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4248" y="1871132"/>
            <a:ext cx="6173410" cy="3490688"/>
          </a:xfrm>
          <a:prstGeom prst="rect">
            <a:avLst/>
          </a:prstGeom>
        </p:spPr>
      </p:pic>
    </p:spTree>
    <p:extLst>
      <p:ext uri="{BB962C8B-B14F-4D97-AF65-F5344CB8AC3E}">
        <p14:creationId xmlns:p14="http://schemas.microsoft.com/office/powerpoint/2010/main" val="11756090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702D-D05F-042A-2990-1B282553E8F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CA8811-5F80-7AD8-7A1C-2CA929D99868}"/>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4981E505-B0DF-4866-6BA4-5A5628763E1C}"/>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E963DD60-416C-3B2C-50B1-2F19AEDED78E}"/>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D9EC68DD-D550-5160-3862-F47B49965FB1}"/>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59C978F5-A7FF-F9AB-F7B1-648F15CB7B17}"/>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58009AF5-E524-4439-1CC1-A155CECE1BCE}"/>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68DC0536-CB8A-EB2A-BD77-824155AA0F69}"/>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FB74B527-79D6-076D-539C-523A3D982D80}"/>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pic>
        <p:nvPicPr>
          <p:cNvPr id="7" name="Afbeelding 6" descr="Afbeelding met tekst, Graphics, Lettertype, ontwerp">
            <a:extLst>
              <a:ext uri="{FF2B5EF4-FFF2-40B4-BE49-F238E27FC236}">
                <a16:creationId xmlns:a16="http://schemas.microsoft.com/office/drawing/2014/main" id="{A7CA8CE3-6640-FF62-CB79-B5A9EF590FC7}"/>
              </a:ext>
            </a:extLst>
          </p:cNvPr>
          <p:cNvPicPr>
            <a:picLocks noChangeAspect="1"/>
          </p:cNvPicPr>
          <p:nvPr/>
        </p:nvPicPr>
        <p:blipFill>
          <a:blip r:embed="rId5"/>
          <a:srcRect l="17505" t="20273" r="12376" b="22000"/>
          <a:stretch>
            <a:fillRect/>
          </a:stretch>
        </p:blipFill>
        <p:spPr>
          <a:xfrm>
            <a:off x="7359959" y="2195227"/>
            <a:ext cx="3862400" cy="2355948"/>
          </a:xfrm>
          <a:prstGeom prst="rect">
            <a:avLst/>
          </a:prstGeom>
        </p:spPr>
      </p:pic>
      <p:pic>
        <p:nvPicPr>
          <p:cNvPr id="11" name="S2510-502 - Invoer nieuw signaal - Signaal">
            <a:hlinkClick r:id="" action="ppaction://media"/>
            <a:extLst>
              <a:ext uri="{FF2B5EF4-FFF2-40B4-BE49-F238E27FC236}">
                <a16:creationId xmlns:a16="http://schemas.microsoft.com/office/drawing/2014/main" id="{7E058F45-6127-6FD6-56A5-863F50C59F9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6057" y="1871132"/>
            <a:ext cx="6475792" cy="3647926"/>
          </a:xfrm>
          <a:prstGeom prst="rect">
            <a:avLst/>
          </a:prstGeom>
        </p:spPr>
      </p:pic>
    </p:spTree>
    <p:extLst>
      <p:ext uri="{BB962C8B-B14F-4D97-AF65-F5344CB8AC3E}">
        <p14:creationId xmlns:p14="http://schemas.microsoft.com/office/powerpoint/2010/main" val="19166783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9B94-B07E-4586-D92B-D9E8DBA7CC6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3B3D9B2-F94E-4E12-4A34-0C6E0C267552}"/>
              </a:ext>
            </a:extLst>
          </p:cNvPr>
          <p:cNvGrpSpPr/>
          <p:nvPr/>
        </p:nvGrpSpPr>
        <p:grpSpPr>
          <a:xfrm>
            <a:off x="11224935" y="6137565"/>
            <a:ext cx="671120" cy="428812"/>
            <a:chOff x="4467090" y="2289238"/>
            <a:chExt cx="3386490" cy="2163794"/>
          </a:xfrm>
          <a:solidFill>
            <a:schemeClr val="tx1"/>
          </a:solidFill>
        </p:grpSpPr>
        <p:sp>
          <p:nvSpPr>
            <p:cNvPr id="3" name="Freeform 2">
              <a:extLst>
                <a:ext uri="{FF2B5EF4-FFF2-40B4-BE49-F238E27FC236}">
                  <a16:creationId xmlns:a16="http://schemas.microsoft.com/office/drawing/2014/main" id="{D00EB7D4-2418-15D6-8843-252D37CB1284}"/>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noProof="0"/>
            </a:p>
          </p:txBody>
        </p:sp>
        <p:sp>
          <p:nvSpPr>
            <p:cNvPr id="4" name="Freeform 3">
              <a:extLst>
                <a:ext uri="{FF2B5EF4-FFF2-40B4-BE49-F238E27FC236}">
                  <a16:creationId xmlns:a16="http://schemas.microsoft.com/office/drawing/2014/main" id="{C71E4F67-7901-8A02-2D81-F0FF368EAB57}"/>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noProof="0"/>
            </a:p>
          </p:txBody>
        </p:sp>
        <p:sp>
          <p:nvSpPr>
            <p:cNvPr id="5" name="Freeform 4">
              <a:extLst>
                <a:ext uri="{FF2B5EF4-FFF2-40B4-BE49-F238E27FC236}">
                  <a16:creationId xmlns:a16="http://schemas.microsoft.com/office/drawing/2014/main" id="{4B19712C-6B83-AC7B-F014-3F36B5CA4098}"/>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noProof="0"/>
            </a:p>
          </p:txBody>
        </p:sp>
        <p:sp>
          <p:nvSpPr>
            <p:cNvPr id="6" name="Freeform 5">
              <a:extLst>
                <a:ext uri="{FF2B5EF4-FFF2-40B4-BE49-F238E27FC236}">
                  <a16:creationId xmlns:a16="http://schemas.microsoft.com/office/drawing/2014/main" id="{106988DA-4703-E3FF-64D8-507C52E2453C}"/>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noProof="0"/>
            </a:p>
          </p:txBody>
        </p:sp>
      </p:grpSp>
      <p:sp>
        <p:nvSpPr>
          <p:cNvPr id="9" name="Teardrop 9">
            <a:extLst>
              <a:ext uri="{FF2B5EF4-FFF2-40B4-BE49-F238E27FC236}">
                <a16:creationId xmlns:a16="http://schemas.microsoft.com/office/drawing/2014/main" id="{0B0524DD-D57A-64BE-1237-C6B6D7C38509}"/>
              </a:ext>
            </a:extLst>
          </p:cNvPr>
          <p:cNvSpPr/>
          <p:nvPr/>
        </p:nvSpPr>
        <p:spPr>
          <a:xfrm>
            <a:off x="-2334126" y="-2032635"/>
            <a:ext cx="13568566"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 name="TextBox 15">
            <a:extLst>
              <a:ext uri="{FF2B5EF4-FFF2-40B4-BE49-F238E27FC236}">
                <a16:creationId xmlns:a16="http://schemas.microsoft.com/office/drawing/2014/main" id="{23F2A564-5EA6-A0CF-ABED-2215C129F21D}"/>
              </a:ext>
            </a:extLst>
          </p:cNvPr>
          <p:cNvSpPr txBox="1"/>
          <p:nvPr/>
        </p:nvSpPr>
        <p:spPr>
          <a:xfrm>
            <a:off x="364849" y="337736"/>
            <a:ext cx="8315689" cy="728405"/>
          </a:xfrm>
          <a:prstGeom prst="rect">
            <a:avLst/>
          </a:prstGeom>
          <a:noFill/>
        </p:spPr>
        <p:txBody>
          <a:bodyPr wrap="square" lIns="91440" tIns="45720" rIns="91440" bIns="45720" anchor="t">
            <a:spAutoFit/>
          </a:bodyPr>
          <a:lstStyle/>
          <a:p>
            <a:pPr>
              <a:lnSpc>
                <a:spcPct val="107000"/>
              </a:lnSpc>
              <a:spcAft>
                <a:spcPts val="800"/>
              </a:spcAft>
            </a:pPr>
            <a:r>
              <a:rPr lang="nl-NL" sz="4000" b="1" dirty="0">
                <a:latin typeface="Aptos Black"/>
                <a:ea typeface="Aptos" panose="020B0004020202020204" pitchFamily="34" charset="0"/>
                <a:cs typeface="Arial"/>
              </a:rPr>
              <a:t>Agenda  </a:t>
            </a:r>
            <a:endParaRPr lang="nl-NL" sz="4000" b="1" noProof="0" dirty="0">
              <a:effectLst/>
              <a:latin typeface="Aptos Black" panose="020B0004020202020204" pitchFamily="34"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A2610C3-4E94-DEBC-8122-FB8713E41914}"/>
              </a:ext>
            </a:extLst>
          </p:cNvPr>
          <p:cNvSpPr txBox="1"/>
          <p:nvPr/>
        </p:nvSpPr>
        <p:spPr>
          <a:xfrm>
            <a:off x="683796" y="1382767"/>
            <a:ext cx="8315688" cy="3739102"/>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defPPr>
              <a:defRPr lang="nl-NL"/>
            </a:defPPr>
            <a:lvl1pPr>
              <a:lnSpc>
                <a:spcPts val="2646"/>
              </a:lnSpc>
              <a:defRPr sz="2000" i="1"/>
            </a:lvl1pPr>
          </a:lstStyle>
          <a:p>
            <a:pPr marL="457200" indent="-457200">
              <a:buFont typeface="+mj-lt"/>
              <a:buAutoNum type="arabicPeriod"/>
            </a:pPr>
            <a:r>
              <a:rPr lang="nl-NL" i="0" dirty="0">
                <a:solidFill>
                  <a:schemeClr val="tx1">
                    <a:lumMod val="50000"/>
                  </a:schemeClr>
                </a:solidFill>
              </a:rPr>
              <a:t>Welkom</a:t>
            </a:r>
          </a:p>
          <a:p>
            <a:pPr marL="457200" indent="-457200">
              <a:buFont typeface="+mj-lt"/>
              <a:buAutoNum type="arabicPeriod"/>
            </a:pPr>
            <a:r>
              <a:rPr lang="nl-NL" i="0" dirty="0">
                <a:solidFill>
                  <a:schemeClr val="tx1">
                    <a:lumMod val="50000"/>
                  </a:schemeClr>
                </a:solidFill>
              </a:rPr>
              <a:t>Wat is de Stichting Informatieknooppunt Zorgfraude?</a:t>
            </a:r>
          </a:p>
          <a:p>
            <a:pPr marL="457200" indent="-457200">
              <a:buFont typeface="+mj-lt"/>
              <a:buAutoNum type="arabicPeriod"/>
            </a:pPr>
            <a:r>
              <a:rPr lang="nl-NL" i="0" dirty="0">
                <a:solidFill>
                  <a:schemeClr val="tx1">
                    <a:lumMod val="50000"/>
                  </a:schemeClr>
                </a:solidFill>
              </a:rPr>
              <a:t>Welke verandering brengt de </a:t>
            </a:r>
            <a:r>
              <a:rPr lang="nl-NL" i="0" dirty="0" err="1">
                <a:solidFill>
                  <a:schemeClr val="tx1">
                    <a:lumMod val="50000"/>
                  </a:schemeClr>
                </a:solidFill>
              </a:rPr>
              <a:t>Wbsrz</a:t>
            </a:r>
            <a:r>
              <a:rPr lang="nl-NL" i="0" dirty="0">
                <a:solidFill>
                  <a:schemeClr val="tx1">
                    <a:lumMod val="50000"/>
                  </a:schemeClr>
                </a:solidFill>
              </a:rPr>
              <a:t>? </a:t>
            </a:r>
          </a:p>
          <a:p>
            <a:pPr marL="457200" indent="-457200">
              <a:buFont typeface="+mj-lt"/>
              <a:buAutoNum type="arabicPeriod"/>
            </a:pPr>
            <a:r>
              <a:rPr lang="nl-NL" i="0" dirty="0">
                <a:solidFill>
                  <a:schemeClr val="tx1">
                    <a:lumMod val="50000"/>
                  </a:schemeClr>
                </a:solidFill>
              </a:rPr>
              <a:t>Wanneer en wat moet je bij St. IKZ melden? </a:t>
            </a:r>
          </a:p>
          <a:p>
            <a:pPr marL="457200" indent="-457200">
              <a:buFont typeface="+mj-lt"/>
              <a:buAutoNum type="arabicPeriod"/>
            </a:pPr>
            <a:r>
              <a:rPr lang="nl-NL" i="0" dirty="0">
                <a:solidFill>
                  <a:schemeClr val="tx1">
                    <a:lumMod val="50000"/>
                  </a:schemeClr>
                </a:solidFill>
              </a:rPr>
              <a:t>Waar hebben we het over: feiten en cijfers</a:t>
            </a:r>
          </a:p>
          <a:p>
            <a:pPr marL="457200" indent="-457200">
              <a:buFont typeface="+mj-lt"/>
              <a:buAutoNum type="arabicPeriod"/>
            </a:pPr>
            <a:r>
              <a:rPr lang="nl-NL" i="0" dirty="0">
                <a:solidFill>
                  <a:schemeClr val="tx1">
                    <a:lumMod val="50000"/>
                  </a:schemeClr>
                </a:solidFill>
              </a:rPr>
              <a:t>Hoe ziet het signalenproces eruit?</a:t>
            </a:r>
          </a:p>
          <a:p>
            <a:pPr marL="457200" indent="-457200">
              <a:buFont typeface="+mj-lt"/>
              <a:buAutoNum type="arabicPeriod"/>
            </a:pPr>
            <a:r>
              <a:rPr lang="nl-NL" i="0" dirty="0">
                <a:solidFill>
                  <a:schemeClr val="tx1">
                    <a:lumMod val="50000"/>
                  </a:schemeClr>
                </a:solidFill>
              </a:rPr>
              <a:t>Hoe ziet het IKZ-portaal eruit en wat kan je ermee? </a:t>
            </a:r>
            <a:r>
              <a:rPr lang="nl-NL" i="0" dirty="0">
                <a:solidFill>
                  <a:srgbClr val="FF0000"/>
                </a:solidFill>
              </a:rPr>
              <a:t> </a:t>
            </a:r>
          </a:p>
          <a:p>
            <a:pPr marL="457200" indent="-457200">
              <a:buAutoNum type="arabicPeriod"/>
            </a:pPr>
            <a:r>
              <a:rPr lang="nl-NL" i="0" dirty="0">
                <a:solidFill>
                  <a:schemeClr val="tx1">
                    <a:lumMod val="50000"/>
                  </a:schemeClr>
                </a:solidFill>
              </a:rPr>
              <a:t>Wat is een casustafel?</a:t>
            </a:r>
          </a:p>
          <a:p>
            <a:pPr marL="457200" indent="-457200">
              <a:buFont typeface="+mj-lt"/>
              <a:buAutoNum type="arabicPeriod"/>
            </a:pPr>
            <a:r>
              <a:rPr lang="nl-NL" i="0" dirty="0">
                <a:solidFill>
                  <a:schemeClr val="tx1">
                    <a:lumMod val="50000"/>
                  </a:schemeClr>
                </a:solidFill>
              </a:rPr>
              <a:t>Vragen?</a:t>
            </a:r>
          </a:p>
          <a:p>
            <a:pPr marL="457200" indent="-457200">
              <a:buAutoNum type="arabicPeriod"/>
            </a:pPr>
            <a:endParaRPr lang="nl-NL" dirty="0"/>
          </a:p>
          <a:p>
            <a:r>
              <a:rPr lang="nl-NL" dirty="0"/>
              <a:t>​</a:t>
            </a:r>
          </a:p>
        </p:txBody>
      </p:sp>
    </p:spTree>
    <p:extLst>
      <p:ext uri="{BB962C8B-B14F-4D97-AF65-F5344CB8AC3E}">
        <p14:creationId xmlns:p14="http://schemas.microsoft.com/office/powerpoint/2010/main" val="154084423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64B67-7142-9F83-05D6-C0D039F0ED65}"/>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8FB3EE7-58E6-EE85-563F-FFC0FF3668EE}"/>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F26683C5-7D92-2030-14F4-699E171EE4AF}"/>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1A6467AF-CADE-5042-ACD3-508CEF3F8580}"/>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A2EAEE2B-CF9F-61CF-5D4C-8AC081399F4A}"/>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8734AEC5-9B39-4834-38BE-1E508CCE40DD}"/>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A3C07FD5-3E07-4AD1-F516-519654C35A5E}"/>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3BFD36FF-9A48-623C-4CEE-3F558D68DB64}"/>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6C4C7EB2-92C2-6019-23CB-BB154FCF10CB}"/>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pic>
        <p:nvPicPr>
          <p:cNvPr id="7" name="Afbeelding 6" descr="Afbeelding met tekst, Graphics, Lettertype, ontwerp">
            <a:extLst>
              <a:ext uri="{FF2B5EF4-FFF2-40B4-BE49-F238E27FC236}">
                <a16:creationId xmlns:a16="http://schemas.microsoft.com/office/drawing/2014/main" id="{36395A19-D90F-E9FD-5191-36950352A92E}"/>
              </a:ext>
            </a:extLst>
          </p:cNvPr>
          <p:cNvPicPr>
            <a:picLocks noChangeAspect="1"/>
          </p:cNvPicPr>
          <p:nvPr/>
        </p:nvPicPr>
        <p:blipFill>
          <a:blip r:embed="rId3"/>
          <a:srcRect l="17505" t="20273" r="12376" b="22000"/>
          <a:stretch>
            <a:fillRect/>
          </a:stretch>
        </p:blipFill>
        <p:spPr>
          <a:xfrm>
            <a:off x="7359959" y="2195227"/>
            <a:ext cx="3862400" cy="2355948"/>
          </a:xfrm>
          <a:prstGeom prst="rect">
            <a:avLst/>
          </a:prstGeom>
        </p:spPr>
      </p:pic>
      <p:pic>
        <p:nvPicPr>
          <p:cNvPr id="11" name="Afbeelding 10" descr="Afbeelding met tekst, schermopname, Lettertype, document&#10;&#10;Door AI gegenereerde inhoud is mogelijk onjuist.">
            <a:extLst>
              <a:ext uri="{FF2B5EF4-FFF2-40B4-BE49-F238E27FC236}">
                <a16:creationId xmlns:a16="http://schemas.microsoft.com/office/drawing/2014/main" id="{8233FC33-BFFD-55CF-5D84-3FB3522E7380}"/>
              </a:ext>
            </a:extLst>
          </p:cNvPr>
          <p:cNvPicPr>
            <a:picLocks noChangeAspect="1"/>
          </p:cNvPicPr>
          <p:nvPr/>
        </p:nvPicPr>
        <p:blipFill>
          <a:blip r:embed="rId4"/>
          <a:stretch>
            <a:fillRect/>
          </a:stretch>
        </p:blipFill>
        <p:spPr>
          <a:xfrm>
            <a:off x="547688" y="1498126"/>
            <a:ext cx="10516596" cy="4839838"/>
          </a:xfrm>
          <a:prstGeom prst="rect">
            <a:avLst/>
          </a:prstGeom>
        </p:spPr>
      </p:pic>
    </p:spTree>
    <p:extLst>
      <p:ext uri="{BB962C8B-B14F-4D97-AF65-F5344CB8AC3E}">
        <p14:creationId xmlns:p14="http://schemas.microsoft.com/office/powerpoint/2010/main" val="24353409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2E1C4-AC7F-F841-61E0-D1C402C1E6B1}"/>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E6D9932-DBEE-E1CC-EDD1-F8B92C0F4FCA}"/>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AA83F13A-6F6D-17B0-383F-472FB2695101}"/>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A5466B9F-37B0-1C52-D455-5EEC118070CE}"/>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72F39ABB-44D9-26AB-0FD6-8E8B72D101E2}"/>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7B694227-CD2B-EF5E-2063-B6ED2FD14AFF}"/>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C23F33A7-484E-3C09-EDEA-3D274AB998B4}"/>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7F5B3A44-0BA2-2D95-97C1-2F9F2BCF40DA}"/>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19A8C894-0D95-C5C7-7846-723E2D07F1E3}"/>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pic>
        <p:nvPicPr>
          <p:cNvPr id="7" name="Afbeelding 6" descr="Afbeelding met tekst, Graphics, Lettertype, ontwerp">
            <a:extLst>
              <a:ext uri="{FF2B5EF4-FFF2-40B4-BE49-F238E27FC236}">
                <a16:creationId xmlns:a16="http://schemas.microsoft.com/office/drawing/2014/main" id="{F0E6F5BD-D854-B650-7A0E-34A90D500B8E}"/>
              </a:ext>
            </a:extLst>
          </p:cNvPr>
          <p:cNvPicPr>
            <a:picLocks noChangeAspect="1"/>
          </p:cNvPicPr>
          <p:nvPr/>
        </p:nvPicPr>
        <p:blipFill>
          <a:blip r:embed="rId3"/>
          <a:srcRect l="17505" t="20273" r="12376" b="22000"/>
          <a:stretch>
            <a:fillRect/>
          </a:stretch>
        </p:blipFill>
        <p:spPr>
          <a:xfrm>
            <a:off x="7359959" y="2195227"/>
            <a:ext cx="3862400" cy="2355948"/>
          </a:xfrm>
          <a:prstGeom prst="rect">
            <a:avLst/>
          </a:prstGeom>
        </p:spPr>
      </p:pic>
      <p:sp>
        <p:nvSpPr>
          <p:cNvPr id="3" name="Tekstvak 2">
            <a:extLst>
              <a:ext uri="{FF2B5EF4-FFF2-40B4-BE49-F238E27FC236}">
                <a16:creationId xmlns:a16="http://schemas.microsoft.com/office/drawing/2014/main" id="{C71A27B3-D4E2-FC18-C0A8-97FCE96E6520}"/>
              </a:ext>
            </a:extLst>
          </p:cNvPr>
          <p:cNvSpPr txBox="1"/>
          <p:nvPr/>
        </p:nvSpPr>
        <p:spPr>
          <a:xfrm>
            <a:off x="540470" y="1871764"/>
            <a:ext cx="684414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t>Stap 1: eerdere signalen over zorgaanbieder?</a:t>
            </a:r>
          </a:p>
          <a:p>
            <a:endParaRPr lang="nl-NL"/>
          </a:p>
          <a:p>
            <a:endParaRPr lang="nl-NL"/>
          </a:p>
          <a:p>
            <a:r>
              <a:rPr lang="nl-NL"/>
              <a:t>Stap 2: KvK check </a:t>
            </a:r>
          </a:p>
          <a:p>
            <a:endParaRPr lang="nl-NL"/>
          </a:p>
          <a:p>
            <a:endParaRPr lang="nl-NL"/>
          </a:p>
          <a:p>
            <a:endParaRPr lang="nl-NL"/>
          </a:p>
          <a:p>
            <a:r>
              <a:rPr lang="nl-NL"/>
              <a:t>Stap 3: gedeponeerde jaarrekeningen</a:t>
            </a:r>
          </a:p>
          <a:p>
            <a:endParaRPr lang="nl-NL"/>
          </a:p>
          <a:p>
            <a:endParaRPr lang="nl-NL"/>
          </a:p>
          <a:p>
            <a:r>
              <a:rPr lang="nl-NL"/>
              <a:t>Stap 4: verrijkingsverzoeken</a:t>
            </a:r>
          </a:p>
          <a:p>
            <a:endParaRPr lang="nl-NL"/>
          </a:p>
          <a:p>
            <a:endParaRPr lang="nl-NL"/>
          </a:p>
        </p:txBody>
      </p:sp>
      <p:sp>
        <p:nvSpPr>
          <p:cNvPr id="13" name="Tekstvak 12">
            <a:extLst>
              <a:ext uri="{FF2B5EF4-FFF2-40B4-BE49-F238E27FC236}">
                <a16:creationId xmlns:a16="http://schemas.microsoft.com/office/drawing/2014/main" id="{E9D95DDF-7077-D8E4-EDAF-03BC724B4FA6}"/>
              </a:ext>
            </a:extLst>
          </p:cNvPr>
          <p:cNvSpPr txBox="1"/>
          <p:nvPr/>
        </p:nvSpPr>
        <p:spPr>
          <a:xfrm>
            <a:off x="546164" y="2218795"/>
            <a:ext cx="48130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Geen eerdere signalen</a:t>
            </a:r>
          </a:p>
        </p:txBody>
      </p:sp>
      <p:sp>
        <p:nvSpPr>
          <p:cNvPr id="14" name="Tekstvak 13">
            <a:extLst>
              <a:ext uri="{FF2B5EF4-FFF2-40B4-BE49-F238E27FC236}">
                <a16:creationId xmlns:a16="http://schemas.microsoft.com/office/drawing/2014/main" id="{D0CFB9D3-B6D5-757C-2AD7-0E6A0E83F9AF}"/>
              </a:ext>
            </a:extLst>
          </p:cNvPr>
          <p:cNvSpPr txBox="1"/>
          <p:nvPr/>
        </p:nvSpPr>
        <p:spPr>
          <a:xfrm>
            <a:off x="597367" y="3089245"/>
            <a:ext cx="52227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Zorg aan Huis Zuidstad BV is onlangs opgericht. Zuidstad is een buurgemeente van </a:t>
            </a:r>
            <a:r>
              <a:rPr lang="nl-NL" b="1" err="1"/>
              <a:t>Middenveen</a:t>
            </a:r>
            <a:r>
              <a:rPr lang="nl-NL" b="1"/>
              <a:t>.</a:t>
            </a:r>
            <a:endParaRPr lang="nl-NL"/>
          </a:p>
        </p:txBody>
      </p:sp>
      <p:sp>
        <p:nvSpPr>
          <p:cNvPr id="15" name="Tekstvak 14">
            <a:extLst>
              <a:ext uri="{FF2B5EF4-FFF2-40B4-BE49-F238E27FC236}">
                <a16:creationId xmlns:a16="http://schemas.microsoft.com/office/drawing/2014/main" id="{065708E9-F323-8549-B001-A6FE5E594EC9}"/>
              </a:ext>
            </a:extLst>
          </p:cNvPr>
          <p:cNvSpPr txBox="1"/>
          <p:nvPr/>
        </p:nvSpPr>
        <p:spPr>
          <a:xfrm>
            <a:off x="631502" y="4147440"/>
            <a:ext cx="40279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Geen jaarrekeningen gedeponeerd</a:t>
            </a:r>
          </a:p>
        </p:txBody>
      </p:sp>
      <p:sp>
        <p:nvSpPr>
          <p:cNvPr id="16" name="Tekstvak 15">
            <a:extLst>
              <a:ext uri="{FF2B5EF4-FFF2-40B4-BE49-F238E27FC236}">
                <a16:creationId xmlns:a16="http://schemas.microsoft.com/office/drawing/2014/main" id="{EB6EC3EC-7BB5-E84A-6740-9F23E97584F7}"/>
              </a:ext>
            </a:extLst>
          </p:cNvPr>
          <p:cNvSpPr txBox="1"/>
          <p:nvPr/>
        </p:nvSpPr>
        <p:spPr>
          <a:xfrm>
            <a:off x="637230" y="4983756"/>
            <a:ext cx="45336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Welke partners gaan we bevragen?</a:t>
            </a:r>
          </a:p>
        </p:txBody>
      </p:sp>
    </p:spTree>
    <p:extLst>
      <p:ext uri="{BB962C8B-B14F-4D97-AF65-F5344CB8AC3E}">
        <p14:creationId xmlns:p14="http://schemas.microsoft.com/office/powerpoint/2010/main" val="3909953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D3449-60D7-1274-B999-C128F0E9838C}"/>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77A1B-42B3-8BAF-D2FA-01C7F76E9ECE}"/>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01F33A33-35C8-9F38-6A30-3C149E81625C}"/>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032A8DB5-D289-8CA1-6F83-7EBD53AF754F}"/>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E193F40D-C4F4-E273-C434-2AF33E85DEBA}"/>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831AE0DE-CA06-96E0-46D7-4F809A508518}"/>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4CC59DC6-70BE-50FE-1A22-32B4A6FFAF1B}"/>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7ED881F1-7ADC-AFBB-FE22-34140C494A0A}"/>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CAC39DEE-4004-4F16-C36A-6DCD84EC1844}"/>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pic>
        <p:nvPicPr>
          <p:cNvPr id="7" name="Afbeelding 6" descr="Afbeelding met tekst, Graphics, Lettertype, ontwerp">
            <a:extLst>
              <a:ext uri="{FF2B5EF4-FFF2-40B4-BE49-F238E27FC236}">
                <a16:creationId xmlns:a16="http://schemas.microsoft.com/office/drawing/2014/main" id="{0DB9B51B-36C0-8511-3182-F64681279FAE}"/>
              </a:ext>
            </a:extLst>
          </p:cNvPr>
          <p:cNvPicPr>
            <a:picLocks noChangeAspect="1"/>
          </p:cNvPicPr>
          <p:nvPr/>
        </p:nvPicPr>
        <p:blipFill>
          <a:blip r:embed="rId3"/>
          <a:srcRect l="17505" t="20273" r="12376" b="22000"/>
          <a:stretch>
            <a:fillRect/>
          </a:stretch>
        </p:blipFill>
        <p:spPr>
          <a:xfrm>
            <a:off x="7359959" y="2195227"/>
            <a:ext cx="3862400" cy="2355948"/>
          </a:xfrm>
          <a:prstGeom prst="rect">
            <a:avLst/>
          </a:prstGeom>
        </p:spPr>
      </p:pic>
      <p:sp>
        <p:nvSpPr>
          <p:cNvPr id="11" name="Tekstvak 10">
            <a:extLst>
              <a:ext uri="{FF2B5EF4-FFF2-40B4-BE49-F238E27FC236}">
                <a16:creationId xmlns:a16="http://schemas.microsoft.com/office/drawing/2014/main" id="{1B191721-008C-7D74-8095-9ADDD12F4B09}"/>
              </a:ext>
            </a:extLst>
          </p:cNvPr>
          <p:cNvSpPr txBox="1"/>
          <p:nvPr/>
        </p:nvSpPr>
        <p:spPr>
          <a:xfrm>
            <a:off x="597367" y="1860374"/>
            <a:ext cx="641743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a:t>Welke zorg levert de zorgaanbieder? </a:t>
            </a:r>
          </a:p>
          <a:p>
            <a:pPr marL="285750" indent="-285750">
              <a:buFont typeface="Arial"/>
              <a:buChar char="•"/>
            </a:pPr>
            <a:endParaRPr lang="nl-NL"/>
          </a:p>
          <a:p>
            <a:pPr marL="285750" indent="-285750">
              <a:buFont typeface="Arial"/>
              <a:buChar char="•"/>
            </a:pPr>
            <a:r>
              <a:rPr lang="nl-NL"/>
              <a:t>In welke gemeente(n) wordt de zorg geleverd?</a:t>
            </a:r>
          </a:p>
          <a:p>
            <a:pPr marL="285750" indent="-285750">
              <a:buFont typeface="Arial"/>
              <a:buChar char="•"/>
            </a:pPr>
            <a:endParaRPr lang="nl-NL"/>
          </a:p>
          <a:p>
            <a:pPr marL="285750" indent="-285750">
              <a:buFont typeface="Arial"/>
              <a:buChar char="•"/>
            </a:pPr>
            <a:r>
              <a:rPr lang="nl-NL"/>
              <a:t>Welke zorgverzekeraars zijn geraakt? </a:t>
            </a:r>
          </a:p>
          <a:p>
            <a:pPr marL="285750" indent="-285750">
              <a:buFont typeface="Arial"/>
              <a:buChar char="•"/>
            </a:pPr>
            <a:endParaRPr lang="nl-NL"/>
          </a:p>
          <a:p>
            <a:pPr marL="285750" indent="-285750">
              <a:buFont typeface="Arial"/>
              <a:buChar char="•"/>
            </a:pPr>
            <a:r>
              <a:rPr lang="nl-NL"/>
              <a:t>Is er een kwaliteitsaspect? </a:t>
            </a:r>
          </a:p>
          <a:p>
            <a:pPr marL="285750" indent="-285750">
              <a:buFont typeface="Arial"/>
              <a:buChar char="•"/>
            </a:pPr>
            <a:endParaRPr lang="nl-NL"/>
          </a:p>
          <a:p>
            <a:pPr marL="285750" indent="-285750">
              <a:buFont typeface="Arial"/>
              <a:buChar char="•"/>
            </a:pPr>
            <a:r>
              <a:rPr lang="nl-NL"/>
              <a:t>Strafbare feiten? </a:t>
            </a:r>
          </a:p>
          <a:p>
            <a:pPr marL="285750" indent="-285750">
              <a:buFont typeface="Arial"/>
              <a:buChar char="•"/>
            </a:pPr>
            <a:endParaRPr lang="nl-NL"/>
          </a:p>
        </p:txBody>
      </p:sp>
      <p:sp>
        <p:nvSpPr>
          <p:cNvPr id="17" name="Tekstvak 16">
            <a:extLst>
              <a:ext uri="{FF2B5EF4-FFF2-40B4-BE49-F238E27FC236}">
                <a16:creationId xmlns:a16="http://schemas.microsoft.com/office/drawing/2014/main" id="{E55242E4-59DD-B024-C856-CC3268F9BBB5}"/>
              </a:ext>
            </a:extLst>
          </p:cNvPr>
          <p:cNvSpPr txBox="1"/>
          <p:nvPr/>
        </p:nvSpPr>
        <p:spPr>
          <a:xfrm>
            <a:off x="864787" y="2099353"/>
            <a:ext cx="51032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SVB, </a:t>
            </a:r>
            <a:r>
              <a:rPr lang="nl-NL" b="1" err="1"/>
              <a:t>NZa</a:t>
            </a:r>
            <a:r>
              <a:rPr lang="nl-NL"/>
              <a:t> </a:t>
            </a:r>
          </a:p>
        </p:txBody>
      </p:sp>
      <p:sp>
        <p:nvSpPr>
          <p:cNvPr id="18" name="Tekstvak 17">
            <a:extLst>
              <a:ext uri="{FF2B5EF4-FFF2-40B4-BE49-F238E27FC236}">
                <a16:creationId xmlns:a16="http://schemas.microsoft.com/office/drawing/2014/main" id="{1512DA20-61FA-1E0E-6128-5761E2C97A51}"/>
              </a:ext>
            </a:extLst>
          </p:cNvPr>
          <p:cNvSpPr txBox="1"/>
          <p:nvPr/>
        </p:nvSpPr>
        <p:spPr>
          <a:xfrm>
            <a:off x="864804" y="2634145"/>
            <a:ext cx="4352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SVB, buurgemeenten</a:t>
            </a:r>
          </a:p>
        </p:txBody>
      </p:sp>
      <p:sp>
        <p:nvSpPr>
          <p:cNvPr id="19" name="Tekstvak 18">
            <a:extLst>
              <a:ext uri="{FF2B5EF4-FFF2-40B4-BE49-F238E27FC236}">
                <a16:creationId xmlns:a16="http://schemas.microsoft.com/office/drawing/2014/main" id="{C615B49F-AB2A-16AB-53D3-3A01C329B510}"/>
              </a:ext>
            </a:extLst>
          </p:cNvPr>
          <p:cNvSpPr txBox="1"/>
          <p:nvPr/>
        </p:nvSpPr>
        <p:spPr>
          <a:xfrm>
            <a:off x="864820" y="3174632"/>
            <a:ext cx="35500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err="1"/>
              <a:t>NZa</a:t>
            </a:r>
            <a:r>
              <a:rPr lang="nl-NL" b="1"/>
              <a:t> (</a:t>
            </a:r>
            <a:r>
              <a:rPr lang="nl-NL" b="1" err="1"/>
              <a:t>factsheet</a:t>
            </a:r>
            <a:r>
              <a:rPr lang="nl-NL" b="1"/>
              <a:t>)</a:t>
            </a:r>
          </a:p>
        </p:txBody>
      </p:sp>
      <p:sp>
        <p:nvSpPr>
          <p:cNvPr id="20" name="Tekstvak 19">
            <a:extLst>
              <a:ext uri="{FF2B5EF4-FFF2-40B4-BE49-F238E27FC236}">
                <a16:creationId xmlns:a16="http://schemas.microsoft.com/office/drawing/2014/main" id="{5C53ADA5-F84A-0325-935F-27AF4CC4F5F2}"/>
              </a:ext>
            </a:extLst>
          </p:cNvPr>
          <p:cNvSpPr txBox="1"/>
          <p:nvPr/>
        </p:nvSpPr>
        <p:spPr>
          <a:xfrm>
            <a:off x="859141" y="3760579"/>
            <a:ext cx="3259922" cy="3754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IGJ (jeugdwet)</a:t>
            </a:r>
          </a:p>
        </p:txBody>
      </p:sp>
      <p:sp>
        <p:nvSpPr>
          <p:cNvPr id="23" name="Tekstvak 22">
            <a:extLst>
              <a:ext uri="{FF2B5EF4-FFF2-40B4-BE49-F238E27FC236}">
                <a16:creationId xmlns:a16="http://schemas.microsoft.com/office/drawing/2014/main" id="{7BF4C7D3-88CB-2090-BABF-8FD5761B4922}"/>
              </a:ext>
            </a:extLst>
          </p:cNvPr>
          <p:cNvSpPr txBox="1"/>
          <p:nvPr/>
        </p:nvSpPr>
        <p:spPr>
          <a:xfrm>
            <a:off x="853382" y="4235089"/>
            <a:ext cx="43687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NLA (valsheid in geschrift, oplichting, witwassen, misbruik subsidies)</a:t>
            </a:r>
          </a:p>
        </p:txBody>
      </p:sp>
    </p:spTree>
    <p:extLst>
      <p:ext uri="{BB962C8B-B14F-4D97-AF65-F5344CB8AC3E}">
        <p14:creationId xmlns:p14="http://schemas.microsoft.com/office/powerpoint/2010/main" val="14357784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ACF7-9AAC-E24C-04B0-6D995942AC21}"/>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38BB96-A995-F069-109B-A2FB2B20A424}"/>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2B5BAD4F-ABB9-EC4F-384A-38D6A87598A4}"/>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4A525A3A-6755-5091-C03C-46AF7AAC81EE}"/>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CA48BE78-8536-FD87-E67C-9945DE13FE9B}"/>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2EE6D374-FA2A-BBED-605A-83E64C29CDB9}"/>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A9006ABD-0894-A24C-2951-CB8EA3BD2AB1}"/>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C0C2C363-9333-3451-F2FC-4290D2F954A9}"/>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6" name="Tekstvak 15">
            <a:extLst>
              <a:ext uri="{FF2B5EF4-FFF2-40B4-BE49-F238E27FC236}">
                <a16:creationId xmlns:a16="http://schemas.microsoft.com/office/drawing/2014/main" id="{23D9B62D-9D6D-365F-A87E-5E41A2243474}"/>
              </a:ext>
            </a:extLst>
          </p:cNvPr>
          <p:cNvSpPr txBox="1"/>
          <p:nvPr/>
        </p:nvSpPr>
        <p:spPr>
          <a:xfrm>
            <a:off x="460826" y="1792104"/>
            <a:ext cx="69806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t> </a:t>
            </a:r>
          </a:p>
        </p:txBody>
      </p:sp>
      <p:pic>
        <p:nvPicPr>
          <p:cNvPr id="17" name="Afbeelding 16" descr="A screenshot of a computer&#10;&#10;AI-generated content may be incorrect.">
            <a:extLst>
              <a:ext uri="{FF2B5EF4-FFF2-40B4-BE49-F238E27FC236}">
                <a16:creationId xmlns:a16="http://schemas.microsoft.com/office/drawing/2014/main" id="{049B11EF-0DD9-D1F1-00BF-BF84A73DFB5A}"/>
              </a:ext>
            </a:extLst>
          </p:cNvPr>
          <p:cNvPicPr>
            <a:picLocks noChangeAspect="1"/>
          </p:cNvPicPr>
          <p:nvPr/>
        </p:nvPicPr>
        <p:blipFill>
          <a:blip r:embed="rId3"/>
          <a:srcRect l="13240" t="41270" r="12079" b="-397"/>
          <a:stretch>
            <a:fillRect/>
          </a:stretch>
        </p:blipFill>
        <p:spPr>
          <a:xfrm>
            <a:off x="501626" y="2177457"/>
            <a:ext cx="10720191" cy="2491308"/>
          </a:xfrm>
          <a:prstGeom prst="rect">
            <a:avLst/>
          </a:prstGeom>
        </p:spPr>
      </p:pic>
    </p:spTree>
    <p:extLst>
      <p:ext uri="{BB962C8B-B14F-4D97-AF65-F5344CB8AC3E}">
        <p14:creationId xmlns:p14="http://schemas.microsoft.com/office/powerpoint/2010/main" val="1188807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61BFD-FBD4-AE7E-2A8B-A706F8D1748D}"/>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2E7A3BA-7531-8CF4-604E-3D0C56F76F86}"/>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A20617AA-1814-9572-2EA0-677CA2172DB4}"/>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4249C5CD-00D1-8FD9-2912-A93C1B1AF881}"/>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6A33405D-50D7-0A41-2220-B531DE902E41}"/>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86E285CA-741A-59F4-AE10-2F4CE5623944}"/>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B1A28830-84BA-8453-BD63-7948A2696AD2}"/>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398D5858-787B-86A1-59F8-A3D24EABF4D5}"/>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AE7D63AE-7762-83A7-5614-9AD4420BE3E4}"/>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pic>
        <p:nvPicPr>
          <p:cNvPr id="7" name="Afbeelding 6" descr="Afbeelding met tekst, Graphics, Lettertype, ontwerp">
            <a:extLst>
              <a:ext uri="{FF2B5EF4-FFF2-40B4-BE49-F238E27FC236}">
                <a16:creationId xmlns:a16="http://schemas.microsoft.com/office/drawing/2014/main" id="{81BA842D-2327-70E1-9CAB-020581532620}"/>
              </a:ext>
            </a:extLst>
          </p:cNvPr>
          <p:cNvPicPr>
            <a:picLocks noChangeAspect="1"/>
          </p:cNvPicPr>
          <p:nvPr/>
        </p:nvPicPr>
        <p:blipFill>
          <a:blip r:embed="rId3"/>
          <a:srcRect l="17505" t="20273" r="12376" b="22000"/>
          <a:stretch>
            <a:fillRect/>
          </a:stretch>
        </p:blipFill>
        <p:spPr>
          <a:xfrm>
            <a:off x="7359959" y="2195227"/>
            <a:ext cx="3862400" cy="2355948"/>
          </a:xfrm>
          <a:prstGeom prst="rect">
            <a:avLst/>
          </a:prstGeom>
        </p:spPr>
      </p:pic>
      <p:sp>
        <p:nvSpPr>
          <p:cNvPr id="11" name="Tekstvak 10">
            <a:extLst>
              <a:ext uri="{FF2B5EF4-FFF2-40B4-BE49-F238E27FC236}">
                <a16:creationId xmlns:a16="http://schemas.microsoft.com/office/drawing/2014/main" id="{74C49C78-1F32-B0A9-D4EE-865EBAE12D9D}"/>
              </a:ext>
            </a:extLst>
          </p:cNvPr>
          <p:cNvSpPr txBox="1"/>
          <p:nvPr/>
        </p:nvSpPr>
        <p:spPr>
          <a:xfrm>
            <a:off x="443775" y="1405449"/>
            <a:ext cx="691240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t>SVB: </a:t>
            </a:r>
          </a:p>
          <a:p>
            <a:r>
              <a:rPr lang="nl-NL"/>
              <a:t>Gemeente Zuidstad: 7 budgethouders waarvan 5 WMO en 2 </a:t>
            </a:r>
            <a:r>
              <a:rPr lang="nl-NL" err="1"/>
              <a:t>Wlz</a:t>
            </a:r>
            <a:endParaRPr lang="nl-NL"/>
          </a:p>
          <a:p>
            <a:r>
              <a:rPr lang="nl-NL"/>
              <a:t>Gemeente Westdijk: 1 budgethouder (WMO)</a:t>
            </a:r>
          </a:p>
          <a:p>
            <a:endParaRPr lang="nl-NL"/>
          </a:p>
          <a:p>
            <a:r>
              <a:rPr lang="nl-NL" err="1"/>
              <a:t>NZa</a:t>
            </a:r>
            <a:r>
              <a:rPr lang="nl-NL"/>
              <a:t>: </a:t>
            </a:r>
          </a:p>
          <a:p>
            <a:r>
              <a:rPr lang="nl-NL"/>
              <a:t>Uit </a:t>
            </a:r>
            <a:r>
              <a:rPr lang="nl-NL" err="1"/>
              <a:t>factsheet</a:t>
            </a:r>
            <a:r>
              <a:rPr lang="nl-NL"/>
              <a:t> blijkt dat er gedeclareerd wordt bij zorgverzekeraar DGR </a:t>
            </a:r>
          </a:p>
          <a:p>
            <a:endParaRPr lang="nl-NL"/>
          </a:p>
          <a:p>
            <a:r>
              <a:rPr lang="nl-NL"/>
              <a:t>IGJ: </a:t>
            </a:r>
          </a:p>
          <a:p>
            <a:r>
              <a:rPr lang="nl-NL"/>
              <a:t>Melding ontvangen dat cliënt tijdens dagbesteding geen persoonlijke begeleiding of aandacht krijgt. Ook twijfels over kwalificaties (diploma's) van medewerkers. Geen verder onderzoek gedaan. </a:t>
            </a:r>
          </a:p>
          <a:p>
            <a:endParaRPr lang="nl-NL"/>
          </a:p>
          <a:p>
            <a:r>
              <a:rPr lang="nl-NL"/>
              <a:t>Gemeente Zuidstad: </a:t>
            </a:r>
          </a:p>
          <a:p>
            <a:r>
              <a:rPr lang="nl-NL"/>
              <a:t>Sinds begin 2025 samenwerking. Opvallend veel mutaties in de urenregistratie. Nog geen onderzoek gestart. </a:t>
            </a:r>
          </a:p>
        </p:txBody>
      </p:sp>
      <p:sp>
        <p:nvSpPr>
          <p:cNvPr id="13" name="Rechthoek 12">
            <a:extLst>
              <a:ext uri="{FF2B5EF4-FFF2-40B4-BE49-F238E27FC236}">
                <a16:creationId xmlns:a16="http://schemas.microsoft.com/office/drawing/2014/main" id="{8BB47374-461A-F4CA-6B65-5FF365A460A3}"/>
              </a:ext>
            </a:extLst>
          </p:cNvPr>
          <p:cNvSpPr/>
          <p:nvPr/>
        </p:nvSpPr>
        <p:spPr>
          <a:xfrm>
            <a:off x="443759" y="1723832"/>
            <a:ext cx="6639318" cy="648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F8C25068-D279-F564-5C96-6FE42F7EE98F}"/>
              </a:ext>
            </a:extLst>
          </p:cNvPr>
          <p:cNvSpPr/>
          <p:nvPr/>
        </p:nvSpPr>
        <p:spPr>
          <a:xfrm>
            <a:off x="494961" y="2816163"/>
            <a:ext cx="6809995" cy="3754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CE349288-85F6-BF35-272A-39AB09C6D5C2}"/>
              </a:ext>
            </a:extLst>
          </p:cNvPr>
          <p:cNvSpPr/>
          <p:nvPr/>
        </p:nvSpPr>
        <p:spPr>
          <a:xfrm>
            <a:off x="512029" y="3703681"/>
            <a:ext cx="6787405" cy="8714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740E8926-397E-4227-3807-45742A5BAB55}"/>
              </a:ext>
            </a:extLst>
          </p:cNvPr>
          <p:cNvSpPr/>
          <p:nvPr/>
        </p:nvSpPr>
        <p:spPr>
          <a:xfrm>
            <a:off x="513711" y="5093016"/>
            <a:ext cx="6575077" cy="5544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66753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C4846-E6CC-5031-B382-26277CD1E19F}"/>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233590-0A65-1654-B155-6896C509FDA1}"/>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97C483A1-D89E-2603-6B2A-A3A049E52D3A}"/>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p>
          <a:p>
            <a:endParaRPr lang="nl-NL" sz="1400" i="1"/>
          </a:p>
        </p:txBody>
      </p:sp>
      <p:grpSp>
        <p:nvGrpSpPr>
          <p:cNvPr id="5" name="Group 4">
            <a:extLst>
              <a:ext uri="{FF2B5EF4-FFF2-40B4-BE49-F238E27FC236}">
                <a16:creationId xmlns:a16="http://schemas.microsoft.com/office/drawing/2014/main" id="{CC981E3E-2A58-F202-1936-013B5853C438}"/>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B83ABFE7-41C0-353E-F60F-C026DD72F1DD}"/>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982CAD5D-8234-3667-D8B2-BF51C1B5A7CF}"/>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2B31B76E-F127-98B0-515A-043D69C8982F}"/>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A917950D-98F2-3EE2-A35F-8CC82C5AA637}"/>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6E1BB9CA-AB40-A8E3-02E0-AEBC02A7DAB9}"/>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pic>
        <p:nvPicPr>
          <p:cNvPr id="7" name="Afbeelding 6" descr="Afbeelding met tekst, Graphics, Lettertype, ontwerp">
            <a:extLst>
              <a:ext uri="{FF2B5EF4-FFF2-40B4-BE49-F238E27FC236}">
                <a16:creationId xmlns:a16="http://schemas.microsoft.com/office/drawing/2014/main" id="{501840B3-785C-8F47-123C-0FAE366C15D6}"/>
              </a:ext>
            </a:extLst>
          </p:cNvPr>
          <p:cNvPicPr>
            <a:picLocks noChangeAspect="1"/>
          </p:cNvPicPr>
          <p:nvPr/>
        </p:nvPicPr>
        <p:blipFill>
          <a:blip r:embed="rId3"/>
          <a:srcRect l="17505" t="20273" r="12376" b="22000"/>
          <a:stretch>
            <a:fillRect/>
          </a:stretch>
        </p:blipFill>
        <p:spPr>
          <a:xfrm>
            <a:off x="7359959" y="2195227"/>
            <a:ext cx="3862400" cy="2355948"/>
          </a:xfrm>
          <a:prstGeom prst="rect">
            <a:avLst/>
          </a:prstGeom>
        </p:spPr>
      </p:pic>
      <p:sp>
        <p:nvSpPr>
          <p:cNvPr id="11" name="Tekstvak 10">
            <a:extLst>
              <a:ext uri="{FF2B5EF4-FFF2-40B4-BE49-F238E27FC236}">
                <a16:creationId xmlns:a16="http://schemas.microsoft.com/office/drawing/2014/main" id="{B100BAC1-B2AE-D546-EF5A-4A84105954A0}"/>
              </a:ext>
            </a:extLst>
          </p:cNvPr>
          <p:cNvSpPr txBox="1"/>
          <p:nvPr/>
        </p:nvSpPr>
        <p:spPr>
          <a:xfrm>
            <a:off x="443775" y="1405449"/>
            <a:ext cx="691240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t>CIZ: </a:t>
            </a:r>
          </a:p>
          <a:p>
            <a:r>
              <a:rPr lang="nl-NL"/>
              <a:t>Meerdere aanvragen waarbij de zorgaanbieder betrokken is, zijn afgewezen. Onderbouwingen kwamen sterk overeen. </a:t>
            </a:r>
          </a:p>
          <a:p>
            <a:endParaRPr lang="nl-NL"/>
          </a:p>
          <a:p>
            <a:r>
              <a:rPr lang="nl-NL"/>
              <a:t>Gemeente Westdijk: </a:t>
            </a:r>
          </a:p>
          <a:p>
            <a:r>
              <a:rPr lang="nl-NL"/>
              <a:t>Geen bijzonderheden </a:t>
            </a:r>
          </a:p>
          <a:p>
            <a:endParaRPr lang="nl-NL"/>
          </a:p>
          <a:p>
            <a:r>
              <a:rPr lang="nl-NL"/>
              <a:t>Zorgverzekeraar DGR: </a:t>
            </a:r>
          </a:p>
          <a:p>
            <a:r>
              <a:rPr lang="nl-NL"/>
              <a:t>Tussen 2021-2025 meerdere meldingen ontvangen van verzekerden. De gedeclareerde zorg was niet of onvoldoende geleverd. In vooronderzoek.   </a:t>
            </a:r>
          </a:p>
          <a:p>
            <a:endParaRPr lang="nl-NL"/>
          </a:p>
          <a:p>
            <a:endParaRPr lang="nl-NL"/>
          </a:p>
          <a:p>
            <a:endParaRPr lang="nl-NL"/>
          </a:p>
        </p:txBody>
      </p:sp>
      <p:sp>
        <p:nvSpPr>
          <p:cNvPr id="13" name="Rechthoek 12">
            <a:extLst>
              <a:ext uri="{FF2B5EF4-FFF2-40B4-BE49-F238E27FC236}">
                <a16:creationId xmlns:a16="http://schemas.microsoft.com/office/drawing/2014/main" id="{9A65C58F-6BBD-DAE7-F074-CC78087F971D}"/>
              </a:ext>
            </a:extLst>
          </p:cNvPr>
          <p:cNvSpPr/>
          <p:nvPr/>
        </p:nvSpPr>
        <p:spPr>
          <a:xfrm>
            <a:off x="443759" y="1712459"/>
            <a:ext cx="6639318" cy="648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0462AC22-ED4E-AD68-C8F2-0D37EAECB7DC}"/>
              </a:ext>
            </a:extLst>
          </p:cNvPr>
          <p:cNvSpPr/>
          <p:nvPr/>
        </p:nvSpPr>
        <p:spPr>
          <a:xfrm>
            <a:off x="442884" y="2816163"/>
            <a:ext cx="6809995" cy="3754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00A10AF4-A438-634B-92B2-F1983837C0F1}"/>
              </a:ext>
            </a:extLst>
          </p:cNvPr>
          <p:cNvSpPr/>
          <p:nvPr/>
        </p:nvSpPr>
        <p:spPr>
          <a:xfrm>
            <a:off x="509360" y="3642667"/>
            <a:ext cx="6676876" cy="9103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41221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8ECB3-7507-A0D5-CABD-8A49DEFB28D1}"/>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C66B66F-DDD3-180B-4C77-77DBEB9910E7}"/>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A177E1F8-78DA-33CB-A0B1-112EF98C2291}"/>
              </a:ext>
            </a:extLst>
          </p:cNvPr>
          <p:cNvSpPr txBox="1">
            <a:spLocks/>
          </p:cNvSpPr>
          <p:nvPr/>
        </p:nvSpPr>
        <p:spPr>
          <a:xfrm>
            <a:off x="411101" y="793237"/>
            <a:ext cx="11132457" cy="1076257"/>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r>
              <a:rPr lang="nl-NL"/>
              <a:t>Casus </a:t>
            </a:r>
            <a:r>
              <a:rPr lang="nl-NL" i="1"/>
              <a:t>Zorg aan Huis – gemeente </a:t>
            </a:r>
            <a:r>
              <a:rPr lang="nl-NL" i="1" err="1"/>
              <a:t>Middenveen</a:t>
            </a:r>
            <a:endParaRPr lang="nl-NL" i="1"/>
          </a:p>
          <a:p>
            <a:endParaRPr lang="nl-NL" sz="1400" i="1"/>
          </a:p>
        </p:txBody>
      </p:sp>
      <p:grpSp>
        <p:nvGrpSpPr>
          <p:cNvPr id="5" name="Group 4">
            <a:extLst>
              <a:ext uri="{FF2B5EF4-FFF2-40B4-BE49-F238E27FC236}">
                <a16:creationId xmlns:a16="http://schemas.microsoft.com/office/drawing/2014/main" id="{EF583DC0-5D80-1383-EF41-EB5552B6430D}"/>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FAE21598-1AE7-41B8-BAF9-97505D3A5767}"/>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856BD8D9-1B54-F4C0-067F-606AE79D05E6}"/>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5366497D-BD29-2034-C6A1-986CDA22848E}"/>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2E9C0CF6-EEEA-07FE-9AD9-3CE166821458}"/>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3B7ACD5D-2DAD-E105-AB55-FACEA2EAD1A6}"/>
              </a:ext>
            </a:extLst>
          </p:cNvPr>
          <p:cNvSpPr txBox="1"/>
          <p:nvPr/>
        </p:nvSpPr>
        <p:spPr>
          <a:xfrm>
            <a:off x="295946" y="2281070"/>
            <a:ext cx="11379315" cy="1086837"/>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0" lvl="8">
              <a:lnSpc>
                <a:spcPts val="2646"/>
              </a:lnSpc>
            </a:pPr>
            <a:r>
              <a:rPr lang="nl-NL" sz="2250">
                <a:solidFill>
                  <a:srgbClr val="FF0000"/>
                </a:solidFill>
                <a:latin typeface="Aptos"/>
                <a:ea typeface="Calibri"/>
                <a:cs typeface="Calibri"/>
              </a:rPr>
              <a:t>			</a:t>
            </a:r>
          </a:p>
          <a:p>
            <a:pPr>
              <a:lnSpc>
                <a:spcPts val="2646"/>
              </a:lnSpc>
            </a:pPr>
            <a:endParaRPr lang="nl-NL" sz="2250">
              <a:solidFill>
                <a:srgbClr val="FF0000"/>
              </a:solidFill>
              <a:ea typeface="Calibri"/>
              <a:cs typeface="Calibri"/>
            </a:endParaRPr>
          </a:p>
          <a:p>
            <a:pPr marL="457200" lvl="2">
              <a:lnSpc>
                <a:spcPts val="2646"/>
              </a:lnSpc>
            </a:pPr>
            <a:endParaRPr lang="nl-NL" sz="2250">
              <a:solidFill>
                <a:srgbClr val="FF0000"/>
              </a:solidFill>
              <a:latin typeface="Aptos"/>
              <a:ea typeface="Calibri"/>
              <a:cs typeface="Calibri"/>
            </a:endParaRPr>
          </a:p>
        </p:txBody>
      </p:sp>
      <p:pic>
        <p:nvPicPr>
          <p:cNvPr id="7" name="Afbeelding 6" descr="Afbeelding met tekst, Graphics, Lettertype, ontwerp">
            <a:extLst>
              <a:ext uri="{FF2B5EF4-FFF2-40B4-BE49-F238E27FC236}">
                <a16:creationId xmlns:a16="http://schemas.microsoft.com/office/drawing/2014/main" id="{1696D3C3-E4AB-60C1-1BDB-F367672A486E}"/>
              </a:ext>
            </a:extLst>
          </p:cNvPr>
          <p:cNvPicPr>
            <a:picLocks noChangeAspect="1"/>
          </p:cNvPicPr>
          <p:nvPr/>
        </p:nvPicPr>
        <p:blipFill>
          <a:blip r:embed="rId3"/>
          <a:srcRect l="17505" t="20273" r="12376" b="22000"/>
          <a:stretch>
            <a:fillRect/>
          </a:stretch>
        </p:blipFill>
        <p:spPr>
          <a:xfrm>
            <a:off x="7359959" y="2195227"/>
            <a:ext cx="3862400" cy="2355948"/>
          </a:xfrm>
          <a:prstGeom prst="rect">
            <a:avLst/>
          </a:prstGeom>
        </p:spPr>
      </p:pic>
      <p:sp>
        <p:nvSpPr>
          <p:cNvPr id="11" name="Tekstvak 10">
            <a:extLst>
              <a:ext uri="{FF2B5EF4-FFF2-40B4-BE49-F238E27FC236}">
                <a16:creationId xmlns:a16="http://schemas.microsoft.com/office/drawing/2014/main" id="{5B36AB50-AD29-801F-C17B-1E8FF27E70BD}"/>
              </a:ext>
            </a:extLst>
          </p:cNvPr>
          <p:cNvSpPr txBox="1"/>
          <p:nvPr/>
        </p:nvSpPr>
        <p:spPr>
          <a:xfrm>
            <a:off x="477894" y="1860374"/>
            <a:ext cx="691240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t>SIP (Samengesteld Informatie Product):</a:t>
            </a:r>
          </a:p>
          <a:p>
            <a:endParaRPr lang="nl-NL"/>
          </a:p>
          <a:p>
            <a:pPr marL="285750" indent="-285750">
              <a:buFont typeface="Arial"/>
              <a:buChar char="•"/>
            </a:pPr>
            <a:r>
              <a:rPr lang="nl-NL"/>
              <a:t>Gegevens zorgaanbieder</a:t>
            </a:r>
          </a:p>
          <a:p>
            <a:pPr marL="285750" indent="-285750">
              <a:buFont typeface="Arial"/>
              <a:buChar char="•"/>
            </a:pPr>
            <a:r>
              <a:rPr lang="nl-NL"/>
              <a:t>Gegevens indiener </a:t>
            </a:r>
          </a:p>
          <a:p>
            <a:pPr marL="285750" indent="-285750">
              <a:buFont typeface="Arial"/>
              <a:buChar char="•"/>
            </a:pPr>
            <a:r>
              <a:rPr lang="nl-NL"/>
              <a:t>Tekst van het signaal (zoals deze is ingediend)</a:t>
            </a:r>
          </a:p>
          <a:p>
            <a:pPr marL="285750" indent="-285750">
              <a:buFont typeface="Arial"/>
              <a:buChar char="•"/>
            </a:pPr>
            <a:r>
              <a:rPr lang="nl-NL"/>
              <a:t>Teksten uit de verrijkingen (zoals deze zijn ingediend) en onderbouwing</a:t>
            </a:r>
          </a:p>
          <a:p>
            <a:pPr marL="285750" indent="-285750">
              <a:buFont typeface="Arial"/>
              <a:buChar char="•"/>
            </a:pPr>
            <a:r>
              <a:rPr lang="nl-NL"/>
              <a:t>Samenvatting en overweging van de St. IKZ signaalanalist </a:t>
            </a:r>
          </a:p>
          <a:p>
            <a:pPr marL="285750" indent="-285750">
              <a:buFont typeface="Arial"/>
              <a:buChar char="•"/>
            </a:pPr>
            <a:r>
              <a:rPr lang="nl-NL"/>
              <a:t>Lijst met ontvangers </a:t>
            </a:r>
          </a:p>
          <a:p>
            <a:pPr marL="285750" indent="-285750">
              <a:buFont typeface="Arial"/>
              <a:buChar char="•"/>
            </a:pPr>
            <a:r>
              <a:rPr lang="nl-NL"/>
              <a:t>SIP-bespreking?</a:t>
            </a:r>
          </a:p>
        </p:txBody>
      </p:sp>
    </p:spTree>
    <p:extLst>
      <p:ext uri="{BB962C8B-B14F-4D97-AF65-F5344CB8AC3E}">
        <p14:creationId xmlns:p14="http://schemas.microsoft.com/office/powerpoint/2010/main" val="8814425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C3181-17E8-B004-F81E-0430597CE771}"/>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6987F7B-E978-41E7-804A-66F53687DE64}"/>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ACA54E88-25B3-06D3-0D27-0ED91B8FE15D}"/>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11552D4B-B927-D0BC-D2CE-29C550A2C632}"/>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3C973D6F-4ED4-62E0-82CE-C91F4E62F238}"/>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D5FD059D-B596-4BB9-6D45-C9E5D6CCB6F7}"/>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graphicFrame>
        <p:nvGraphicFramePr>
          <p:cNvPr id="7" name="Table 6">
            <a:extLst>
              <a:ext uri="{FF2B5EF4-FFF2-40B4-BE49-F238E27FC236}">
                <a16:creationId xmlns:a16="http://schemas.microsoft.com/office/drawing/2014/main" id="{CE1683FF-5569-3773-4164-10BF937D8037}"/>
              </a:ext>
            </a:extLst>
          </p:cNvPr>
          <p:cNvGraphicFramePr>
            <a:graphicFrameLocks noGrp="1"/>
          </p:cNvGraphicFramePr>
          <p:nvPr/>
        </p:nvGraphicFramePr>
        <p:xfrm>
          <a:off x="421341" y="1228164"/>
          <a:ext cx="11460813" cy="4998330"/>
        </p:xfrm>
        <a:graphic>
          <a:graphicData uri="http://schemas.openxmlformats.org/drawingml/2006/table">
            <a:tbl>
              <a:tblPr bandRow="1">
                <a:tableStyleId>{BC89EF96-8CEA-46FF-86C4-4CE0E7609802}</a:tableStyleId>
              </a:tblPr>
              <a:tblGrid>
                <a:gridCol w="5328138">
                  <a:extLst>
                    <a:ext uri="{9D8B030D-6E8A-4147-A177-3AD203B41FA5}">
                      <a16:colId xmlns:a16="http://schemas.microsoft.com/office/drawing/2014/main" val="1237109063"/>
                    </a:ext>
                  </a:extLst>
                </a:gridCol>
                <a:gridCol w="729759">
                  <a:extLst>
                    <a:ext uri="{9D8B030D-6E8A-4147-A177-3AD203B41FA5}">
                      <a16:colId xmlns:a16="http://schemas.microsoft.com/office/drawing/2014/main" val="1975378473"/>
                    </a:ext>
                  </a:extLst>
                </a:gridCol>
                <a:gridCol w="742470">
                  <a:extLst>
                    <a:ext uri="{9D8B030D-6E8A-4147-A177-3AD203B41FA5}">
                      <a16:colId xmlns:a16="http://schemas.microsoft.com/office/drawing/2014/main" val="3692597005"/>
                    </a:ext>
                  </a:extLst>
                </a:gridCol>
                <a:gridCol w="665778">
                  <a:extLst>
                    <a:ext uri="{9D8B030D-6E8A-4147-A177-3AD203B41FA5}">
                      <a16:colId xmlns:a16="http://schemas.microsoft.com/office/drawing/2014/main" val="60473860"/>
                    </a:ext>
                  </a:extLst>
                </a:gridCol>
                <a:gridCol w="665778">
                  <a:extLst>
                    <a:ext uri="{9D8B030D-6E8A-4147-A177-3AD203B41FA5}">
                      <a16:colId xmlns:a16="http://schemas.microsoft.com/office/drawing/2014/main" val="2319119121"/>
                    </a:ext>
                  </a:extLst>
                </a:gridCol>
                <a:gridCol w="665778">
                  <a:extLst>
                    <a:ext uri="{9D8B030D-6E8A-4147-A177-3AD203B41FA5}">
                      <a16:colId xmlns:a16="http://schemas.microsoft.com/office/drawing/2014/main" val="2093725805"/>
                    </a:ext>
                  </a:extLst>
                </a:gridCol>
                <a:gridCol w="665778">
                  <a:extLst>
                    <a:ext uri="{9D8B030D-6E8A-4147-A177-3AD203B41FA5}">
                      <a16:colId xmlns:a16="http://schemas.microsoft.com/office/drawing/2014/main" val="2132309180"/>
                    </a:ext>
                  </a:extLst>
                </a:gridCol>
                <a:gridCol w="665778">
                  <a:extLst>
                    <a:ext uri="{9D8B030D-6E8A-4147-A177-3AD203B41FA5}">
                      <a16:colId xmlns:a16="http://schemas.microsoft.com/office/drawing/2014/main" val="3324628112"/>
                    </a:ext>
                  </a:extLst>
                </a:gridCol>
                <a:gridCol w="665778">
                  <a:extLst>
                    <a:ext uri="{9D8B030D-6E8A-4147-A177-3AD203B41FA5}">
                      <a16:colId xmlns:a16="http://schemas.microsoft.com/office/drawing/2014/main" val="2407681645"/>
                    </a:ext>
                  </a:extLst>
                </a:gridCol>
                <a:gridCol w="665778">
                  <a:extLst>
                    <a:ext uri="{9D8B030D-6E8A-4147-A177-3AD203B41FA5}">
                      <a16:colId xmlns:a16="http://schemas.microsoft.com/office/drawing/2014/main" val="2877038226"/>
                    </a:ext>
                  </a:extLst>
                </a:gridCol>
              </a:tblGrid>
              <a:tr h="422030">
                <a:tc>
                  <a:txBody>
                    <a:bodyPr/>
                    <a:lstStyle/>
                    <a:p>
                      <a:pPr fontAlgn="t">
                        <a:buNone/>
                      </a:pPr>
                      <a:endParaRPr lang="en-US" sz="1000">
                        <a:solidFill>
                          <a:srgbClr val="303030"/>
                        </a:solidFill>
                        <a:effectLst/>
                      </a:endParaRPr>
                    </a:p>
                  </a:txBody>
                  <a:tcPr marL="9525" marR="9525" marT="9525"/>
                </a:tc>
                <a:tc>
                  <a:txBody>
                    <a:bodyPr/>
                    <a:lstStyle/>
                    <a:p>
                      <a:pPr algn="ctr" fontAlgn="t">
                        <a:buNone/>
                      </a:pPr>
                      <a:r>
                        <a:rPr lang="en-US" sz="1600">
                          <a:solidFill>
                            <a:srgbClr val="303030"/>
                          </a:solidFill>
                          <a:effectLst/>
                        </a:rPr>
                        <a:t>CIZ</a:t>
                      </a:r>
                    </a:p>
                  </a:txBody>
                  <a:tcPr marL="9525" marR="9525" marT="9525" anchor="ctr"/>
                </a:tc>
                <a:tc>
                  <a:txBody>
                    <a:bodyPr/>
                    <a:lstStyle/>
                    <a:p>
                      <a:pPr lvl="0" algn="ctr" fontAlgn="t">
                        <a:buNone/>
                      </a:pPr>
                      <a:r>
                        <a:rPr lang="en-US" sz="1400" err="1">
                          <a:solidFill>
                            <a:srgbClr val="303030"/>
                          </a:solidFill>
                          <a:effectLst/>
                        </a:rPr>
                        <a:t>Gemeenten</a:t>
                      </a:r>
                      <a:endParaRPr lang="en-US" err="1"/>
                    </a:p>
                  </a:txBody>
                  <a:tcPr marL="9525" marR="9525" marT="9525" anchor="ctr"/>
                </a:tc>
                <a:tc>
                  <a:txBody>
                    <a:bodyPr/>
                    <a:lstStyle/>
                    <a:p>
                      <a:pPr algn="ctr" fontAlgn="t">
                        <a:buNone/>
                      </a:pPr>
                      <a:r>
                        <a:rPr lang="en-US" sz="1600">
                          <a:solidFill>
                            <a:srgbClr val="303030"/>
                          </a:solidFill>
                          <a:effectLst/>
                        </a:rPr>
                        <a:t>IGJ</a:t>
                      </a:r>
                    </a:p>
                  </a:txBody>
                  <a:tcPr marL="9525" marR="9525" marT="9525" anchor="ctr"/>
                </a:tc>
                <a:tc>
                  <a:txBody>
                    <a:bodyPr/>
                    <a:lstStyle/>
                    <a:p>
                      <a:pPr algn="ctr" fontAlgn="t">
                        <a:buNone/>
                      </a:pPr>
                      <a:r>
                        <a:rPr lang="en-US" sz="1600">
                          <a:solidFill>
                            <a:srgbClr val="303030"/>
                          </a:solidFill>
                          <a:effectLst/>
                        </a:rPr>
                        <a:t>Nza</a:t>
                      </a:r>
                    </a:p>
                  </a:txBody>
                  <a:tcPr marL="9525" marR="9525" marT="9525" anchor="ctr"/>
                </a:tc>
                <a:tc>
                  <a:txBody>
                    <a:bodyPr/>
                    <a:lstStyle/>
                    <a:p>
                      <a:pPr algn="ctr" fontAlgn="t">
                        <a:buNone/>
                      </a:pPr>
                      <a:r>
                        <a:rPr lang="en-US" sz="1600">
                          <a:solidFill>
                            <a:srgbClr val="303030"/>
                          </a:solidFill>
                          <a:effectLst/>
                        </a:rPr>
                        <a:t>SVB</a:t>
                      </a:r>
                    </a:p>
                  </a:txBody>
                  <a:tcPr marL="9525" marR="9525" marT="9525" anchor="ctr"/>
                </a:tc>
                <a:tc>
                  <a:txBody>
                    <a:bodyPr/>
                    <a:lstStyle/>
                    <a:p>
                      <a:pPr algn="ctr" fontAlgn="t">
                        <a:buNone/>
                      </a:pPr>
                      <a:r>
                        <a:rPr lang="en-US" sz="1600" err="1">
                          <a:solidFill>
                            <a:srgbClr val="303030"/>
                          </a:solidFill>
                          <a:effectLst/>
                        </a:rPr>
                        <a:t>Verz</a:t>
                      </a:r>
                      <a:r>
                        <a:rPr lang="en-US" sz="1600">
                          <a:solidFill>
                            <a:srgbClr val="303030"/>
                          </a:solidFill>
                          <a:effectLst/>
                        </a:rPr>
                        <a:t> &amp;</a:t>
                      </a:r>
                    </a:p>
                    <a:p>
                      <a:pPr lvl="0" algn="ctr">
                        <a:buNone/>
                      </a:pPr>
                      <a:r>
                        <a:rPr lang="en-US" sz="1600" err="1">
                          <a:solidFill>
                            <a:srgbClr val="303030"/>
                          </a:solidFill>
                          <a:effectLst/>
                        </a:rPr>
                        <a:t>Zorgk</a:t>
                      </a:r>
                      <a:endParaRPr lang="en-US" sz="1600">
                        <a:solidFill>
                          <a:srgbClr val="303030"/>
                        </a:solidFill>
                        <a:effectLst/>
                      </a:endParaRPr>
                    </a:p>
                  </a:txBody>
                  <a:tcPr marL="9525" marR="9525" marT="9525" anchor="ctr"/>
                </a:tc>
                <a:tc>
                  <a:txBody>
                    <a:bodyPr/>
                    <a:lstStyle/>
                    <a:p>
                      <a:pPr algn="ctr" fontAlgn="t">
                        <a:buNone/>
                      </a:pPr>
                      <a:r>
                        <a:rPr lang="en-US" sz="1600">
                          <a:solidFill>
                            <a:srgbClr val="303030"/>
                          </a:solidFill>
                          <a:effectLst/>
                        </a:rPr>
                        <a:t>BD</a:t>
                      </a:r>
                    </a:p>
                  </a:txBody>
                  <a:tcPr marL="9525" marR="9525" marT="9525" anchor="ctr"/>
                </a:tc>
                <a:tc>
                  <a:txBody>
                    <a:bodyPr/>
                    <a:lstStyle/>
                    <a:p>
                      <a:pPr algn="ctr" fontAlgn="t">
                        <a:buNone/>
                      </a:pPr>
                      <a:r>
                        <a:rPr lang="en-US" sz="1600">
                          <a:solidFill>
                            <a:srgbClr val="303030"/>
                          </a:solidFill>
                          <a:effectLst/>
                        </a:rPr>
                        <a:t>FIOD</a:t>
                      </a:r>
                    </a:p>
                  </a:txBody>
                  <a:tcPr marL="9525" marR="9525" marT="9525" anchor="ctr"/>
                </a:tc>
                <a:tc>
                  <a:txBody>
                    <a:bodyPr/>
                    <a:lstStyle/>
                    <a:p>
                      <a:pPr algn="ctr" fontAlgn="t">
                        <a:buNone/>
                      </a:pPr>
                      <a:r>
                        <a:rPr lang="en-US" sz="1600">
                          <a:solidFill>
                            <a:srgbClr val="303030"/>
                          </a:solidFill>
                          <a:effectLst/>
                        </a:rPr>
                        <a:t>NLA</a:t>
                      </a:r>
                    </a:p>
                  </a:txBody>
                  <a:tcPr marL="9525" marR="9525" marT="9525" anchor="ctr"/>
                </a:tc>
                <a:extLst>
                  <a:ext uri="{0D108BD9-81ED-4DB2-BD59-A6C34878D82A}">
                    <a16:rowId xmlns:a16="http://schemas.microsoft.com/office/drawing/2014/main" val="2571849314"/>
                  </a:ext>
                </a:extLst>
              </a:tr>
              <a:tr h="262689">
                <a:tc>
                  <a:txBody>
                    <a:bodyPr/>
                    <a:lstStyle/>
                    <a:p>
                      <a:pPr fontAlgn="t">
                        <a:buNone/>
                      </a:pPr>
                      <a:r>
                        <a:rPr lang="en-US" sz="1400" err="1">
                          <a:solidFill>
                            <a:srgbClr val="303030"/>
                          </a:solidFill>
                          <a:effectLst/>
                        </a:rPr>
                        <a:t>Aanleiding</a:t>
                      </a:r>
                      <a:r>
                        <a:rPr lang="en-US" sz="1400">
                          <a:solidFill>
                            <a:srgbClr val="303030"/>
                          </a:solidFill>
                          <a:effectLst/>
                        </a:rPr>
                        <a:t> tot </a:t>
                      </a:r>
                      <a:r>
                        <a:rPr lang="en-US" sz="1400" err="1">
                          <a:solidFill>
                            <a:srgbClr val="303030"/>
                          </a:solidFill>
                          <a:effectLst/>
                        </a:rPr>
                        <a:t>vermoeden</a:t>
                      </a:r>
                      <a:r>
                        <a:rPr lang="en-US" sz="1400">
                          <a:solidFill>
                            <a:srgbClr val="303030"/>
                          </a:solidFill>
                          <a:effectLst/>
                        </a:rPr>
                        <a:t> van </a:t>
                      </a:r>
                      <a:r>
                        <a:rPr lang="en-US" sz="1400" err="1">
                          <a:solidFill>
                            <a:srgbClr val="303030"/>
                          </a:solidFill>
                          <a:effectLst/>
                        </a:rPr>
                        <a:t>fraude</a:t>
                      </a:r>
                      <a:r>
                        <a:rPr lang="en-US" sz="1400">
                          <a:solidFill>
                            <a:srgbClr val="303030"/>
                          </a:solidFill>
                          <a:effectLst/>
                        </a:rPr>
                        <a:t> in de </a:t>
                      </a:r>
                      <a:r>
                        <a:rPr lang="en-US" sz="1400" err="1">
                          <a:solidFill>
                            <a:srgbClr val="303030"/>
                          </a:solidFill>
                          <a:effectLst/>
                        </a:rPr>
                        <a:t>zorg</a:t>
                      </a:r>
                      <a:endParaRPr lang="en-US" sz="14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extLst>
                  <a:ext uri="{0D108BD9-81ED-4DB2-BD59-A6C34878D82A}">
                    <a16:rowId xmlns:a16="http://schemas.microsoft.com/office/drawing/2014/main" val="146028178"/>
                  </a:ext>
                </a:extLst>
              </a:tr>
              <a:tr h="263769">
                <a:tc>
                  <a:txBody>
                    <a:bodyPr/>
                    <a:lstStyle/>
                    <a:p>
                      <a:pPr fontAlgn="t">
                        <a:buNone/>
                      </a:pPr>
                      <a:r>
                        <a:rPr lang="en-US" sz="1400">
                          <a:solidFill>
                            <a:srgbClr val="303030"/>
                          </a:solidFill>
                          <a:effectLst/>
                        </a:rPr>
                        <a:t>ID-</a:t>
                      </a:r>
                      <a:r>
                        <a:rPr lang="en-US" sz="1400" err="1">
                          <a:solidFill>
                            <a:srgbClr val="303030"/>
                          </a:solidFill>
                          <a:effectLst/>
                        </a:rPr>
                        <a:t>gegevens</a:t>
                      </a:r>
                      <a:r>
                        <a:rPr lang="en-US" sz="1400">
                          <a:solidFill>
                            <a:srgbClr val="303030"/>
                          </a:solidFill>
                          <a:effectLst/>
                        </a:rPr>
                        <a:t> </a:t>
                      </a:r>
                      <a:r>
                        <a:rPr lang="en-US" sz="1400" err="1">
                          <a:solidFill>
                            <a:srgbClr val="303030"/>
                          </a:solidFill>
                          <a:effectLst/>
                        </a:rPr>
                        <a:t>natuurlijke</a:t>
                      </a:r>
                      <a:r>
                        <a:rPr lang="en-US" sz="1400">
                          <a:solidFill>
                            <a:srgbClr val="303030"/>
                          </a:solidFill>
                          <a:effectLst/>
                        </a:rPr>
                        <a:t> </a:t>
                      </a:r>
                      <a:r>
                        <a:rPr lang="en-US" sz="1400" err="1">
                          <a:solidFill>
                            <a:srgbClr val="303030"/>
                          </a:solidFill>
                          <a:effectLst/>
                        </a:rPr>
                        <a:t>persoon</a:t>
                      </a:r>
                      <a:endParaRPr lang="en-US" sz="14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extLst>
                  <a:ext uri="{0D108BD9-81ED-4DB2-BD59-A6C34878D82A}">
                    <a16:rowId xmlns:a16="http://schemas.microsoft.com/office/drawing/2014/main" val="3226680891"/>
                  </a:ext>
                </a:extLst>
              </a:tr>
              <a:tr h="262689">
                <a:tc>
                  <a:txBody>
                    <a:bodyPr/>
                    <a:lstStyle/>
                    <a:p>
                      <a:pPr fontAlgn="t">
                        <a:buNone/>
                      </a:pPr>
                      <a:r>
                        <a:rPr lang="en-US" sz="1400" err="1">
                          <a:solidFill>
                            <a:srgbClr val="303030"/>
                          </a:solidFill>
                          <a:effectLst/>
                        </a:rPr>
                        <a:t>Administratieve</a:t>
                      </a:r>
                      <a:r>
                        <a:rPr lang="en-US" sz="1400">
                          <a:solidFill>
                            <a:srgbClr val="303030"/>
                          </a:solidFill>
                          <a:effectLst/>
                        </a:rPr>
                        <a:t> </a:t>
                      </a:r>
                      <a:r>
                        <a:rPr lang="en-US" sz="1400" err="1">
                          <a:solidFill>
                            <a:srgbClr val="303030"/>
                          </a:solidFill>
                          <a:effectLst/>
                        </a:rPr>
                        <a:t>kenmerken</a:t>
                      </a:r>
                      <a:r>
                        <a:rPr lang="en-US" sz="1400">
                          <a:solidFill>
                            <a:srgbClr val="303030"/>
                          </a:solidFill>
                          <a:effectLst/>
                        </a:rPr>
                        <a:t> </a:t>
                      </a:r>
                      <a:r>
                        <a:rPr lang="en-US" sz="1400" err="1">
                          <a:solidFill>
                            <a:srgbClr val="303030"/>
                          </a:solidFill>
                          <a:effectLst/>
                        </a:rPr>
                        <a:t>rechtspersoon</a:t>
                      </a:r>
                      <a:endParaRPr lang="en-US" sz="14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extLst>
                  <a:ext uri="{0D108BD9-81ED-4DB2-BD59-A6C34878D82A}">
                    <a16:rowId xmlns:a16="http://schemas.microsoft.com/office/drawing/2014/main" val="2019693111"/>
                  </a:ext>
                </a:extLst>
              </a:tr>
              <a:tr h="447545">
                <a:tc>
                  <a:txBody>
                    <a:bodyPr/>
                    <a:lstStyle/>
                    <a:p>
                      <a:pPr fontAlgn="t">
                        <a:buNone/>
                      </a:pPr>
                      <a:r>
                        <a:rPr lang="en-US" sz="1400">
                          <a:solidFill>
                            <a:srgbClr val="303030"/>
                          </a:solidFill>
                          <a:effectLst/>
                        </a:rPr>
                        <a:t>Of er </a:t>
                      </a:r>
                      <a:r>
                        <a:rPr lang="en-US" sz="1400" err="1">
                          <a:solidFill>
                            <a:srgbClr val="303030"/>
                          </a:solidFill>
                          <a:effectLst/>
                        </a:rPr>
                        <a:t>onderzoeken</a:t>
                      </a:r>
                      <a:r>
                        <a:rPr lang="en-US" sz="1400">
                          <a:solidFill>
                            <a:srgbClr val="303030"/>
                          </a:solidFill>
                          <a:effectLst/>
                        </a:rPr>
                        <a:t> </a:t>
                      </a:r>
                      <a:r>
                        <a:rPr lang="en-US" sz="1400" err="1">
                          <a:solidFill>
                            <a:srgbClr val="303030"/>
                          </a:solidFill>
                          <a:effectLst/>
                        </a:rPr>
                        <a:t>lopen</a:t>
                      </a:r>
                      <a:r>
                        <a:rPr lang="en-US" sz="1400">
                          <a:solidFill>
                            <a:srgbClr val="303030"/>
                          </a:solidFill>
                          <a:effectLst/>
                        </a:rPr>
                        <a:t> + </a:t>
                      </a:r>
                      <a:r>
                        <a:rPr lang="en-US" sz="1400" err="1">
                          <a:solidFill>
                            <a:srgbClr val="303030"/>
                          </a:solidFill>
                          <a:effectLst/>
                        </a:rPr>
                        <a:t>aard</a:t>
                      </a:r>
                      <a:r>
                        <a:rPr lang="en-US" sz="1400">
                          <a:solidFill>
                            <a:srgbClr val="303030"/>
                          </a:solidFill>
                          <a:effectLst/>
                        </a:rPr>
                        <a:t> van </a:t>
                      </a:r>
                      <a:r>
                        <a:rPr lang="en-US" sz="1400" err="1">
                          <a:solidFill>
                            <a:srgbClr val="303030"/>
                          </a:solidFill>
                          <a:effectLst/>
                        </a:rPr>
                        <a:t>onderzoek</a:t>
                      </a:r>
                      <a:r>
                        <a:rPr lang="en-US" sz="1400">
                          <a:solidFill>
                            <a:srgbClr val="303030"/>
                          </a:solidFill>
                          <a:effectLst/>
                        </a:rPr>
                        <a:t>, </a:t>
                      </a:r>
                      <a:r>
                        <a:rPr lang="en-US" sz="1400" err="1">
                          <a:solidFill>
                            <a:srgbClr val="303030"/>
                          </a:solidFill>
                          <a:effectLst/>
                        </a:rPr>
                        <a:t>mits</a:t>
                      </a:r>
                      <a:r>
                        <a:rPr lang="en-US" sz="1400">
                          <a:solidFill>
                            <a:srgbClr val="303030"/>
                          </a:solidFill>
                          <a:effectLst/>
                        </a:rPr>
                        <a:t> </a:t>
                      </a:r>
                      <a:r>
                        <a:rPr lang="en-US" sz="1400" err="1">
                          <a:solidFill>
                            <a:srgbClr val="303030"/>
                          </a:solidFill>
                          <a:effectLst/>
                        </a:rPr>
                        <a:t>fraude</a:t>
                      </a:r>
                      <a:endParaRPr lang="en-US" sz="14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extLst>
                  <a:ext uri="{0D108BD9-81ED-4DB2-BD59-A6C34878D82A}">
                    <a16:rowId xmlns:a16="http://schemas.microsoft.com/office/drawing/2014/main" val="2426182537"/>
                  </a:ext>
                </a:extLst>
              </a:tr>
              <a:tr h="262689">
                <a:tc>
                  <a:txBody>
                    <a:bodyPr/>
                    <a:lstStyle/>
                    <a:p>
                      <a:pPr fontAlgn="t">
                        <a:buNone/>
                      </a:pPr>
                      <a:r>
                        <a:rPr lang="en-US" sz="1400">
                          <a:solidFill>
                            <a:srgbClr val="303030"/>
                          </a:solidFill>
                          <a:effectLst/>
                        </a:rPr>
                        <a:t>Over </a:t>
                      </a:r>
                      <a:r>
                        <a:rPr lang="en-US" sz="1400" err="1">
                          <a:solidFill>
                            <a:srgbClr val="303030"/>
                          </a:solidFill>
                          <a:effectLst/>
                        </a:rPr>
                        <a:t>en</a:t>
                      </a:r>
                      <a:r>
                        <a:rPr lang="en-US" sz="1400">
                          <a:solidFill>
                            <a:srgbClr val="303030"/>
                          </a:solidFill>
                          <a:effectLst/>
                        </a:rPr>
                        <a:t> </a:t>
                      </a:r>
                      <a:r>
                        <a:rPr lang="en-US" sz="1400" err="1">
                          <a:solidFill>
                            <a:srgbClr val="303030"/>
                          </a:solidFill>
                          <a:effectLst/>
                        </a:rPr>
                        <a:t>uit</a:t>
                      </a:r>
                      <a:r>
                        <a:rPr lang="en-US" sz="1400">
                          <a:solidFill>
                            <a:srgbClr val="303030"/>
                          </a:solidFill>
                          <a:effectLst/>
                        </a:rPr>
                        <a:t> </a:t>
                      </a:r>
                      <a:r>
                        <a:rPr lang="en-US" sz="1400" err="1">
                          <a:solidFill>
                            <a:srgbClr val="303030"/>
                          </a:solidFill>
                          <a:effectLst/>
                        </a:rPr>
                        <a:t>afgeronde</a:t>
                      </a:r>
                      <a:r>
                        <a:rPr lang="en-US" sz="1400">
                          <a:solidFill>
                            <a:srgbClr val="303030"/>
                          </a:solidFill>
                          <a:effectLst/>
                        </a:rPr>
                        <a:t> </a:t>
                      </a:r>
                      <a:r>
                        <a:rPr lang="en-US" sz="1400" err="1">
                          <a:solidFill>
                            <a:srgbClr val="303030"/>
                          </a:solidFill>
                          <a:effectLst/>
                        </a:rPr>
                        <a:t>onderzoeken</a:t>
                      </a:r>
                      <a:r>
                        <a:rPr lang="en-US" sz="1400">
                          <a:solidFill>
                            <a:srgbClr val="303030"/>
                          </a:solidFill>
                          <a:effectLst/>
                        </a:rPr>
                        <a:t>, </a:t>
                      </a:r>
                      <a:r>
                        <a:rPr lang="en-US" sz="1400" err="1">
                          <a:solidFill>
                            <a:srgbClr val="303030"/>
                          </a:solidFill>
                          <a:effectLst/>
                        </a:rPr>
                        <a:t>mits</a:t>
                      </a:r>
                      <a:r>
                        <a:rPr lang="en-US" sz="1400">
                          <a:solidFill>
                            <a:srgbClr val="303030"/>
                          </a:solidFill>
                          <a:effectLst/>
                        </a:rPr>
                        <a:t> </a:t>
                      </a:r>
                      <a:r>
                        <a:rPr lang="en-US" sz="1400" err="1">
                          <a:solidFill>
                            <a:srgbClr val="303030"/>
                          </a:solidFill>
                          <a:effectLst/>
                        </a:rPr>
                        <a:t>fraude</a:t>
                      </a:r>
                      <a:endParaRPr lang="en-US" sz="14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extLst>
                  <a:ext uri="{0D108BD9-81ED-4DB2-BD59-A6C34878D82A}">
                    <a16:rowId xmlns:a16="http://schemas.microsoft.com/office/drawing/2014/main" val="1339643844"/>
                  </a:ext>
                </a:extLst>
              </a:tr>
              <a:tr h="262689">
                <a:tc>
                  <a:txBody>
                    <a:bodyPr/>
                    <a:lstStyle/>
                    <a:p>
                      <a:pPr fontAlgn="t">
                        <a:buNone/>
                      </a:pPr>
                      <a:r>
                        <a:rPr lang="en-US" sz="1400" err="1">
                          <a:solidFill>
                            <a:srgbClr val="303030"/>
                          </a:solidFill>
                          <a:effectLst/>
                        </a:rPr>
                        <a:t>Conclusies</a:t>
                      </a:r>
                      <a:r>
                        <a:rPr lang="en-US" sz="1400">
                          <a:solidFill>
                            <a:srgbClr val="303030"/>
                          </a:solidFill>
                          <a:effectLst/>
                        </a:rPr>
                        <a:t> </a:t>
                      </a:r>
                      <a:r>
                        <a:rPr lang="en-US" sz="1400" err="1">
                          <a:solidFill>
                            <a:srgbClr val="303030"/>
                          </a:solidFill>
                          <a:effectLst/>
                        </a:rPr>
                        <a:t>uit</a:t>
                      </a:r>
                      <a:r>
                        <a:rPr lang="en-US" sz="1400">
                          <a:solidFill>
                            <a:srgbClr val="303030"/>
                          </a:solidFill>
                          <a:effectLst/>
                        </a:rPr>
                        <a:t> </a:t>
                      </a:r>
                      <a:r>
                        <a:rPr lang="en-US" sz="1400" err="1">
                          <a:solidFill>
                            <a:srgbClr val="303030"/>
                          </a:solidFill>
                          <a:effectLst/>
                        </a:rPr>
                        <a:t>benchmarkgegevens</a:t>
                      </a:r>
                      <a:endParaRPr lang="en-US" sz="14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extLst>
                  <a:ext uri="{0D108BD9-81ED-4DB2-BD59-A6C34878D82A}">
                    <a16:rowId xmlns:a16="http://schemas.microsoft.com/office/drawing/2014/main" val="3068519749"/>
                  </a:ext>
                </a:extLst>
              </a:tr>
              <a:tr h="262689">
                <a:tc>
                  <a:txBody>
                    <a:bodyPr/>
                    <a:lstStyle/>
                    <a:p>
                      <a:pPr fontAlgn="t">
                        <a:buNone/>
                      </a:pPr>
                      <a:r>
                        <a:rPr lang="en-US" sz="1400" err="1">
                          <a:solidFill>
                            <a:srgbClr val="303030"/>
                          </a:solidFill>
                          <a:effectLst/>
                        </a:rPr>
                        <a:t>Handelsgegevens</a:t>
                      </a:r>
                      <a:endParaRPr lang="en-US" sz="14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extLst>
                  <a:ext uri="{0D108BD9-81ED-4DB2-BD59-A6C34878D82A}">
                    <a16:rowId xmlns:a16="http://schemas.microsoft.com/office/drawing/2014/main" val="1381734615"/>
                  </a:ext>
                </a:extLst>
              </a:tr>
              <a:tr h="447545">
                <a:tc>
                  <a:txBody>
                    <a:bodyPr/>
                    <a:lstStyle/>
                    <a:p>
                      <a:pPr fontAlgn="t">
                        <a:buNone/>
                      </a:pPr>
                      <a:r>
                        <a:rPr lang="en-US" sz="1400" err="1">
                          <a:solidFill>
                            <a:srgbClr val="303030"/>
                          </a:solidFill>
                          <a:effectLst/>
                        </a:rPr>
                        <a:t>Domein</a:t>
                      </a:r>
                      <a:r>
                        <a:rPr lang="en-US" sz="1400">
                          <a:solidFill>
                            <a:srgbClr val="303030"/>
                          </a:solidFill>
                          <a:effectLst/>
                        </a:rPr>
                        <a:t> </a:t>
                      </a:r>
                      <a:r>
                        <a:rPr lang="en-US" sz="1400" err="1">
                          <a:solidFill>
                            <a:srgbClr val="303030"/>
                          </a:solidFill>
                          <a:effectLst/>
                        </a:rPr>
                        <a:t>en</a:t>
                      </a:r>
                      <a:r>
                        <a:rPr lang="en-US" sz="1400">
                          <a:solidFill>
                            <a:srgbClr val="303030"/>
                          </a:solidFill>
                          <a:effectLst/>
                        </a:rPr>
                        <a:t> </a:t>
                      </a:r>
                      <a:r>
                        <a:rPr lang="en-US" sz="1400" err="1">
                          <a:solidFill>
                            <a:srgbClr val="303030"/>
                          </a:solidFill>
                          <a:effectLst/>
                        </a:rPr>
                        <a:t>wijze</a:t>
                      </a:r>
                      <a:r>
                        <a:rPr lang="en-US" sz="1400">
                          <a:solidFill>
                            <a:srgbClr val="303030"/>
                          </a:solidFill>
                          <a:effectLst/>
                        </a:rPr>
                        <a:t> </a:t>
                      </a:r>
                      <a:r>
                        <a:rPr lang="en-US" sz="1400" err="1">
                          <a:solidFill>
                            <a:srgbClr val="303030"/>
                          </a:solidFill>
                          <a:effectLst/>
                        </a:rPr>
                        <a:t>waarop</a:t>
                      </a:r>
                      <a:r>
                        <a:rPr lang="en-US" sz="1400">
                          <a:solidFill>
                            <a:srgbClr val="303030"/>
                          </a:solidFill>
                          <a:effectLst/>
                        </a:rPr>
                        <a:t> </a:t>
                      </a:r>
                      <a:r>
                        <a:rPr lang="en-US" sz="1400" err="1">
                          <a:solidFill>
                            <a:srgbClr val="303030"/>
                          </a:solidFill>
                          <a:effectLst/>
                        </a:rPr>
                        <a:t>en</a:t>
                      </a:r>
                      <a:r>
                        <a:rPr lang="en-US" sz="1400">
                          <a:solidFill>
                            <a:srgbClr val="303030"/>
                          </a:solidFill>
                          <a:effectLst/>
                        </a:rPr>
                        <a:t> </a:t>
                      </a:r>
                      <a:r>
                        <a:rPr lang="en-US" sz="1400" err="1">
                          <a:solidFill>
                            <a:srgbClr val="303030"/>
                          </a:solidFill>
                          <a:effectLst/>
                        </a:rPr>
                        <a:t>soort</a:t>
                      </a:r>
                      <a:r>
                        <a:rPr lang="en-US" sz="1400">
                          <a:solidFill>
                            <a:srgbClr val="303030"/>
                          </a:solidFill>
                          <a:effectLst/>
                        </a:rPr>
                        <a:t> </a:t>
                      </a:r>
                      <a:r>
                        <a:rPr lang="en-US" sz="1400" err="1">
                          <a:solidFill>
                            <a:srgbClr val="303030"/>
                          </a:solidFill>
                          <a:effectLst/>
                        </a:rPr>
                        <a:t>zorg</a:t>
                      </a:r>
                      <a:r>
                        <a:rPr lang="en-US" sz="1400">
                          <a:solidFill>
                            <a:srgbClr val="303030"/>
                          </a:solidFill>
                          <a:effectLst/>
                        </a:rPr>
                        <a:t>/</a:t>
                      </a:r>
                      <a:r>
                        <a:rPr lang="en-US" sz="1400" err="1">
                          <a:solidFill>
                            <a:srgbClr val="303030"/>
                          </a:solidFill>
                          <a:effectLst/>
                        </a:rPr>
                        <a:t>hulp</a:t>
                      </a:r>
                      <a:r>
                        <a:rPr lang="en-US" sz="1400">
                          <a:solidFill>
                            <a:srgbClr val="303030"/>
                          </a:solidFill>
                          <a:effectLst/>
                        </a:rPr>
                        <a:t>/</a:t>
                      </a:r>
                      <a:r>
                        <a:rPr lang="en-US" sz="1400" err="1">
                          <a:solidFill>
                            <a:srgbClr val="303030"/>
                          </a:solidFill>
                          <a:effectLst/>
                        </a:rPr>
                        <a:t>ondersteuning</a:t>
                      </a:r>
                      <a:endParaRPr lang="en-US" sz="14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extLst>
                  <a:ext uri="{0D108BD9-81ED-4DB2-BD59-A6C34878D82A}">
                    <a16:rowId xmlns:a16="http://schemas.microsoft.com/office/drawing/2014/main" val="902388017"/>
                  </a:ext>
                </a:extLst>
              </a:tr>
              <a:tr h="262689">
                <a:tc>
                  <a:txBody>
                    <a:bodyPr/>
                    <a:lstStyle/>
                    <a:p>
                      <a:pPr fontAlgn="t">
                        <a:buNone/>
                      </a:pPr>
                      <a:r>
                        <a:rPr lang="en-US" sz="1400" err="1">
                          <a:solidFill>
                            <a:srgbClr val="303030"/>
                          </a:solidFill>
                          <a:effectLst/>
                        </a:rPr>
                        <a:t>Domein</a:t>
                      </a:r>
                      <a:r>
                        <a:rPr lang="en-US" sz="1400">
                          <a:solidFill>
                            <a:srgbClr val="303030"/>
                          </a:solidFill>
                          <a:effectLst/>
                        </a:rPr>
                        <a:t> </a:t>
                      </a:r>
                      <a:r>
                        <a:rPr lang="en-US" sz="1400" err="1">
                          <a:solidFill>
                            <a:srgbClr val="303030"/>
                          </a:solidFill>
                          <a:effectLst/>
                        </a:rPr>
                        <a:t>en</a:t>
                      </a:r>
                      <a:r>
                        <a:rPr lang="en-US" sz="1400">
                          <a:solidFill>
                            <a:srgbClr val="303030"/>
                          </a:solidFill>
                          <a:effectLst/>
                        </a:rPr>
                        <a:t> </a:t>
                      </a:r>
                      <a:r>
                        <a:rPr lang="en-US" sz="1400" err="1">
                          <a:solidFill>
                            <a:srgbClr val="303030"/>
                          </a:solidFill>
                          <a:effectLst/>
                        </a:rPr>
                        <a:t>soort</a:t>
                      </a:r>
                      <a:r>
                        <a:rPr lang="en-US" sz="1400">
                          <a:solidFill>
                            <a:srgbClr val="303030"/>
                          </a:solidFill>
                          <a:effectLst/>
                        </a:rPr>
                        <a:t> </a:t>
                      </a:r>
                      <a:r>
                        <a:rPr lang="en-US" sz="1400" err="1">
                          <a:solidFill>
                            <a:srgbClr val="303030"/>
                          </a:solidFill>
                          <a:effectLst/>
                        </a:rPr>
                        <a:t>zorg</a:t>
                      </a:r>
                      <a:r>
                        <a:rPr lang="en-US" sz="1400">
                          <a:solidFill>
                            <a:srgbClr val="303030"/>
                          </a:solidFill>
                          <a:effectLst/>
                        </a:rPr>
                        <a:t>/</a:t>
                      </a:r>
                      <a:r>
                        <a:rPr lang="en-US" sz="1400" err="1">
                          <a:solidFill>
                            <a:srgbClr val="303030"/>
                          </a:solidFill>
                          <a:effectLst/>
                        </a:rPr>
                        <a:t>hulp</a:t>
                      </a:r>
                      <a:r>
                        <a:rPr lang="en-US" sz="1400">
                          <a:solidFill>
                            <a:srgbClr val="303030"/>
                          </a:solidFill>
                          <a:effectLst/>
                        </a:rPr>
                        <a:t>/</a:t>
                      </a:r>
                      <a:r>
                        <a:rPr lang="en-US" sz="1400" err="1">
                          <a:solidFill>
                            <a:srgbClr val="303030"/>
                          </a:solidFill>
                          <a:effectLst/>
                        </a:rPr>
                        <a:t>ondersteuning</a:t>
                      </a:r>
                      <a:endParaRPr lang="en-US" sz="14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extLst>
                  <a:ext uri="{0D108BD9-81ED-4DB2-BD59-A6C34878D82A}">
                    <a16:rowId xmlns:a16="http://schemas.microsoft.com/office/drawing/2014/main" val="4029383415"/>
                  </a:ext>
                </a:extLst>
              </a:tr>
              <a:tr h="447545">
                <a:tc>
                  <a:txBody>
                    <a:bodyPr/>
                    <a:lstStyle/>
                    <a:p>
                      <a:pPr fontAlgn="t">
                        <a:buNone/>
                      </a:pPr>
                      <a:r>
                        <a:rPr lang="en-US" sz="1400">
                          <a:solidFill>
                            <a:srgbClr val="303030"/>
                          </a:solidFill>
                          <a:effectLst/>
                        </a:rPr>
                        <a:t>Aantal </a:t>
                      </a:r>
                      <a:r>
                        <a:rPr lang="en-US" sz="1400" err="1">
                          <a:solidFill>
                            <a:srgbClr val="303030"/>
                          </a:solidFill>
                          <a:effectLst/>
                        </a:rPr>
                        <a:t>beschikkingen</a:t>
                      </a:r>
                      <a:r>
                        <a:rPr lang="en-US" sz="1400">
                          <a:solidFill>
                            <a:srgbClr val="303030"/>
                          </a:solidFill>
                          <a:effectLst/>
                        </a:rPr>
                        <a:t> </a:t>
                      </a:r>
                      <a:r>
                        <a:rPr lang="en-US" sz="1400" err="1">
                          <a:solidFill>
                            <a:srgbClr val="303030"/>
                          </a:solidFill>
                          <a:effectLst/>
                        </a:rPr>
                        <a:t>jeugdwet</a:t>
                      </a:r>
                      <a:r>
                        <a:rPr lang="en-US" sz="1400">
                          <a:solidFill>
                            <a:srgbClr val="303030"/>
                          </a:solidFill>
                          <a:effectLst/>
                        </a:rPr>
                        <a:t>/WMO + </a:t>
                      </a:r>
                      <a:r>
                        <a:rPr lang="en-US" sz="1400" err="1">
                          <a:solidFill>
                            <a:srgbClr val="303030"/>
                          </a:solidFill>
                          <a:effectLst/>
                        </a:rPr>
                        <a:t>aard</a:t>
                      </a:r>
                      <a:r>
                        <a:rPr lang="en-US" sz="1400">
                          <a:solidFill>
                            <a:srgbClr val="303030"/>
                          </a:solidFill>
                          <a:effectLst/>
                        </a:rPr>
                        <a:t> + </a:t>
                      </a:r>
                      <a:r>
                        <a:rPr lang="en-US" sz="1400" err="1">
                          <a:solidFill>
                            <a:srgbClr val="303030"/>
                          </a:solidFill>
                          <a:effectLst/>
                        </a:rPr>
                        <a:t>welke</a:t>
                      </a:r>
                      <a:r>
                        <a:rPr lang="en-US" sz="1400">
                          <a:solidFill>
                            <a:srgbClr val="303030"/>
                          </a:solidFill>
                          <a:effectLst/>
                        </a:rPr>
                        <a:t> </a:t>
                      </a:r>
                      <a:r>
                        <a:rPr lang="en-US" sz="1400" err="1">
                          <a:solidFill>
                            <a:srgbClr val="303030"/>
                          </a:solidFill>
                          <a:effectLst/>
                        </a:rPr>
                        <a:t>aanbieder</a:t>
                      </a:r>
                      <a:endParaRPr lang="en-US" sz="14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extLst>
                  <a:ext uri="{0D108BD9-81ED-4DB2-BD59-A6C34878D82A}">
                    <a16:rowId xmlns:a16="http://schemas.microsoft.com/office/drawing/2014/main" val="2570491574"/>
                  </a:ext>
                </a:extLst>
              </a:tr>
              <a:tr h="262689">
                <a:tc>
                  <a:txBody>
                    <a:bodyPr/>
                    <a:lstStyle/>
                    <a:p>
                      <a:pPr fontAlgn="t">
                        <a:buNone/>
                      </a:pPr>
                      <a:r>
                        <a:rPr lang="en-US" sz="1400" err="1">
                          <a:solidFill>
                            <a:srgbClr val="303030"/>
                          </a:solidFill>
                          <a:effectLst/>
                        </a:rPr>
                        <a:t>Declaratiegegevens</a:t>
                      </a:r>
                      <a:endParaRPr lang="en-US" sz="14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extLst>
                  <a:ext uri="{0D108BD9-81ED-4DB2-BD59-A6C34878D82A}">
                    <a16:rowId xmlns:a16="http://schemas.microsoft.com/office/drawing/2014/main" val="2529858171"/>
                  </a:ext>
                </a:extLst>
              </a:tr>
              <a:tr h="457273">
                <a:tc>
                  <a:txBody>
                    <a:bodyPr/>
                    <a:lstStyle/>
                    <a:p>
                      <a:pPr fontAlgn="t">
                        <a:buNone/>
                      </a:pPr>
                      <a:r>
                        <a:rPr lang="en-US" sz="1400">
                          <a:solidFill>
                            <a:srgbClr val="303030"/>
                          </a:solidFill>
                          <a:effectLst/>
                        </a:rPr>
                        <a:t>Over </a:t>
                      </a:r>
                      <a:r>
                        <a:rPr lang="en-US" sz="1400" err="1">
                          <a:solidFill>
                            <a:srgbClr val="303030"/>
                          </a:solidFill>
                          <a:effectLst/>
                        </a:rPr>
                        <a:t>en</a:t>
                      </a:r>
                      <a:r>
                        <a:rPr lang="en-US" sz="1400">
                          <a:solidFill>
                            <a:srgbClr val="303030"/>
                          </a:solidFill>
                          <a:effectLst/>
                        </a:rPr>
                        <a:t> </a:t>
                      </a:r>
                      <a:r>
                        <a:rPr lang="en-US" sz="1400" err="1">
                          <a:solidFill>
                            <a:srgbClr val="303030"/>
                          </a:solidFill>
                          <a:effectLst/>
                        </a:rPr>
                        <a:t>uit</a:t>
                      </a:r>
                      <a:r>
                        <a:rPr lang="en-US" sz="1400">
                          <a:solidFill>
                            <a:srgbClr val="303030"/>
                          </a:solidFill>
                          <a:effectLst/>
                        </a:rPr>
                        <a:t> </a:t>
                      </a:r>
                      <a:r>
                        <a:rPr lang="en-US" sz="1400" err="1">
                          <a:solidFill>
                            <a:srgbClr val="303030"/>
                          </a:solidFill>
                          <a:effectLst/>
                        </a:rPr>
                        <a:t>aangifte</a:t>
                      </a:r>
                      <a:r>
                        <a:rPr lang="en-US" sz="1400">
                          <a:solidFill>
                            <a:srgbClr val="303030"/>
                          </a:solidFill>
                          <a:effectLst/>
                        </a:rPr>
                        <a:t> </a:t>
                      </a:r>
                      <a:r>
                        <a:rPr lang="en-US" sz="1400" err="1">
                          <a:solidFill>
                            <a:srgbClr val="303030"/>
                          </a:solidFill>
                          <a:effectLst/>
                        </a:rPr>
                        <a:t>inkomstenbelasting</a:t>
                      </a:r>
                      <a:r>
                        <a:rPr lang="en-US" sz="1400">
                          <a:solidFill>
                            <a:srgbClr val="303030"/>
                          </a:solidFill>
                          <a:effectLst/>
                        </a:rPr>
                        <a:t>/ </a:t>
                      </a:r>
                      <a:r>
                        <a:rPr lang="en-US" sz="1400" err="1">
                          <a:solidFill>
                            <a:srgbClr val="303030"/>
                          </a:solidFill>
                          <a:effectLst/>
                        </a:rPr>
                        <a:t>loonheffing</a:t>
                      </a:r>
                      <a:r>
                        <a:rPr lang="en-US" sz="1400">
                          <a:solidFill>
                            <a:srgbClr val="303030"/>
                          </a:solidFill>
                          <a:effectLst/>
                        </a:rPr>
                        <a:t>/</a:t>
                      </a:r>
                      <a:r>
                        <a:rPr lang="en-US" sz="1400" err="1">
                          <a:solidFill>
                            <a:srgbClr val="303030"/>
                          </a:solidFill>
                          <a:effectLst/>
                        </a:rPr>
                        <a:t>omzetbelasting</a:t>
                      </a:r>
                      <a:r>
                        <a:rPr lang="en-US" sz="1400">
                          <a:solidFill>
                            <a:srgbClr val="303030"/>
                          </a:solidFill>
                          <a:effectLst/>
                        </a:rPr>
                        <a:t>/</a:t>
                      </a:r>
                      <a:r>
                        <a:rPr lang="en-US" sz="1400" err="1">
                          <a:solidFill>
                            <a:srgbClr val="303030"/>
                          </a:solidFill>
                          <a:effectLst/>
                        </a:rPr>
                        <a:t>vennootschapsbelasting</a:t>
                      </a:r>
                      <a:endParaRPr lang="en-US" sz="14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algn="ctr" fontAlgn="t">
                        <a:buNone/>
                      </a:pPr>
                      <a:endParaRPr lang="en-US" sz="10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extLst>
                  <a:ext uri="{0D108BD9-81ED-4DB2-BD59-A6C34878D82A}">
                    <a16:rowId xmlns:a16="http://schemas.microsoft.com/office/drawing/2014/main" val="1960836601"/>
                  </a:ext>
                </a:extLst>
              </a:tr>
              <a:tr h="457273">
                <a:tc>
                  <a:txBody>
                    <a:bodyPr/>
                    <a:lstStyle/>
                    <a:p>
                      <a:pPr fontAlgn="t">
                        <a:buNone/>
                      </a:pPr>
                      <a:r>
                        <a:rPr lang="en-US" sz="1400">
                          <a:solidFill>
                            <a:srgbClr val="303030"/>
                          </a:solidFill>
                          <a:effectLst/>
                        </a:rPr>
                        <a:t>Aantal </a:t>
                      </a:r>
                      <a:r>
                        <a:rPr lang="en-US" sz="1400" err="1">
                          <a:solidFill>
                            <a:srgbClr val="303030"/>
                          </a:solidFill>
                          <a:effectLst/>
                        </a:rPr>
                        <a:t>indicatiebesluiten</a:t>
                      </a:r>
                      <a:r>
                        <a:rPr lang="en-US" sz="1400">
                          <a:solidFill>
                            <a:srgbClr val="303030"/>
                          </a:solidFill>
                          <a:effectLst/>
                        </a:rPr>
                        <a:t> </a:t>
                      </a:r>
                      <a:r>
                        <a:rPr lang="en-US" sz="1400" err="1">
                          <a:solidFill>
                            <a:srgbClr val="303030"/>
                          </a:solidFill>
                          <a:effectLst/>
                        </a:rPr>
                        <a:t>Wlz</a:t>
                      </a:r>
                      <a:r>
                        <a:rPr lang="en-US" sz="1400">
                          <a:solidFill>
                            <a:srgbClr val="303030"/>
                          </a:solidFill>
                          <a:effectLst/>
                        </a:rPr>
                        <a:t> </a:t>
                      </a:r>
                      <a:r>
                        <a:rPr lang="en-US" sz="1400" err="1">
                          <a:solidFill>
                            <a:srgbClr val="303030"/>
                          </a:solidFill>
                          <a:effectLst/>
                        </a:rPr>
                        <a:t>en</a:t>
                      </a:r>
                      <a:r>
                        <a:rPr lang="en-US" sz="1400">
                          <a:solidFill>
                            <a:srgbClr val="303030"/>
                          </a:solidFill>
                          <a:effectLst/>
                        </a:rPr>
                        <a:t> </a:t>
                      </a:r>
                      <a:r>
                        <a:rPr lang="en-US" sz="1400" err="1">
                          <a:solidFill>
                            <a:srgbClr val="303030"/>
                          </a:solidFill>
                          <a:effectLst/>
                        </a:rPr>
                        <a:t>bijbehorende</a:t>
                      </a:r>
                      <a:r>
                        <a:rPr lang="en-US" sz="1400">
                          <a:solidFill>
                            <a:srgbClr val="303030"/>
                          </a:solidFill>
                          <a:effectLst/>
                        </a:rPr>
                        <a:t> </a:t>
                      </a:r>
                      <a:r>
                        <a:rPr lang="en-US" sz="1400" err="1">
                          <a:solidFill>
                            <a:srgbClr val="303030"/>
                          </a:solidFill>
                          <a:effectLst/>
                        </a:rPr>
                        <a:t>zorgprofielen</a:t>
                      </a:r>
                      <a:r>
                        <a:rPr lang="en-US" sz="1400">
                          <a:solidFill>
                            <a:srgbClr val="303030"/>
                          </a:solidFill>
                          <a:effectLst/>
                        </a:rPr>
                        <a:t> </a:t>
                      </a:r>
                      <a:r>
                        <a:rPr lang="en-US" sz="1400" err="1">
                          <a:solidFill>
                            <a:srgbClr val="303030"/>
                          </a:solidFill>
                          <a:effectLst/>
                        </a:rPr>
                        <a:t>aanbieder</a:t>
                      </a:r>
                      <a:endParaRPr lang="en-US" sz="14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algn="ctr" fontAlgn="t">
                        <a:buNone/>
                      </a:pPr>
                      <a:r>
                        <a:rPr lang="en-US" sz="1000">
                          <a:solidFill>
                            <a:srgbClr val="303030"/>
                          </a:solidFill>
                          <a:effectLst/>
                        </a:rPr>
                        <a:t>V</a:t>
                      </a:r>
                      <a:endParaRPr lang="en-US"/>
                    </a:p>
                  </a:txBody>
                  <a:tcPr marL="9525" marR="9525" marT="9525">
                    <a:solidFill>
                      <a:srgbClr val="00B050"/>
                    </a:solidFill>
                  </a:tcPr>
                </a:tc>
                <a:tc>
                  <a:txBody>
                    <a:bodyPr/>
                    <a:lstStyle/>
                    <a:p>
                      <a:pPr fontAlgn="t">
                        <a:buNone/>
                      </a:pPr>
                      <a:endParaRPr lang="en-US" sz="10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tc>
                  <a:txBody>
                    <a:bodyPr/>
                    <a:lstStyle/>
                    <a:p>
                      <a:pPr fontAlgn="t">
                        <a:buNone/>
                      </a:pPr>
                      <a:endParaRPr lang="en-US" sz="1000">
                        <a:solidFill>
                          <a:srgbClr val="303030"/>
                        </a:solidFill>
                        <a:effectLst/>
                      </a:endParaRPr>
                    </a:p>
                  </a:txBody>
                  <a:tcPr marL="9525" marR="9525" marT="9525"/>
                </a:tc>
                <a:extLst>
                  <a:ext uri="{0D108BD9-81ED-4DB2-BD59-A6C34878D82A}">
                    <a16:rowId xmlns:a16="http://schemas.microsoft.com/office/drawing/2014/main" val="949041836"/>
                  </a:ext>
                </a:extLst>
              </a:tr>
            </a:tbl>
          </a:graphicData>
        </a:graphic>
      </p:graphicFrame>
      <p:sp>
        <p:nvSpPr>
          <p:cNvPr id="12" name="TextBox 11">
            <a:extLst>
              <a:ext uri="{FF2B5EF4-FFF2-40B4-BE49-F238E27FC236}">
                <a16:creationId xmlns:a16="http://schemas.microsoft.com/office/drawing/2014/main" id="{6EFE7747-8385-D06F-3CF8-B65A668328B4}"/>
              </a:ext>
            </a:extLst>
          </p:cNvPr>
          <p:cNvSpPr txBox="1"/>
          <p:nvPr/>
        </p:nvSpPr>
        <p:spPr>
          <a:xfrm>
            <a:off x="421341" y="6423213"/>
            <a:ext cx="95563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3"/>
              </a:rPr>
              <a:t>Bron: Besluit bevorderen samenwerking en rechtmatige zorg </a:t>
            </a:r>
            <a:r>
              <a:rPr lang="en-US" sz="1200"/>
              <a:t> </a:t>
            </a:r>
          </a:p>
        </p:txBody>
      </p:sp>
      <p:sp>
        <p:nvSpPr>
          <p:cNvPr id="14" name="Titel 3">
            <a:extLst>
              <a:ext uri="{FF2B5EF4-FFF2-40B4-BE49-F238E27FC236}">
                <a16:creationId xmlns:a16="http://schemas.microsoft.com/office/drawing/2014/main" id="{FC5970F5-37B7-0B07-03FA-35C21B49D47A}"/>
              </a:ext>
            </a:extLst>
          </p:cNvPr>
          <p:cNvSpPr txBox="1">
            <a:spLocks/>
          </p:cNvSpPr>
          <p:nvPr/>
        </p:nvSpPr>
        <p:spPr>
          <a:xfrm>
            <a:off x="389956" y="412489"/>
            <a:ext cx="10696575" cy="728405"/>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3200" b="1" i="0" kern="1200">
                <a:solidFill>
                  <a:schemeClr val="tx1"/>
                </a:solidFill>
                <a:latin typeface="Aptos Black" panose="020B0004020202020204" pitchFamily="34" charset="0"/>
                <a:ea typeface="+mj-ea"/>
                <a:cs typeface="+mj-cs"/>
              </a:defRPr>
            </a:lvl1pPr>
          </a:lstStyle>
          <a:p>
            <a:pPr>
              <a:lnSpc>
                <a:spcPct val="107000"/>
              </a:lnSpc>
              <a:spcAft>
                <a:spcPts val="800"/>
              </a:spcAft>
            </a:pPr>
            <a:r>
              <a:rPr lang="nl-NL" sz="4000">
                <a:latin typeface="Aptos Black"/>
                <a:ea typeface="+mn-ea"/>
                <a:cs typeface="Arial"/>
              </a:rPr>
              <a:t> Wie mag wat leveren?</a:t>
            </a:r>
          </a:p>
        </p:txBody>
      </p:sp>
    </p:spTree>
    <p:extLst>
      <p:ext uri="{BB962C8B-B14F-4D97-AF65-F5344CB8AC3E}">
        <p14:creationId xmlns:p14="http://schemas.microsoft.com/office/powerpoint/2010/main" val="26397942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FA169-6261-FB9D-2178-B164B3F4BB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57017C7-6356-BCA2-244E-D12F8378BB97}"/>
              </a:ext>
            </a:extLst>
          </p:cNvPr>
          <p:cNvSpPr/>
          <p:nvPr/>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C67E8F84-AA3E-6CA0-B03A-F312EEEA9093}"/>
              </a:ext>
            </a:extLst>
          </p:cNvPr>
          <p:cNvSpPr txBox="1"/>
          <p:nvPr/>
        </p:nvSpPr>
        <p:spPr>
          <a:xfrm>
            <a:off x="399074" y="2206221"/>
            <a:ext cx="8907369" cy="1092607"/>
          </a:xfrm>
          <a:prstGeom prst="rect">
            <a:avLst/>
          </a:prstGeom>
          <a:noFill/>
        </p:spPr>
        <p:txBody>
          <a:bodyPr wrap="square" lIns="91440" tIns="45720" rIns="91440" bIns="45720" anchor="t">
            <a:spAutoFit/>
          </a:bodyPr>
          <a:lstStyle/>
          <a:p>
            <a:r>
              <a:rPr lang="nl-NL" sz="6500" b="1" dirty="0"/>
              <a:t>8. Casustafel</a:t>
            </a:r>
          </a:p>
        </p:txBody>
      </p:sp>
      <p:cxnSp>
        <p:nvCxnSpPr>
          <p:cNvPr id="5" name="Straight Connector 4">
            <a:extLst>
              <a:ext uri="{FF2B5EF4-FFF2-40B4-BE49-F238E27FC236}">
                <a16:creationId xmlns:a16="http://schemas.microsoft.com/office/drawing/2014/main" id="{7268F9B0-8D6D-D9DA-267C-07F119D2591D}"/>
              </a:ext>
            </a:extLst>
          </p:cNvPr>
          <p:cNvCxnSpPr>
            <a:cxnSpLocks/>
          </p:cNvCxnSpPr>
          <p:nvPr/>
        </p:nvCxnSpPr>
        <p:spPr>
          <a:xfrm>
            <a:off x="0" y="5531546"/>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261EC38C-8618-5AD4-1624-6C56EFB07F00}"/>
              </a:ext>
            </a:extLst>
          </p:cNvPr>
          <p:cNvSpPr/>
          <p:nvPr/>
        </p:nvSpPr>
        <p:spPr>
          <a:xfrm>
            <a:off x="2364390" y="4651779"/>
            <a:ext cx="1593274" cy="1593274"/>
          </a:xfrm>
          <a:prstGeom prst="ellipse">
            <a:avLst/>
          </a:prstGeom>
          <a:solidFill>
            <a:schemeClr val="accent5"/>
          </a:solid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up 12">
            <a:extLst>
              <a:ext uri="{FF2B5EF4-FFF2-40B4-BE49-F238E27FC236}">
                <a16:creationId xmlns:a16="http://schemas.microsoft.com/office/drawing/2014/main" id="{1B40A1DC-5394-F917-309A-D2F0C0DE29EF}"/>
              </a:ext>
            </a:extLst>
          </p:cNvPr>
          <p:cNvGrpSpPr/>
          <p:nvPr/>
        </p:nvGrpSpPr>
        <p:grpSpPr>
          <a:xfrm>
            <a:off x="11224935" y="6137565"/>
            <a:ext cx="671120" cy="428812"/>
            <a:chOff x="4467090" y="2289238"/>
            <a:chExt cx="3386490" cy="2163794"/>
          </a:xfrm>
          <a:solidFill>
            <a:schemeClr val="bg1"/>
          </a:solidFill>
        </p:grpSpPr>
        <p:sp>
          <p:nvSpPr>
            <p:cNvPr id="14" name="Freeform 13">
              <a:extLst>
                <a:ext uri="{FF2B5EF4-FFF2-40B4-BE49-F238E27FC236}">
                  <a16:creationId xmlns:a16="http://schemas.microsoft.com/office/drawing/2014/main" id="{47145CA3-635A-6158-CA1D-933C743FC2EC}"/>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15" name="Freeform 14">
              <a:extLst>
                <a:ext uri="{FF2B5EF4-FFF2-40B4-BE49-F238E27FC236}">
                  <a16:creationId xmlns:a16="http://schemas.microsoft.com/office/drawing/2014/main" id="{171D8B58-3031-9ADB-26EE-03572D655DB8}"/>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16" name="Freeform 15">
              <a:extLst>
                <a:ext uri="{FF2B5EF4-FFF2-40B4-BE49-F238E27FC236}">
                  <a16:creationId xmlns:a16="http://schemas.microsoft.com/office/drawing/2014/main" id="{B5009E11-421A-41A4-8432-5390DA0756C8}"/>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7" name="Freeform 16">
              <a:extLst>
                <a:ext uri="{FF2B5EF4-FFF2-40B4-BE49-F238E27FC236}">
                  <a16:creationId xmlns:a16="http://schemas.microsoft.com/office/drawing/2014/main" id="{B9149D84-27AB-D6F4-7666-D1404FC051B6}"/>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pic>
        <p:nvPicPr>
          <p:cNvPr id="8" name="Picture 7">
            <a:extLst>
              <a:ext uri="{FF2B5EF4-FFF2-40B4-BE49-F238E27FC236}">
                <a16:creationId xmlns:a16="http://schemas.microsoft.com/office/drawing/2014/main" id="{7B42088D-7B06-BEA4-7329-5E8260DCC0B6}"/>
              </a:ext>
            </a:extLst>
          </p:cNvPr>
          <p:cNvPicPr>
            <a:picLocks noChangeAspect="1"/>
          </p:cNvPicPr>
          <p:nvPr/>
        </p:nvPicPr>
        <p:blipFill>
          <a:blip r:embed="rId3"/>
          <a:stretch>
            <a:fillRect/>
          </a:stretch>
        </p:blipFill>
        <p:spPr>
          <a:xfrm>
            <a:off x="2809367" y="5038233"/>
            <a:ext cx="703320" cy="843984"/>
          </a:xfrm>
          <a:prstGeom prst="rect">
            <a:avLst/>
          </a:prstGeom>
        </p:spPr>
      </p:pic>
      <p:sp>
        <p:nvSpPr>
          <p:cNvPr id="10" name="Teardrop 9">
            <a:extLst>
              <a:ext uri="{FF2B5EF4-FFF2-40B4-BE49-F238E27FC236}">
                <a16:creationId xmlns:a16="http://schemas.microsoft.com/office/drawing/2014/main" id="{94DD2310-7783-769D-2946-C5B183A17FDB}"/>
              </a:ext>
            </a:extLst>
          </p:cNvPr>
          <p:cNvSpPr/>
          <p:nvPr/>
        </p:nvSpPr>
        <p:spPr>
          <a:xfrm>
            <a:off x="-2334126" y="-2032635"/>
            <a:ext cx="12866724"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0645708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45806-D217-3FE8-6BBF-E027C90CCB60}"/>
            </a:ext>
          </a:extLst>
        </p:cNvPr>
        <p:cNvGrpSpPr/>
        <p:nvPr/>
      </p:nvGrpSpPr>
      <p:grpSpPr>
        <a:xfrm>
          <a:off x="0" y="0"/>
          <a:ext cx="0" cy="0"/>
          <a:chOff x="0" y="0"/>
          <a:chExt cx="0" cy="0"/>
        </a:xfrm>
      </p:grpSpPr>
      <p:pic>
        <p:nvPicPr>
          <p:cNvPr id="7" name="Afbeelding 6" descr="Close-upopname van verbindende patronen">
            <a:extLst>
              <a:ext uri="{FF2B5EF4-FFF2-40B4-BE49-F238E27FC236}">
                <a16:creationId xmlns:a16="http://schemas.microsoft.com/office/drawing/2014/main" id="{FD5759AE-CB57-2376-F174-8E3EDA843C21}"/>
              </a:ext>
            </a:extLst>
          </p:cNvPr>
          <p:cNvPicPr>
            <a:picLocks noChangeAspect="1"/>
          </p:cNvPicPr>
          <p:nvPr/>
        </p:nvPicPr>
        <p:blipFill>
          <a:blip r:embed="rId3">
            <a:extLst>
              <a:ext uri="{28A0092B-C50C-407E-A947-70E740481C1C}">
                <a14:useLocalDpi xmlns:a14="http://schemas.microsoft.com/office/drawing/2010/main" val="0"/>
              </a:ext>
            </a:extLst>
          </a:blip>
          <a:srcRect l="70397" t="-314" r="-30055" b="314"/>
          <a:stretch>
            <a:fillRect/>
          </a:stretch>
        </p:blipFill>
        <p:spPr>
          <a:xfrm>
            <a:off x="8590842" y="0"/>
            <a:ext cx="7271807" cy="6857998"/>
          </a:xfrm>
          <a:prstGeom prst="rect">
            <a:avLst/>
          </a:prstGeom>
        </p:spPr>
      </p:pic>
      <p:cxnSp>
        <p:nvCxnSpPr>
          <p:cNvPr id="4" name="Straight Connector 3">
            <a:extLst>
              <a:ext uri="{FF2B5EF4-FFF2-40B4-BE49-F238E27FC236}">
                <a16:creationId xmlns:a16="http://schemas.microsoft.com/office/drawing/2014/main" id="{B221E4BC-1EBB-7B19-0A5D-DA5046B9F2F2}"/>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5FE5459B-947E-2C33-4F1A-4190BB4C485A}"/>
              </a:ext>
            </a:extLst>
          </p:cNvPr>
          <p:cNvSpPr txBox="1">
            <a:spLocks/>
          </p:cNvSpPr>
          <p:nvPr/>
        </p:nvSpPr>
        <p:spPr>
          <a:xfrm>
            <a:off x="411101" y="793237"/>
            <a:ext cx="10515600" cy="932077"/>
          </a:xfrm>
          <a:prstGeom prst="rect">
            <a:avLst/>
          </a:prstGeom>
        </p:spPr>
        <p:txBody>
          <a:bodyPr vert="horz" lIns="91440" tIns="45720" rIns="91440" bIns="45720" rtlCol="0" anchor="ctr">
            <a:noAutofit/>
          </a:bodyPr>
          <a:lstStyle>
            <a:lvl1pPr>
              <a:lnSpc>
                <a:spcPct val="90000"/>
              </a:lnSpc>
              <a:spcBef>
                <a:spcPct val="0"/>
              </a:spcBef>
              <a:buNone/>
              <a:defRPr sz="4000" b="1" i="0">
                <a:latin typeface="Aptos Black" panose="020B0004020202020204" pitchFamily="34" charset="0"/>
                <a:ea typeface="+mj-ea"/>
                <a:cs typeface="+mj-cs"/>
              </a:defRPr>
            </a:lvl1pPr>
          </a:lstStyle>
          <a:p>
            <a:r>
              <a:rPr lang="nl-NL"/>
              <a:t>Wat is een casustafel bij St. IKZ?</a:t>
            </a:r>
          </a:p>
        </p:txBody>
      </p:sp>
      <p:grpSp>
        <p:nvGrpSpPr>
          <p:cNvPr id="5" name="Group 4">
            <a:extLst>
              <a:ext uri="{FF2B5EF4-FFF2-40B4-BE49-F238E27FC236}">
                <a16:creationId xmlns:a16="http://schemas.microsoft.com/office/drawing/2014/main" id="{50593A90-5587-64E9-688B-3F7CE158DF03}"/>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899C356E-FEA9-232D-12BE-FC53E1EEFD2D}"/>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D3B78482-5280-962B-1489-6142AC8A3062}"/>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8002BF23-7251-6B21-181D-1B148EF3B4A2}"/>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4EDB142C-1F00-119B-F7CB-C78BE0F3D486}"/>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8290519B-4DAB-F58A-823A-16D6A4C6C322}"/>
              </a:ext>
            </a:extLst>
          </p:cNvPr>
          <p:cNvSpPr txBox="1"/>
          <p:nvPr/>
        </p:nvSpPr>
        <p:spPr>
          <a:xfrm>
            <a:off x="295945" y="1776046"/>
            <a:ext cx="9751165" cy="3533661"/>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defPPr>
              <a:defRPr lang="nl-NL"/>
            </a:defPPr>
            <a:lvl1pPr marL="428625" indent="-428625">
              <a:spcBef>
                <a:spcPct val="20000"/>
              </a:spcBef>
              <a:spcAft>
                <a:spcPct val="0"/>
              </a:spcAft>
              <a:buFont typeface="Arial" panose="020B0604020202020204" pitchFamily="34" charset="0"/>
              <a:buChar char="•"/>
              <a:defRPr sz="2250">
                <a:latin typeface="Aptos" panose="020B0004020202020204" pitchFamily="34" charset="0"/>
                <a:ea typeface="Calibri"/>
                <a:cs typeface="Calibri"/>
              </a:defRPr>
            </a:lvl1pPr>
            <a:lvl2pPr marL="857250" lvl="1" indent="-428625">
              <a:spcBef>
                <a:spcPct val="20000"/>
              </a:spcBef>
              <a:spcAft>
                <a:spcPct val="0"/>
              </a:spcAft>
              <a:buFont typeface="Arial" panose="020B0604020202020204" pitchFamily="34" charset="0"/>
              <a:buChar char="•"/>
              <a:defRPr sz="2250">
                <a:latin typeface="Aptos" panose="020B0004020202020204" pitchFamily="34" charset="0"/>
                <a:ea typeface="Calibri"/>
                <a:cs typeface="Calibri"/>
              </a:defRPr>
            </a:lvl2pPr>
          </a:lstStyle>
          <a:p>
            <a:pPr fontAlgn="base"/>
            <a:r>
              <a:rPr lang="nl-NL" sz="2000">
                <a:latin typeface="Aptos"/>
              </a:rPr>
              <a:t>Dient ter coördinatie van informatie en afstemming van activiteiten bij complexe of zware casuïstiek</a:t>
            </a:r>
          </a:p>
          <a:p>
            <a:pPr fontAlgn="base"/>
            <a:r>
              <a:rPr lang="nl-NL" sz="2000">
                <a:latin typeface="Aptos"/>
              </a:rPr>
              <a:t>Centrale vraag: wie is nu de ‘meest geëigende partij’? </a:t>
            </a:r>
          </a:p>
          <a:p>
            <a:pPr fontAlgn="base"/>
            <a:r>
              <a:rPr lang="nl-NL" sz="2000">
                <a:latin typeface="Aptos"/>
              </a:rPr>
              <a:t>Grondslag: </a:t>
            </a:r>
            <a:r>
              <a:rPr lang="nl-NL" sz="2000" err="1">
                <a:latin typeface="Aptos"/>
              </a:rPr>
              <a:t>Wbsrz</a:t>
            </a:r>
            <a:r>
              <a:rPr lang="nl-NL" sz="2000">
                <a:latin typeface="Aptos"/>
              </a:rPr>
              <a:t> artikel 2.4.4 ‘gerichte verstrekking’ en </a:t>
            </a:r>
            <a:r>
              <a:rPr lang="nl-NL" sz="2000" err="1">
                <a:latin typeface="Aptos"/>
              </a:rPr>
              <a:t>Bbsrz</a:t>
            </a:r>
            <a:r>
              <a:rPr lang="nl-NL" sz="2000">
                <a:latin typeface="Aptos"/>
              </a:rPr>
              <a:t> 4.5</a:t>
            </a:r>
          </a:p>
          <a:p>
            <a:pPr fontAlgn="base"/>
            <a:r>
              <a:rPr lang="nl-NL" sz="2000">
                <a:latin typeface="Aptos"/>
              </a:rPr>
              <a:t>Waar bilaterale afstemming onmogelijk wordt, kunnen wij dit faciliteren, afbakenen, afstemmen met dataminimalisatie in het achterhoofd </a:t>
            </a:r>
          </a:p>
          <a:p>
            <a:pPr marL="0" indent="0">
              <a:buNone/>
            </a:pPr>
            <a:endParaRPr lang="nl-NL" sz="2000"/>
          </a:p>
          <a:p>
            <a:r>
              <a:rPr lang="nl-NL" sz="2000">
                <a:latin typeface="Aptos"/>
              </a:rPr>
              <a:t>Startpunt: ingediend signaal + aanvraagformulier casustafel (op te vragen via info@ikz.nl)</a:t>
            </a:r>
          </a:p>
          <a:p>
            <a:r>
              <a:rPr lang="nl-NL" sz="2000">
                <a:latin typeface="Aptos"/>
              </a:rPr>
              <a:t>Ter illustratie: 6 actief, 1 in de opstart, 4 slapend</a:t>
            </a:r>
          </a:p>
        </p:txBody>
      </p:sp>
    </p:spTree>
    <p:extLst>
      <p:ext uri="{BB962C8B-B14F-4D97-AF65-F5344CB8AC3E}">
        <p14:creationId xmlns:p14="http://schemas.microsoft.com/office/powerpoint/2010/main" val="21748627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53C06-9ECB-A076-E206-0343FF965CD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0AD7A24-C3CA-6F35-9599-33D1D015B358}"/>
              </a:ext>
            </a:extLst>
          </p:cNvPr>
          <p:cNvSpPr/>
          <p:nvPr/>
        </p:nvSpPr>
        <p:spPr>
          <a:xfrm>
            <a:off x="-2241" y="0"/>
            <a:ext cx="1221441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FD0F25E2-6BDD-01AF-B3AC-C5C96C89D7E4}"/>
              </a:ext>
            </a:extLst>
          </p:cNvPr>
          <p:cNvSpPr txBox="1"/>
          <p:nvPr/>
        </p:nvSpPr>
        <p:spPr>
          <a:xfrm>
            <a:off x="460915" y="2141106"/>
            <a:ext cx="10071683" cy="1092607"/>
          </a:xfrm>
          <a:prstGeom prst="rect">
            <a:avLst/>
          </a:prstGeom>
          <a:noFill/>
        </p:spPr>
        <p:txBody>
          <a:bodyPr wrap="square" lIns="91440" tIns="45720" rIns="91440" bIns="45720" anchor="t">
            <a:spAutoFit/>
          </a:bodyPr>
          <a:lstStyle/>
          <a:p>
            <a:r>
              <a:rPr lang="nl-NL" sz="6500" b="1">
                <a:solidFill>
                  <a:srgbClr val="616161"/>
                </a:solidFill>
                <a:latin typeface="Aptos"/>
              </a:rPr>
              <a:t>2. Wat is de Stichting IKZ?</a:t>
            </a:r>
          </a:p>
        </p:txBody>
      </p:sp>
      <p:cxnSp>
        <p:nvCxnSpPr>
          <p:cNvPr id="5" name="Straight Connector 4">
            <a:extLst>
              <a:ext uri="{FF2B5EF4-FFF2-40B4-BE49-F238E27FC236}">
                <a16:creationId xmlns:a16="http://schemas.microsoft.com/office/drawing/2014/main" id="{DF2AA7A0-4DE7-EF67-1B9D-B6FD112C8F71}"/>
              </a:ext>
            </a:extLst>
          </p:cNvPr>
          <p:cNvCxnSpPr>
            <a:cxnSpLocks/>
          </p:cNvCxnSpPr>
          <p:nvPr/>
        </p:nvCxnSpPr>
        <p:spPr>
          <a:xfrm>
            <a:off x="0" y="5531546"/>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C627C674-A5F6-747D-2C39-6BB23C9DC3D6}"/>
              </a:ext>
            </a:extLst>
          </p:cNvPr>
          <p:cNvSpPr/>
          <p:nvPr/>
        </p:nvSpPr>
        <p:spPr>
          <a:xfrm>
            <a:off x="2364390" y="4651779"/>
            <a:ext cx="1593274" cy="1593274"/>
          </a:xfrm>
          <a:prstGeom prst="ellipse">
            <a:avLst/>
          </a:prstGeom>
          <a:solidFill>
            <a:schemeClr val="accent5"/>
          </a:solid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up 12">
            <a:extLst>
              <a:ext uri="{FF2B5EF4-FFF2-40B4-BE49-F238E27FC236}">
                <a16:creationId xmlns:a16="http://schemas.microsoft.com/office/drawing/2014/main" id="{6A56DFF6-43F4-CA73-AAF2-C867B8CE9DBB}"/>
              </a:ext>
            </a:extLst>
          </p:cNvPr>
          <p:cNvGrpSpPr/>
          <p:nvPr/>
        </p:nvGrpSpPr>
        <p:grpSpPr>
          <a:xfrm>
            <a:off x="11224935" y="6137565"/>
            <a:ext cx="671120" cy="428812"/>
            <a:chOff x="4467090" y="2289238"/>
            <a:chExt cx="3386490" cy="2163794"/>
          </a:xfrm>
          <a:solidFill>
            <a:schemeClr val="bg1"/>
          </a:solidFill>
        </p:grpSpPr>
        <p:sp>
          <p:nvSpPr>
            <p:cNvPr id="14" name="Freeform 13">
              <a:extLst>
                <a:ext uri="{FF2B5EF4-FFF2-40B4-BE49-F238E27FC236}">
                  <a16:creationId xmlns:a16="http://schemas.microsoft.com/office/drawing/2014/main" id="{4CDABCF0-929A-C326-53DC-1DE3BCF27D19}"/>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15" name="Freeform 14">
              <a:extLst>
                <a:ext uri="{FF2B5EF4-FFF2-40B4-BE49-F238E27FC236}">
                  <a16:creationId xmlns:a16="http://schemas.microsoft.com/office/drawing/2014/main" id="{536B08EC-A0E9-CE47-AEE1-140E08CEA282}"/>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16" name="Freeform 15">
              <a:extLst>
                <a:ext uri="{FF2B5EF4-FFF2-40B4-BE49-F238E27FC236}">
                  <a16:creationId xmlns:a16="http://schemas.microsoft.com/office/drawing/2014/main" id="{2797471D-B536-4ECD-3BE9-C4CD1B61D902}"/>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7" name="Freeform 16">
              <a:extLst>
                <a:ext uri="{FF2B5EF4-FFF2-40B4-BE49-F238E27FC236}">
                  <a16:creationId xmlns:a16="http://schemas.microsoft.com/office/drawing/2014/main" id="{25456A40-7AA7-3B65-3A92-0E1EDFB6E6A2}"/>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pic>
        <p:nvPicPr>
          <p:cNvPr id="8" name="Picture 7">
            <a:extLst>
              <a:ext uri="{FF2B5EF4-FFF2-40B4-BE49-F238E27FC236}">
                <a16:creationId xmlns:a16="http://schemas.microsoft.com/office/drawing/2014/main" id="{330DAA4F-5AB5-F2E7-D212-C8D9278F7509}"/>
              </a:ext>
            </a:extLst>
          </p:cNvPr>
          <p:cNvPicPr>
            <a:picLocks noChangeAspect="1"/>
          </p:cNvPicPr>
          <p:nvPr/>
        </p:nvPicPr>
        <p:blipFill>
          <a:blip r:embed="rId3"/>
          <a:stretch>
            <a:fillRect/>
          </a:stretch>
        </p:blipFill>
        <p:spPr>
          <a:xfrm>
            <a:off x="2809367" y="5038233"/>
            <a:ext cx="703320" cy="843984"/>
          </a:xfrm>
          <a:prstGeom prst="rect">
            <a:avLst/>
          </a:prstGeom>
        </p:spPr>
      </p:pic>
      <p:sp>
        <p:nvSpPr>
          <p:cNvPr id="10" name="Teardrop 9">
            <a:extLst>
              <a:ext uri="{FF2B5EF4-FFF2-40B4-BE49-F238E27FC236}">
                <a16:creationId xmlns:a16="http://schemas.microsoft.com/office/drawing/2014/main" id="{70F6CCA9-11EA-C2CA-4528-3F6F05EC0B76}"/>
              </a:ext>
            </a:extLst>
          </p:cNvPr>
          <p:cNvSpPr/>
          <p:nvPr/>
        </p:nvSpPr>
        <p:spPr>
          <a:xfrm>
            <a:off x="-2334126" y="-2032635"/>
            <a:ext cx="12866724"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2235672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9823-24F7-8BFE-CC6B-4A7C4EE30C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B5B88D-1266-DC01-B7DB-AA6B84EF7649}"/>
              </a:ext>
            </a:extLst>
          </p:cNvPr>
          <p:cNvSpPr txBox="1">
            <a:spLocks/>
          </p:cNvSpPr>
          <p:nvPr/>
        </p:nvSpPr>
        <p:spPr>
          <a:xfrm>
            <a:off x="411101" y="793237"/>
            <a:ext cx="10515600" cy="932077"/>
          </a:xfrm>
          <a:prstGeom prst="rect">
            <a:avLst/>
          </a:prstGeom>
        </p:spPr>
        <p:txBody>
          <a:bodyPr vert="horz" lIns="91440" tIns="45720" rIns="91440" bIns="45720" rtlCol="0" anchor="ctr">
            <a:noAutofit/>
          </a:bodyPr>
          <a:lstStyle>
            <a:lvl1pPr>
              <a:lnSpc>
                <a:spcPct val="90000"/>
              </a:lnSpc>
              <a:spcBef>
                <a:spcPct val="0"/>
              </a:spcBef>
              <a:buNone/>
              <a:defRPr sz="4000" b="1" i="0">
                <a:latin typeface="Aptos Black" panose="020B0004020202020204" pitchFamily="34" charset="0"/>
                <a:ea typeface="+mj-ea"/>
                <a:cs typeface="+mj-cs"/>
              </a:defRPr>
            </a:lvl1pPr>
          </a:lstStyle>
          <a:p>
            <a:r>
              <a:rPr lang="nl-NL"/>
              <a:t>Casustafel: criteria </a:t>
            </a:r>
          </a:p>
        </p:txBody>
      </p:sp>
      <p:grpSp>
        <p:nvGrpSpPr>
          <p:cNvPr id="5" name="Group 4">
            <a:extLst>
              <a:ext uri="{FF2B5EF4-FFF2-40B4-BE49-F238E27FC236}">
                <a16:creationId xmlns:a16="http://schemas.microsoft.com/office/drawing/2014/main" id="{BD69EABD-8C62-3728-EB1B-3CDD51456AE3}"/>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705A34C7-23AA-0B56-DD8D-E04687170C96}"/>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587829CD-03EB-8066-A9C3-8AA48616FD97}"/>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EE5BF7BA-6C7B-1FC8-DB01-2D5712B0BB3E}"/>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3C5D5C64-02B3-FCA3-3C30-3BDF1120813E}"/>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ECD2DDB0-2C11-4CC9-D137-F97BD01A04F0}"/>
              </a:ext>
            </a:extLst>
          </p:cNvPr>
          <p:cNvSpPr txBox="1"/>
          <p:nvPr/>
        </p:nvSpPr>
        <p:spPr>
          <a:xfrm>
            <a:off x="295946" y="1776046"/>
            <a:ext cx="11379315" cy="4518546"/>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defPPr>
              <a:defRPr lang="nl-NL"/>
            </a:defPPr>
            <a:lvl1pPr marL="428625" indent="-428625" fontAlgn="base">
              <a:spcBef>
                <a:spcPct val="20000"/>
              </a:spcBef>
              <a:spcAft>
                <a:spcPct val="0"/>
              </a:spcAft>
              <a:buFont typeface="Arial" panose="020B0604020202020204" pitchFamily="34" charset="0"/>
              <a:buChar char="•"/>
              <a:defRPr sz="2250">
                <a:latin typeface="Aptos" panose="020B0004020202020204" pitchFamily="34" charset="0"/>
                <a:ea typeface="Calibri"/>
                <a:cs typeface="Calibri"/>
              </a:defRPr>
            </a:lvl1pPr>
            <a:lvl2pPr marL="857250" lvl="1" indent="-428625">
              <a:spcBef>
                <a:spcPct val="20000"/>
              </a:spcBef>
              <a:spcAft>
                <a:spcPct val="0"/>
              </a:spcAft>
              <a:buFont typeface="Arial" panose="020B0604020202020204" pitchFamily="34" charset="0"/>
              <a:buChar char="•"/>
              <a:defRPr sz="2250">
                <a:latin typeface="Aptos" panose="020B0004020202020204" pitchFamily="34" charset="0"/>
                <a:ea typeface="Calibri"/>
                <a:cs typeface="Calibri"/>
              </a:defRPr>
            </a:lvl2pPr>
          </a:lstStyle>
          <a:p>
            <a:pPr marL="457200" indent="-457200">
              <a:buFont typeface="+mj-lt"/>
              <a:buAutoNum type="arabicPeriod"/>
            </a:pPr>
            <a:r>
              <a:rPr lang="nl-NL"/>
              <a:t>Er is sprake van een </a:t>
            </a:r>
            <a:r>
              <a:rPr lang="nl-NL" u="sng"/>
              <a:t>vermoeden van zorgfraude en/of zorgverwaarlozing</a:t>
            </a:r>
          </a:p>
          <a:p>
            <a:pPr marL="457200" indent="-457200">
              <a:buFont typeface="+mj-lt"/>
              <a:buAutoNum type="arabicPeriod"/>
            </a:pPr>
            <a:r>
              <a:rPr lang="nl-NL"/>
              <a:t>Er is sprake van </a:t>
            </a:r>
            <a:r>
              <a:rPr lang="nl-NL" u="sng"/>
              <a:t>drie of meer</a:t>
            </a:r>
            <a:r>
              <a:rPr lang="nl-NL"/>
              <a:t> geraakte partners</a:t>
            </a:r>
          </a:p>
          <a:p>
            <a:pPr marL="457200" indent="-457200">
              <a:buFont typeface="+mj-lt"/>
              <a:buAutoNum type="arabicPeriod"/>
            </a:pPr>
            <a:r>
              <a:rPr lang="nl-NL"/>
              <a:t>Partners hebben </a:t>
            </a:r>
            <a:r>
              <a:rPr lang="nl-NL" u="sng"/>
              <a:t>behoefte aan coördinatie </a:t>
            </a:r>
            <a:r>
              <a:rPr lang="nl-NL"/>
              <a:t>op de uitwisseling van de informatie</a:t>
            </a:r>
          </a:p>
          <a:p>
            <a:pPr marL="457200" indent="-457200">
              <a:buFont typeface="+mj-lt"/>
              <a:buAutoNum type="arabicPeriod"/>
            </a:pPr>
            <a:endParaRPr lang="nl-NL"/>
          </a:p>
          <a:p>
            <a:pPr marL="0" indent="0">
              <a:buNone/>
            </a:pPr>
            <a:r>
              <a:rPr lang="nl-NL"/>
              <a:t>En minimaal 1 criterium van onderstaande: </a:t>
            </a:r>
          </a:p>
          <a:p>
            <a:pPr marL="457200" indent="-457200">
              <a:buFont typeface="+mj-lt"/>
              <a:buAutoNum type="arabicPeriod" startAt="4"/>
            </a:pPr>
            <a:r>
              <a:rPr lang="nl-NL"/>
              <a:t>Er is sprake van een </a:t>
            </a:r>
            <a:r>
              <a:rPr lang="nl-NL" u="sng"/>
              <a:t>omvangrijk cliëntenbestand</a:t>
            </a:r>
          </a:p>
          <a:p>
            <a:pPr marL="457200" indent="-457200">
              <a:buFont typeface="+mj-lt"/>
              <a:buAutoNum type="arabicPeriod" startAt="4"/>
            </a:pPr>
            <a:r>
              <a:rPr lang="nl-NL"/>
              <a:t>De </a:t>
            </a:r>
            <a:r>
              <a:rPr lang="nl-NL" u="sng"/>
              <a:t>financiële omvang </a:t>
            </a:r>
            <a:r>
              <a:rPr lang="nl-NL"/>
              <a:t>van de vermoedelijke zorgfraude is groot</a:t>
            </a:r>
          </a:p>
          <a:p>
            <a:pPr marL="457200" indent="-457200">
              <a:buFont typeface="+mj-lt"/>
              <a:buAutoNum type="arabicPeriod" startAt="4"/>
            </a:pPr>
            <a:r>
              <a:rPr lang="nl-NL"/>
              <a:t>De aanbieder is actief in </a:t>
            </a:r>
            <a:r>
              <a:rPr lang="nl-NL" u="sng"/>
              <a:t>meerdere domeinen, gemeenten en/of zorgkantoorregio’s</a:t>
            </a:r>
          </a:p>
          <a:p>
            <a:pPr marL="457200" indent="-457200">
              <a:buFont typeface="+mj-lt"/>
              <a:buAutoNum type="arabicPeriod" startAt="4"/>
            </a:pPr>
            <a:r>
              <a:rPr lang="nl-NL"/>
              <a:t>Er is sprake van </a:t>
            </a:r>
            <a:r>
              <a:rPr lang="nl-NL" u="sng"/>
              <a:t>politieke gevoeligheid </a:t>
            </a:r>
            <a:r>
              <a:rPr lang="nl-NL"/>
              <a:t>of er zijn </a:t>
            </a:r>
            <a:r>
              <a:rPr lang="nl-NL" u="sng"/>
              <a:t>concrete zwaarwegende belangen </a:t>
            </a:r>
            <a:r>
              <a:rPr lang="nl-NL"/>
              <a:t>anderszins</a:t>
            </a:r>
          </a:p>
          <a:p>
            <a:pPr marL="0" indent="0">
              <a:buNone/>
            </a:pPr>
            <a:endParaRPr lang="nl-NL"/>
          </a:p>
        </p:txBody>
      </p:sp>
    </p:spTree>
    <p:extLst>
      <p:ext uri="{BB962C8B-B14F-4D97-AF65-F5344CB8AC3E}">
        <p14:creationId xmlns:p14="http://schemas.microsoft.com/office/powerpoint/2010/main" val="1047672765"/>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8787A-0CE4-4F95-7EEE-3F9DCC495C7F}"/>
            </a:ext>
          </a:extLst>
        </p:cNvPr>
        <p:cNvGrpSpPr/>
        <p:nvPr/>
      </p:nvGrpSpPr>
      <p:grpSpPr>
        <a:xfrm>
          <a:off x="0" y="0"/>
          <a:ext cx="0" cy="0"/>
          <a:chOff x="0" y="0"/>
          <a:chExt cx="0" cy="0"/>
        </a:xfrm>
      </p:grpSpPr>
      <p:sp>
        <p:nvSpPr>
          <p:cNvPr id="37" name="Ovaal 36">
            <a:extLst>
              <a:ext uri="{FF2B5EF4-FFF2-40B4-BE49-F238E27FC236}">
                <a16:creationId xmlns:a16="http://schemas.microsoft.com/office/drawing/2014/main" id="{87BB88C8-64B5-0D14-377E-E06FA1879ADA}"/>
              </a:ext>
            </a:extLst>
          </p:cNvPr>
          <p:cNvSpPr/>
          <p:nvPr/>
        </p:nvSpPr>
        <p:spPr>
          <a:xfrm>
            <a:off x="-198161" y="648083"/>
            <a:ext cx="7469632" cy="57116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a:solidFill>
                  <a:schemeClr val="bg1"/>
                </a:solidFill>
                <a:latin typeface="Aptos Black" panose="020B0004020202020204" pitchFamily="34" charset="0"/>
              </a:rPr>
              <a:t>RIEC</a:t>
            </a:r>
          </a:p>
          <a:p>
            <a:pPr marL="285750" indent="-285750">
              <a:buFont typeface="Arial" panose="020B0604020202020204" pitchFamily="34" charset="0"/>
              <a:buChar char="•"/>
            </a:pPr>
            <a:r>
              <a:rPr lang="nl-NL">
                <a:solidFill>
                  <a:schemeClr val="bg1"/>
                </a:solidFill>
              </a:rPr>
              <a:t>Provincies</a:t>
            </a:r>
          </a:p>
          <a:p>
            <a:pPr marL="285750" indent="-285750">
              <a:buFont typeface="Arial" panose="020B0604020202020204" pitchFamily="34" charset="0"/>
              <a:buChar char="•"/>
            </a:pPr>
            <a:r>
              <a:rPr lang="nl-NL">
                <a:solidFill>
                  <a:schemeClr val="bg1"/>
                </a:solidFill>
              </a:rPr>
              <a:t>Openbaar Ministerie (OM)</a:t>
            </a:r>
          </a:p>
          <a:p>
            <a:pPr marL="285750" indent="-285750">
              <a:buFont typeface="Arial" panose="020B0604020202020204" pitchFamily="34" charset="0"/>
              <a:buChar char="•"/>
            </a:pPr>
            <a:r>
              <a:rPr lang="nl-NL">
                <a:solidFill>
                  <a:schemeClr val="bg1"/>
                </a:solidFill>
              </a:rPr>
              <a:t>Nationale Politie</a:t>
            </a:r>
          </a:p>
          <a:p>
            <a:pPr marL="285750" indent="-285750">
              <a:buFont typeface="Arial" panose="020B0604020202020204" pitchFamily="34" charset="0"/>
              <a:buChar char="•"/>
            </a:pPr>
            <a:r>
              <a:rPr lang="nl-NL">
                <a:solidFill>
                  <a:schemeClr val="bg1"/>
                </a:solidFill>
              </a:rPr>
              <a:t>Belastingdienst/Toeslagen</a:t>
            </a:r>
          </a:p>
          <a:p>
            <a:pPr marL="285750" indent="-285750">
              <a:buFont typeface="Arial" panose="020B0604020202020204" pitchFamily="34" charset="0"/>
              <a:buChar char="•"/>
            </a:pPr>
            <a:r>
              <a:rPr lang="nl-NL">
                <a:solidFill>
                  <a:schemeClr val="bg1"/>
                </a:solidFill>
              </a:rPr>
              <a:t>Douane</a:t>
            </a:r>
          </a:p>
          <a:p>
            <a:pPr marL="285750" indent="-285750">
              <a:buFont typeface="Arial" panose="020B0604020202020204" pitchFamily="34" charset="0"/>
              <a:buChar char="•"/>
            </a:pPr>
            <a:r>
              <a:rPr lang="nl-NL">
                <a:solidFill>
                  <a:schemeClr val="bg1"/>
                </a:solidFill>
              </a:rPr>
              <a:t>Koninklijke Marechaussee</a:t>
            </a:r>
          </a:p>
          <a:p>
            <a:pPr marL="285750" indent="-285750">
              <a:buFont typeface="Arial" panose="020B0604020202020204" pitchFamily="34" charset="0"/>
              <a:buChar char="•"/>
            </a:pPr>
            <a:r>
              <a:rPr lang="nl-NL">
                <a:solidFill>
                  <a:schemeClr val="bg1"/>
                </a:solidFill>
              </a:rPr>
              <a:t>Immigratie- en </a:t>
            </a:r>
            <a:r>
              <a:rPr lang="nl-NL" err="1">
                <a:solidFill>
                  <a:schemeClr val="bg1"/>
                </a:solidFill>
              </a:rPr>
              <a:t>Naturalisa</a:t>
            </a:r>
            <a:r>
              <a:rPr lang="nl-NL">
                <a:solidFill>
                  <a:schemeClr val="bg1"/>
                </a:solidFill>
              </a:rPr>
              <a:t>-</a:t>
            </a:r>
            <a:br>
              <a:rPr lang="nl-NL">
                <a:solidFill>
                  <a:schemeClr val="bg1"/>
                </a:solidFill>
              </a:rPr>
            </a:br>
            <a:r>
              <a:rPr lang="nl-NL">
                <a:solidFill>
                  <a:schemeClr val="bg1"/>
                </a:solidFill>
              </a:rPr>
              <a:t>‘</a:t>
            </a:r>
            <a:r>
              <a:rPr lang="nl-NL" err="1">
                <a:solidFill>
                  <a:schemeClr val="bg1"/>
                </a:solidFill>
              </a:rPr>
              <a:t>tiedienst</a:t>
            </a:r>
            <a:r>
              <a:rPr lang="nl-NL">
                <a:solidFill>
                  <a:schemeClr val="bg1"/>
                </a:solidFill>
              </a:rPr>
              <a:t> (IND)</a:t>
            </a:r>
          </a:p>
          <a:p>
            <a:pPr marL="285750" indent="-285750">
              <a:buFont typeface="Arial" panose="020B0604020202020204" pitchFamily="34" charset="0"/>
              <a:buChar char="•"/>
            </a:pPr>
            <a:r>
              <a:rPr lang="nl-NL">
                <a:solidFill>
                  <a:schemeClr val="bg1"/>
                </a:solidFill>
              </a:rPr>
              <a:t>Uitvoeringsinstituut </a:t>
            </a:r>
            <a:br>
              <a:rPr lang="nl-NL">
                <a:solidFill>
                  <a:schemeClr val="bg1"/>
                </a:solidFill>
              </a:rPr>
            </a:br>
            <a:r>
              <a:rPr lang="nl-NL">
                <a:solidFill>
                  <a:schemeClr val="bg1"/>
                </a:solidFill>
              </a:rPr>
              <a:t>Werknemersverzekeringen (UWV)</a:t>
            </a:r>
          </a:p>
          <a:p>
            <a:pPr marL="285750" indent="-285750">
              <a:buFont typeface="Arial" panose="020B0604020202020204" pitchFamily="34" charset="0"/>
              <a:buChar char="•"/>
            </a:pPr>
            <a:r>
              <a:rPr lang="nl-NL">
                <a:solidFill>
                  <a:schemeClr val="bg1"/>
                </a:solidFill>
              </a:rPr>
              <a:t>Nederlandse Voedsel- en </a:t>
            </a:r>
            <a:br>
              <a:rPr lang="nl-NL">
                <a:solidFill>
                  <a:schemeClr val="bg1"/>
                </a:solidFill>
              </a:rPr>
            </a:br>
            <a:r>
              <a:rPr lang="nl-NL">
                <a:solidFill>
                  <a:schemeClr val="bg1"/>
                </a:solidFill>
              </a:rPr>
              <a:t>Warenautoriteit (NVWA)</a:t>
            </a:r>
          </a:p>
        </p:txBody>
      </p:sp>
      <p:grpSp>
        <p:nvGrpSpPr>
          <p:cNvPr id="5" name="Group 4">
            <a:extLst>
              <a:ext uri="{FF2B5EF4-FFF2-40B4-BE49-F238E27FC236}">
                <a16:creationId xmlns:a16="http://schemas.microsoft.com/office/drawing/2014/main" id="{A70914B1-A28F-37D3-CD7D-099092D27155}"/>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F2EE25CE-BC12-100F-7EAD-BCE463EF10EA}"/>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10DC640C-6BC2-0048-A1BF-DCD83E368BE2}"/>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2E0AB452-AC55-4790-8E92-07CEAE8E2CB9}"/>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30A57796-8228-4518-5BA3-C919CE2A29CA}"/>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38" name="Ovaal 37">
            <a:extLst>
              <a:ext uri="{FF2B5EF4-FFF2-40B4-BE49-F238E27FC236}">
                <a16:creationId xmlns:a16="http://schemas.microsoft.com/office/drawing/2014/main" id="{D9CA5D89-4326-CB40-5701-023735EAD447}"/>
              </a:ext>
            </a:extLst>
          </p:cNvPr>
          <p:cNvSpPr/>
          <p:nvPr/>
        </p:nvSpPr>
        <p:spPr>
          <a:xfrm>
            <a:off x="4603773" y="573167"/>
            <a:ext cx="7860073" cy="5711666"/>
          </a:xfrm>
          <a:prstGeom prst="ellipse">
            <a:avLst/>
          </a:prstGeom>
          <a:solidFill>
            <a:schemeClr val="accent5"/>
          </a:solidFill>
          <a:ln w="12700">
            <a:solidFill>
              <a:srgbClr val="74C1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5"/>
            <a:r>
              <a:rPr lang="nl-NL" sz="3200" b="1">
                <a:solidFill>
                  <a:srgbClr val="156082"/>
                </a:solidFill>
                <a:latin typeface="Aptos Black" panose="020B0004020202020204" pitchFamily="34" charset="0"/>
              </a:rPr>
              <a:t>St. IKZ</a:t>
            </a:r>
          </a:p>
          <a:p>
            <a:pPr marL="2571750" lvl="5" indent="-285750">
              <a:buFont typeface="Arial" panose="020B0604020202020204" pitchFamily="34" charset="0"/>
              <a:buChar char="•"/>
            </a:pPr>
            <a:r>
              <a:rPr lang="nl-NL">
                <a:solidFill>
                  <a:srgbClr val="156082"/>
                </a:solidFill>
              </a:rPr>
              <a:t>Centrum Indicatiestelling Zorg (CIZ)</a:t>
            </a:r>
          </a:p>
          <a:p>
            <a:pPr marL="2571750" lvl="5" indent="-285750">
              <a:buFont typeface="Arial" panose="020B0604020202020204" pitchFamily="34" charset="0"/>
              <a:buChar char="•"/>
            </a:pPr>
            <a:r>
              <a:rPr lang="nl-NL">
                <a:solidFill>
                  <a:srgbClr val="156082"/>
                </a:solidFill>
              </a:rPr>
              <a:t>Sociale Verzekeringsbank (SVB)</a:t>
            </a:r>
          </a:p>
          <a:p>
            <a:pPr marL="2571750" lvl="5" indent="-285750">
              <a:buFont typeface="Arial" panose="020B0604020202020204" pitchFamily="34" charset="0"/>
              <a:buChar char="•"/>
            </a:pPr>
            <a:r>
              <a:rPr lang="nl-NL">
                <a:solidFill>
                  <a:srgbClr val="156082"/>
                </a:solidFill>
              </a:rPr>
              <a:t>Zorgverzekeraars &amp; </a:t>
            </a:r>
            <a:r>
              <a:rPr lang="nl-NL" err="1">
                <a:solidFill>
                  <a:srgbClr val="156082"/>
                </a:solidFill>
              </a:rPr>
              <a:t>zorgkan-toren</a:t>
            </a:r>
            <a:endParaRPr lang="nl-NL">
              <a:solidFill>
                <a:srgbClr val="156082"/>
              </a:solidFill>
            </a:endParaRPr>
          </a:p>
          <a:p>
            <a:pPr marL="2571750" lvl="5" indent="-285750">
              <a:buFont typeface="Arial" panose="020B0604020202020204" pitchFamily="34" charset="0"/>
              <a:buChar char="•"/>
            </a:pPr>
            <a:r>
              <a:rPr lang="nl-NL">
                <a:solidFill>
                  <a:srgbClr val="156082"/>
                </a:solidFill>
              </a:rPr>
              <a:t>Nederlandse Zorgautoriteit (</a:t>
            </a:r>
            <a:r>
              <a:rPr lang="nl-NL" err="1">
                <a:solidFill>
                  <a:srgbClr val="156082"/>
                </a:solidFill>
              </a:rPr>
              <a:t>NZa</a:t>
            </a:r>
            <a:r>
              <a:rPr lang="nl-NL">
                <a:solidFill>
                  <a:srgbClr val="156082"/>
                </a:solidFill>
              </a:rPr>
              <a:t>)</a:t>
            </a:r>
            <a:endParaRPr lang="en-US">
              <a:solidFill>
                <a:srgbClr val="156082"/>
              </a:solidFill>
            </a:endParaRPr>
          </a:p>
          <a:p>
            <a:pPr marL="2571750" lvl="5" indent="-285750">
              <a:buFont typeface="Arial" panose="020B0604020202020204" pitchFamily="34" charset="0"/>
              <a:buChar char="•"/>
            </a:pPr>
            <a:r>
              <a:rPr lang="nl-NL">
                <a:solidFill>
                  <a:srgbClr val="156082"/>
                </a:solidFill>
              </a:rPr>
              <a:t>Inspectie Gezondheidszorg en Jeugd (IGJ)</a:t>
            </a:r>
          </a:p>
        </p:txBody>
      </p:sp>
      <p:sp>
        <p:nvSpPr>
          <p:cNvPr id="32" name="Tekstvak 31">
            <a:extLst>
              <a:ext uri="{FF2B5EF4-FFF2-40B4-BE49-F238E27FC236}">
                <a16:creationId xmlns:a16="http://schemas.microsoft.com/office/drawing/2014/main" id="{754992A3-5C98-B7B1-D94F-91B1952EDC73}"/>
              </a:ext>
            </a:extLst>
          </p:cNvPr>
          <p:cNvSpPr txBox="1"/>
          <p:nvPr/>
        </p:nvSpPr>
        <p:spPr>
          <a:xfrm>
            <a:off x="4602111" y="3043319"/>
            <a:ext cx="2606722" cy="2100575"/>
          </a:xfrm>
          <a:prstGeom prst="rect">
            <a:avLst/>
          </a:prstGeom>
          <a:noFill/>
        </p:spPr>
        <p:txBody>
          <a:bodyPr wrap="square" lIns="91440" tIns="45720" rIns="91440" bIns="45720" rtlCol="0" anchor="t">
            <a:spAutoFit/>
          </a:bodyPr>
          <a:lstStyle/>
          <a:p>
            <a:pPr lvl="0" algn="ctr" defTabSz="1778000">
              <a:lnSpc>
                <a:spcPct val="90000"/>
              </a:lnSpc>
              <a:spcBef>
                <a:spcPct val="0"/>
              </a:spcBef>
              <a:spcAft>
                <a:spcPct val="35000"/>
              </a:spcAft>
            </a:pPr>
            <a:r>
              <a:rPr lang="nl-NL">
                <a:solidFill>
                  <a:srgbClr val="156082"/>
                </a:solidFill>
              </a:rPr>
              <a:t>342 gemeenten</a:t>
            </a:r>
            <a:endParaRPr lang="en-US"/>
          </a:p>
          <a:p>
            <a:pPr lvl="0" algn="ctr" defTabSz="1778000">
              <a:lnSpc>
                <a:spcPct val="90000"/>
              </a:lnSpc>
              <a:spcBef>
                <a:spcPct val="0"/>
              </a:spcBef>
              <a:spcAft>
                <a:spcPct val="35000"/>
              </a:spcAft>
            </a:pPr>
            <a:r>
              <a:rPr lang="nl-NL">
                <a:solidFill>
                  <a:srgbClr val="156082"/>
                </a:solidFill>
              </a:rPr>
              <a:t>Belastingdienst</a:t>
            </a:r>
          </a:p>
          <a:p>
            <a:pPr lvl="0" algn="ctr" defTabSz="1778000">
              <a:lnSpc>
                <a:spcPct val="90000"/>
              </a:lnSpc>
              <a:spcBef>
                <a:spcPct val="0"/>
              </a:spcBef>
              <a:spcAft>
                <a:spcPct val="35000"/>
              </a:spcAft>
            </a:pPr>
            <a:r>
              <a:rPr lang="nl-NL">
                <a:solidFill>
                  <a:srgbClr val="156082"/>
                </a:solidFill>
              </a:rPr>
              <a:t>FIOD</a:t>
            </a:r>
          </a:p>
          <a:p>
            <a:pPr algn="ctr" defTabSz="1778000">
              <a:lnSpc>
                <a:spcPct val="90000"/>
              </a:lnSpc>
              <a:spcBef>
                <a:spcPct val="0"/>
              </a:spcBef>
              <a:spcAft>
                <a:spcPct val="35000"/>
              </a:spcAft>
            </a:pPr>
            <a:r>
              <a:rPr lang="nl-NL">
                <a:solidFill>
                  <a:srgbClr val="156082"/>
                </a:solidFill>
              </a:rPr>
              <a:t>NLA</a:t>
            </a:r>
          </a:p>
          <a:p>
            <a:pPr lvl="0" algn="ctr" defTabSz="1778000">
              <a:lnSpc>
                <a:spcPct val="90000"/>
              </a:lnSpc>
              <a:spcBef>
                <a:spcPct val="0"/>
              </a:spcBef>
              <a:spcAft>
                <a:spcPct val="35000"/>
              </a:spcAft>
            </a:pPr>
            <a:endParaRPr lang="nl-NL"/>
          </a:p>
          <a:p>
            <a:endParaRPr lang="nl-NL"/>
          </a:p>
        </p:txBody>
      </p:sp>
      <p:sp>
        <p:nvSpPr>
          <p:cNvPr id="39" name="Ovaal 38">
            <a:extLst>
              <a:ext uri="{FF2B5EF4-FFF2-40B4-BE49-F238E27FC236}">
                <a16:creationId xmlns:a16="http://schemas.microsoft.com/office/drawing/2014/main" id="{9E5171CA-F28B-05B5-5510-84CCB027C852}"/>
              </a:ext>
            </a:extLst>
          </p:cNvPr>
          <p:cNvSpPr/>
          <p:nvPr/>
        </p:nvSpPr>
        <p:spPr>
          <a:xfrm>
            <a:off x="-214923" y="648083"/>
            <a:ext cx="7469632" cy="57116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nl-NL">
              <a:solidFill>
                <a:schemeClr val="bg1"/>
              </a:solidFill>
            </a:endParaRPr>
          </a:p>
        </p:txBody>
      </p:sp>
      <p:sp>
        <p:nvSpPr>
          <p:cNvPr id="34" name="Rechthoek: afgeronde hoeken 33">
            <a:extLst>
              <a:ext uri="{FF2B5EF4-FFF2-40B4-BE49-F238E27FC236}">
                <a16:creationId xmlns:a16="http://schemas.microsoft.com/office/drawing/2014/main" id="{F422DC31-7154-31A4-4538-BEA3623B1716}"/>
              </a:ext>
            </a:extLst>
          </p:cNvPr>
          <p:cNvSpPr/>
          <p:nvPr/>
        </p:nvSpPr>
        <p:spPr>
          <a:xfrm>
            <a:off x="4835978" y="2245933"/>
            <a:ext cx="2138988" cy="79738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600" b="1">
                <a:solidFill>
                  <a:srgbClr val="C00000"/>
                </a:solidFill>
                <a:latin typeface="Aptos Black" panose="020B0004020202020204" pitchFamily="34" charset="0"/>
              </a:rPr>
              <a:t>overlap:</a:t>
            </a:r>
          </a:p>
        </p:txBody>
      </p:sp>
    </p:spTree>
    <p:extLst>
      <p:ext uri="{BB962C8B-B14F-4D97-AF65-F5344CB8AC3E}">
        <p14:creationId xmlns:p14="http://schemas.microsoft.com/office/powerpoint/2010/main" val="10675225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97534-99FF-21C6-2F6C-3E7E8C58FD86}"/>
              </a:ext>
            </a:extLst>
          </p:cNvPr>
          <p:cNvPicPr>
            <a:picLocks noChangeAspect="1"/>
          </p:cNvPicPr>
          <p:nvPr/>
        </p:nvPicPr>
        <p:blipFill>
          <a:blip r:embed="rId2"/>
          <a:stretch>
            <a:fillRect/>
          </a:stretch>
        </p:blipFill>
        <p:spPr>
          <a:xfrm>
            <a:off x="1253613" y="0"/>
            <a:ext cx="9684774" cy="6858000"/>
          </a:xfrm>
          <a:prstGeom prst="rect">
            <a:avLst/>
          </a:prstGeom>
        </p:spPr>
      </p:pic>
    </p:spTree>
    <p:extLst>
      <p:ext uri="{BB962C8B-B14F-4D97-AF65-F5344CB8AC3E}">
        <p14:creationId xmlns:p14="http://schemas.microsoft.com/office/powerpoint/2010/main" val="4184213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F695E-7C99-3F72-82F1-7FE82BD22DC3}"/>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8484241-FF79-B0A8-123D-FC9D7A445329}"/>
              </a:ext>
            </a:extLst>
          </p:cNvPr>
          <p:cNvCxnSpPr>
            <a:cxnSpLocks/>
          </p:cNvCxnSpPr>
          <p:nvPr/>
        </p:nvCxnSpPr>
        <p:spPr>
          <a:xfrm>
            <a:off x="-2413750" y="57089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6BF93115-73B9-E429-6190-2D6FA2E45E23}"/>
              </a:ext>
            </a:extLst>
          </p:cNvPr>
          <p:cNvSpPr txBox="1">
            <a:spLocks/>
          </p:cNvSpPr>
          <p:nvPr/>
        </p:nvSpPr>
        <p:spPr>
          <a:xfrm>
            <a:off x="411101" y="793237"/>
            <a:ext cx="10515600" cy="932077"/>
          </a:xfrm>
          <a:prstGeom prst="rect">
            <a:avLst/>
          </a:prstGeom>
        </p:spPr>
        <p:txBody>
          <a:bodyPr vert="horz" lIns="91440" tIns="45720" rIns="91440" bIns="45720" rtlCol="0" anchor="ctr">
            <a:noAutofit/>
          </a:bodyPr>
          <a:lstStyle>
            <a:lvl1pPr>
              <a:lnSpc>
                <a:spcPct val="90000"/>
              </a:lnSpc>
              <a:spcBef>
                <a:spcPct val="0"/>
              </a:spcBef>
              <a:buNone/>
              <a:defRPr sz="4000" b="1" i="0">
                <a:latin typeface="Aptos Black" panose="020B0004020202020204" pitchFamily="34" charset="0"/>
                <a:ea typeface="+mj-ea"/>
                <a:cs typeface="+mj-cs"/>
              </a:defRPr>
            </a:lvl1pPr>
          </a:lstStyle>
          <a:p>
            <a:r>
              <a:rPr lang="nl-NL"/>
              <a:t>Samenwerking</a:t>
            </a:r>
          </a:p>
        </p:txBody>
      </p:sp>
      <p:grpSp>
        <p:nvGrpSpPr>
          <p:cNvPr id="5" name="Group 4">
            <a:extLst>
              <a:ext uri="{FF2B5EF4-FFF2-40B4-BE49-F238E27FC236}">
                <a16:creationId xmlns:a16="http://schemas.microsoft.com/office/drawing/2014/main" id="{2AB0A726-D781-6569-D000-204CB1940EA2}"/>
              </a:ext>
            </a:extLst>
          </p:cNvPr>
          <p:cNvGrpSpPr/>
          <p:nvPr/>
        </p:nvGrpSpPr>
        <p:grpSpPr>
          <a:xfrm>
            <a:off x="11224935" y="6137565"/>
            <a:ext cx="671120" cy="428812"/>
            <a:chOff x="4467090" y="2289238"/>
            <a:chExt cx="3386490" cy="2163794"/>
          </a:xfrm>
          <a:solidFill>
            <a:schemeClr val="tx1"/>
          </a:solidFill>
        </p:grpSpPr>
        <p:sp>
          <p:nvSpPr>
            <p:cNvPr id="6" name="Freeform 5">
              <a:extLst>
                <a:ext uri="{FF2B5EF4-FFF2-40B4-BE49-F238E27FC236}">
                  <a16:creationId xmlns:a16="http://schemas.microsoft.com/office/drawing/2014/main" id="{EBDF7288-73DD-10B9-3D19-B28209D5D182}"/>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8" name="Freeform 7">
              <a:extLst>
                <a:ext uri="{FF2B5EF4-FFF2-40B4-BE49-F238E27FC236}">
                  <a16:creationId xmlns:a16="http://schemas.microsoft.com/office/drawing/2014/main" id="{D8D30634-FF60-6A07-BFBF-197359EC0232}"/>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9" name="Freeform 8">
              <a:extLst>
                <a:ext uri="{FF2B5EF4-FFF2-40B4-BE49-F238E27FC236}">
                  <a16:creationId xmlns:a16="http://schemas.microsoft.com/office/drawing/2014/main" id="{F7A7F8A1-318B-B6CE-A57E-743DD7EFB901}"/>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0" name="Freeform 9">
              <a:extLst>
                <a:ext uri="{FF2B5EF4-FFF2-40B4-BE49-F238E27FC236}">
                  <a16:creationId xmlns:a16="http://schemas.microsoft.com/office/drawing/2014/main" id="{5A872C7F-3896-1DEA-7EFD-0047C2A53099}"/>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sp>
        <p:nvSpPr>
          <p:cNvPr id="12" name="Tekstvak 4">
            <a:extLst>
              <a:ext uri="{FF2B5EF4-FFF2-40B4-BE49-F238E27FC236}">
                <a16:creationId xmlns:a16="http://schemas.microsoft.com/office/drawing/2014/main" id="{A4A315D5-B6FB-B7B0-4E4A-AE85ACB27A1F}"/>
              </a:ext>
            </a:extLst>
          </p:cNvPr>
          <p:cNvSpPr txBox="1"/>
          <p:nvPr/>
        </p:nvSpPr>
        <p:spPr>
          <a:xfrm>
            <a:off x="295946" y="1776046"/>
            <a:ext cx="11379315" cy="2964274"/>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defPPr>
              <a:defRPr lang="nl-NL"/>
            </a:defPPr>
            <a:lvl1pPr marL="428625" indent="-428625">
              <a:spcBef>
                <a:spcPct val="20000"/>
              </a:spcBef>
              <a:spcAft>
                <a:spcPct val="0"/>
              </a:spcAft>
              <a:buFont typeface="Arial" panose="020B0604020202020204" pitchFamily="34" charset="0"/>
              <a:buChar char="•"/>
              <a:defRPr sz="2250">
                <a:latin typeface="Aptos" panose="020B0004020202020204" pitchFamily="34" charset="0"/>
                <a:ea typeface="Calibri"/>
                <a:cs typeface="Calibri"/>
              </a:defRPr>
            </a:lvl1pPr>
            <a:lvl2pPr marL="857250" lvl="1" indent="-428625">
              <a:spcBef>
                <a:spcPct val="20000"/>
              </a:spcBef>
              <a:spcAft>
                <a:spcPct val="0"/>
              </a:spcAft>
              <a:buFont typeface="Arial" panose="020B0604020202020204" pitchFamily="34" charset="0"/>
              <a:buChar char="•"/>
              <a:defRPr sz="2250">
                <a:latin typeface="Aptos" panose="020B0004020202020204" pitchFamily="34" charset="0"/>
                <a:ea typeface="Calibri"/>
                <a:cs typeface="Calibri"/>
              </a:defRPr>
            </a:lvl2pPr>
          </a:lstStyle>
          <a:p>
            <a:pPr fontAlgn="base"/>
            <a:r>
              <a:rPr lang="nl-NL" sz="2000" dirty="0">
                <a:solidFill>
                  <a:srgbClr val="171717"/>
                </a:solidFill>
                <a:latin typeface="Aptos"/>
              </a:rPr>
              <a:t>RIEC: Ketenpartners aanmoedigen zorgfraude te melden bij IKZ</a:t>
            </a:r>
            <a:endParaRPr lang="en-US" dirty="0"/>
          </a:p>
          <a:p>
            <a:r>
              <a:rPr lang="nl-NL" sz="2000" dirty="0">
                <a:solidFill>
                  <a:srgbClr val="171717"/>
                </a:solidFill>
                <a:latin typeface="Aptos"/>
              </a:rPr>
              <a:t>St. IKZ: Ketenpartners aanmoedigen zorgcriminaliteit aan te melden bij het RIEC</a:t>
            </a:r>
          </a:p>
          <a:p>
            <a:r>
              <a:rPr lang="nl-NL" sz="2000" dirty="0">
                <a:solidFill>
                  <a:srgbClr val="171717"/>
                </a:solidFill>
                <a:latin typeface="Aptos"/>
              </a:rPr>
              <a:t>Gemeenten: zijn er contacten tussen de verschillende afdelingen? Toegang, contactbeheer, toezicht, OOV, …?</a:t>
            </a:r>
          </a:p>
          <a:p>
            <a:r>
              <a:rPr lang="nl-NL" sz="2000" dirty="0">
                <a:solidFill>
                  <a:srgbClr val="171717"/>
                </a:solidFill>
                <a:latin typeface="Aptos"/>
              </a:rPr>
              <a:t>Weten van elkaar wat er speelt </a:t>
            </a:r>
            <a:endParaRPr lang="nl-NL" sz="2000" dirty="0">
              <a:solidFill>
                <a:srgbClr val="171717"/>
              </a:solidFill>
            </a:endParaRPr>
          </a:p>
          <a:p>
            <a:endParaRPr lang="nl-NL" sz="2000">
              <a:solidFill>
                <a:srgbClr val="171717"/>
              </a:solidFill>
              <a:latin typeface="Aptos"/>
            </a:endParaRPr>
          </a:p>
          <a:p>
            <a:r>
              <a:rPr lang="nl-NL" sz="2000" dirty="0">
                <a:solidFill>
                  <a:srgbClr val="171717"/>
                </a:solidFill>
                <a:latin typeface="Aptos"/>
              </a:rPr>
              <a:t>In 2026 verder vormgeven met de kenniskring zorgfraude RIEC/LIEC</a:t>
            </a:r>
          </a:p>
          <a:p>
            <a:endParaRPr lang="nl-NL">
              <a:solidFill>
                <a:srgbClr val="171717"/>
              </a:solidFill>
              <a:latin typeface="Aptos"/>
            </a:endParaRPr>
          </a:p>
        </p:txBody>
      </p:sp>
    </p:spTree>
    <p:extLst>
      <p:ext uri="{BB962C8B-B14F-4D97-AF65-F5344CB8AC3E}">
        <p14:creationId xmlns:p14="http://schemas.microsoft.com/office/powerpoint/2010/main" val="2971847081"/>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4BCC4-BD47-366F-C7EF-E67C52098CE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6E2C958-F6B3-72C4-F28A-6488E68AAB89}"/>
              </a:ext>
            </a:extLst>
          </p:cNvPr>
          <p:cNvSpPr/>
          <p:nvPr/>
        </p:nvSpPr>
        <p:spPr>
          <a:xfrm>
            <a:off x="-10885" y="0"/>
            <a:ext cx="12224657"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B828419A-57DF-C8D0-01BF-C5F3D7C9BC6A}"/>
              </a:ext>
            </a:extLst>
          </p:cNvPr>
          <p:cNvSpPr txBox="1"/>
          <p:nvPr/>
        </p:nvSpPr>
        <p:spPr>
          <a:xfrm>
            <a:off x="460915" y="2141106"/>
            <a:ext cx="8907369" cy="1092607"/>
          </a:xfrm>
          <a:prstGeom prst="rect">
            <a:avLst/>
          </a:prstGeom>
          <a:noFill/>
        </p:spPr>
        <p:txBody>
          <a:bodyPr wrap="square" lIns="91440" tIns="45720" rIns="91440" bIns="45720" anchor="t">
            <a:spAutoFit/>
          </a:bodyPr>
          <a:lstStyle/>
          <a:p>
            <a:r>
              <a:rPr lang="nl-NL" sz="6500" b="1" dirty="0"/>
              <a:t>9. Vragen?</a:t>
            </a:r>
            <a:endParaRPr lang="nl-NL" sz="6500" b="1" dirty="0">
              <a:solidFill>
                <a:schemeClr val="accent2"/>
              </a:solidFill>
              <a:latin typeface="Aptos Black" panose="020B0004020202020204" pitchFamily="34" charset="0"/>
            </a:endParaRPr>
          </a:p>
        </p:txBody>
      </p:sp>
      <p:cxnSp>
        <p:nvCxnSpPr>
          <p:cNvPr id="5" name="Straight Connector 4">
            <a:extLst>
              <a:ext uri="{FF2B5EF4-FFF2-40B4-BE49-F238E27FC236}">
                <a16:creationId xmlns:a16="http://schemas.microsoft.com/office/drawing/2014/main" id="{517620C0-4A2A-F6AD-E226-B06F09EC513A}"/>
              </a:ext>
            </a:extLst>
          </p:cNvPr>
          <p:cNvCxnSpPr>
            <a:cxnSpLocks/>
          </p:cNvCxnSpPr>
          <p:nvPr/>
        </p:nvCxnSpPr>
        <p:spPr>
          <a:xfrm>
            <a:off x="0" y="5531546"/>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E0453594-8E29-F11E-37A3-0508D0E22104}"/>
              </a:ext>
            </a:extLst>
          </p:cNvPr>
          <p:cNvSpPr/>
          <p:nvPr/>
        </p:nvSpPr>
        <p:spPr>
          <a:xfrm>
            <a:off x="2364390" y="4651779"/>
            <a:ext cx="1593274" cy="1593274"/>
          </a:xfrm>
          <a:prstGeom prst="ellipse">
            <a:avLst/>
          </a:prstGeom>
          <a:solidFill>
            <a:schemeClr val="accent5"/>
          </a:solid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up 12">
            <a:extLst>
              <a:ext uri="{FF2B5EF4-FFF2-40B4-BE49-F238E27FC236}">
                <a16:creationId xmlns:a16="http://schemas.microsoft.com/office/drawing/2014/main" id="{8A5EB871-20B8-8F54-0221-3BF984F95660}"/>
              </a:ext>
            </a:extLst>
          </p:cNvPr>
          <p:cNvGrpSpPr/>
          <p:nvPr/>
        </p:nvGrpSpPr>
        <p:grpSpPr>
          <a:xfrm>
            <a:off x="11224935" y="6137565"/>
            <a:ext cx="671120" cy="428812"/>
            <a:chOff x="4467090" y="2289238"/>
            <a:chExt cx="3386490" cy="2163794"/>
          </a:xfrm>
          <a:solidFill>
            <a:schemeClr val="bg1"/>
          </a:solidFill>
        </p:grpSpPr>
        <p:sp>
          <p:nvSpPr>
            <p:cNvPr id="14" name="Freeform 13">
              <a:extLst>
                <a:ext uri="{FF2B5EF4-FFF2-40B4-BE49-F238E27FC236}">
                  <a16:creationId xmlns:a16="http://schemas.microsoft.com/office/drawing/2014/main" id="{1B113468-0F90-6444-823E-D41C153144D4}"/>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15" name="Freeform 14">
              <a:extLst>
                <a:ext uri="{FF2B5EF4-FFF2-40B4-BE49-F238E27FC236}">
                  <a16:creationId xmlns:a16="http://schemas.microsoft.com/office/drawing/2014/main" id="{3311F968-0EB9-EABD-C157-46929CAD754D}"/>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16" name="Freeform 15">
              <a:extLst>
                <a:ext uri="{FF2B5EF4-FFF2-40B4-BE49-F238E27FC236}">
                  <a16:creationId xmlns:a16="http://schemas.microsoft.com/office/drawing/2014/main" id="{0DCFE3E6-1298-3302-945B-6CC20E88516D}"/>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7" name="Freeform 16">
              <a:extLst>
                <a:ext uri="{FF2B5EF4-FFF2-40B4-BE49-F238E27FC236}">
                  <a16:creationId xmlns:a16="http://schemas.microsoft.com/office/drawing/2014/main" id="{2AE8F5B6-E9F7-FDC2-4353-31298E79F4DB}"/>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pic>
        <p:nvPicPr>
          <p:cNvPr id="8" name="Picture 7">
            <a:extLst>
              <a:ext uri="{FF2B5EF4-FFF2-40B4-BE49-F238E27FC236}">
                <a16:creationId xmlns:a16="http://schemas.microsoft.com/office/drawing/2014/main" id="{99A19395-74D0-F895-BDFA-96F33AE22786}"/>
              </a:ext>
            </a:extLst>
          </p:cNvPr>
          <p:cNvPicPr>
            <a:picLocks noChangeAspect="1"/>
          </p:cNvPicPr>
          <p:nvPr/>
        </p:nvPicPr>
        <p:blipFill>
          <a:blip r:embed="rId3"/>
          <a:stretch>
            <a:fillRect/>
          </a:stretch>
        </p:blipFill>
        <p:spPr>
          <a:xfrm>
            <a:off x="2809367" y="5038233"/>
            <a:ext cx="703320" cy="843984"/>
          </a:xfrm>
          <a:prstGeom prst="rect">
            <a:avLst/>
          </a:prstGeom>
        </p:spPr>
      </p:pic>
      <p:sp>
        <p:nvSpPr>
          <p:cNvPr id="10" name="Teardrop 9">
            <a:extLst>
              <a:ext uri="{FF2B5EF4-FFF2-40B4-BE49-F238E27FC236}">
                <a16:creationId xmlns:a16="http://schemas.microsoft.com/office/drawing/2014/main" id="{FA9819F2-0FB6-6139-B87C-B8D1C3D1972F}"/>
              </a:ext>
            </a:extLst>
          </p:cNvPr>
          <p:cNvSpPr/>
          <p:nvPr/>
        </p:nvSpPr>
        <p:spPr>
          <a:xfrm>
            <a:off x="-2334126" y="-2032635"/>
            <a:ext cx="12866724"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1275144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8823-F194-3B1C-9984-6550A21FB37A}"/>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64DE552-DF79-6289-DCDA-8F0C8D414EB4}"/>
              </a:ext>
            </a:extLst>
          </p:cNvPr>
          <p:cNvCxnSpPr>
            <a:cxnSpLocks/>
          </p:cNvCxnSpPr>
          <p:nvPr/>
        </p:nvCxnSpPr>
        <p:spPr>
          <a:xfrm>
            <a:off x="-2623300" y="4146821"/>
            <a:ext cx="20867427"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965B901C-F409-D686-F295-C0B47EBB81A8}"/>
              </a:ext>
            </a:extLst>
          </p:cNvPr>
          <p:cNvSpPr txBox="1">
            <a:spLocks/>
          </p:cNvSpPr>
          <p:nvPr/>
        </p:nvSpPr>
        <p:spPr>
          <a:xfrm>
            <a:off x="434031" y="338692"/>
            <a:ext cx="11132457" cy="649922"/>
          </a:xfrm>
          <a:prstGeom prst="rect">
            <a:avLst/>
          </a:prstGeom>
          <a:noFill/>
        </p:spPr>
        <p:txBody>
          <a:bodyPr wrap="square" lIns="91440" tIns="45720" rIns="91440" bIns="45720" anchor="t">
            <a:spAutoFit/>
          </a:bodyPr>
          <a:lstStyle>
            <a:defPPr>
              <a:defRPr lang="nl-NL"/>
            </a:defPPr>
            <a:lvl1pPr>
              <a:lnSpc>
                <a:spcPct val="107000"/>
              </a:lnSpc>
              <a:spcAft>
                <a:spcPts val="800"/>
              </a:spcAft>
              <a:defRPr sz="4000" b="1">
                <a:latin typeface="Aptos Black"/>
                <a:cs typeface="Arial"/>
              </a:defRPr>
            </a:lvl1pPr>
          </a:lstStyle>
          <a:p>
            <a:pPr>
              <a:lnSpc>
                <a:spcPct val="90000"/>
              </a:lnSpc>
              <a:spcBef>
                <a:spcPts val="1000"/>
              </a:spcBef>
              <a:spcAft>
                <a:spcPts val="0"/>
              </a:spcAft>
            </a:pPr>
            <a:r>
              <a:rPr lang="nl-NL"/>
              <a:t>Wat is zorgfraude?</a:t>
            </a:r>
            <a:endParaRPr lang="nl-NL" sz="1700">
              <a:latin typeface="Aptos"/>
            </a:endParaRPr>
          </a:p>
        </p:txBody>
      </p:sp>
      <p:sp>
        <p:nvSpPr>
          <p:cNvPr id="12" name="Tekstvak 4">
            <a:extLst>
              <a:ext uri="{FF2B5EF4-FFF2-40B4-BE49-F238E27FC236}">
                <a16:creationId xmlns:a16="http://schemas.microsoft.com/office/drawing/2014/main" id="{6F8A1223-A822-1790-AA99-CEE850D9D233}"/>
              </a:ext>
            </a:extLst>
          </p:cNvPr>
          <p:cNvSpPr txBox="1"/>
          <p:nvPr/>
        </p:nvSpPr>
        <p:spPr>
          <a:xfrm>
            <a:off x="434270" y="1549438"/>
            <a:ext cx="3160188" cy="2067683"/>
          </a:xfrm>
          <a:prstGeom prst="rect">
            <a:avLst/>
          </a:prstGeom>
          <a:solidFill>
            <a:srgbClr val="CBE8F1">
              <a:alpha val="20000"/>
            </a:srgbClr>
          </a:solid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a:lnSpc>
                <a:spcPts val="2646"/>
              </a:lnSpc>
            </a:pPr>
            <a:r>
              <a:rPr lang="nl-NL" dirty="0">
                <a:solidFill>
                  <a:srgbClr val="616161"/>
                </a:solidFill>
                <a:latin typeface="Aptos"/>
              </a:rPr>
              <a:t>Het</a:t>
            </a:r>
            <a:r>
              <a:rPr lang="nl-NL" b="0" i="0" u="none" strike="noStrike" baseline="0" dirty="0">
                <a:solidFill>
                  <a:srgbClr val="616161"/>
                </a:solidFill>
                <a:latin typeface="Aptos"/>
              </a:rPr>
              <a:t> opzettelijk misleidend handelen binnen het </a:t>
            </a:r>
            <a:r>
              <a:rPr lang="nl-NL" dirty="0">
                <a:solidFill>
                  <a:srgbClr val="616161"/>
                </a:solidFill>
                <a:latin typeface="Aptos"/>
              </a:rPr>
              <a:t>zorg-domein</a:t>
            </a:r>
            <a:r>
              <a:rPr lang="nl-NL" b="0" i="0" u="none" strike="noStrike" baseline="0" dirty="0">
                <a:solidFill>
                  <a:srgbClr val="616161"/>
                </a:solidFill>
                <a:latin typeface="Aptos"/>
              </a:rPr>
              <a:t>, waarbij doelbewust in strijd met de regels wordt gehandeld met het oog op eigen of andermans gewin.</a:t>
            </a:r>
            <a:endParaRPr lang="nl-NL">
              <a:solidFill>
                <a:srgbClr val="FF0000"/>
              </a:solidFill>
              <a:latin typeface="Aptos"/>
              <a:ea typeface="Calibri"/>
              <a:cs typeface="Calibri"/>
            </a:endParaRPr>
          </a:p>
        </p:txBody>
      </p:sp>
      <p:sp>
        <p:nvSpPr>
          <p:cNvPr id="13" name="TextBox 12">
            <a:extLst>
              <a:ext uri="{FF2B5EF4-FFF2-40B4-BE49-F238E27FC236}">
                <a16:creationId xmlns:a16="http://schemas.microsoft.com/office/drawing/2014/main" id="{C84D5AC2-2AA2-1E1E-EB26-D2C3062D05FF}"/>
              </a:ext>
            </a:extLst>
          </p:cNvPr>
          <p:cNvSpPr txBox="1"/>
          <p:nvPr/>
        </p:nvSpPr>
        <p:spPr>
          <a:xfrm>
            <a:off x="3718677" y="1038202"/>
            <a:ext cx="46189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err="1">
                <a:solidFill>
                  <a:schemeClr val="accent1"/>
                </a:solidFill>
                <a:latin typeface="Aptos Black"/>
              </a:rPr>
              <a:t>Zorgcriminaliteit</a:t>
            </a:r>
            <a:r>
              <a:rPr lang="en-US" sz="2800" b="1" dirty="0">
                <a:solidFill>
                  <a:schemeClr val="accent1"/>
                </a:solidFill>
                <a:latin typeface="Aptos Black"/>
              </a:rPr>
              <a:t>?</a:t>
            </a:r>
            <a:endParaRPr lang="en-US" sz="2800" b="1">
              <a:solidFill>
                <a:schemeClr val="accent1"/>
              </a:solidFill>
              <a:latin typeface="Aptos Black"/>
              <a:cs typeface="Arial"/>
            </a:endParaRPr>
          </a:p>
        </p:txBody>
      </p:sp>
      <p:sp>
        <p:nvSpPr>
          <p:cNvPr id="14" name="TextBox 13">
            <a:extLst>
              <a:ext uri="{FF2B5EF4-FFF2-40B4-BE49-F238E27FC236}">
                <a16:creationId xmlns:a16="http://schemas.microsoft.com/office/drawing/2014/main" id="{3E728829-A983-C325-5C80-92E0AD3E02FB}"/>
              </a:ext>
            </a:extLst>
          </p:cNvPr>
          <p:cNvSpPr txBox="1"/>
          <p:nvPr/>
        </p:nvSpPr>
        <p:spPr>
          <a:xfrm>
            <a:off x="7583726" y="1022176"/>
            <a:ext cx="45169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err="1">
                <a:solidFill>
                  <a:schemeClr val="accent1"/>
                </a:solidFill>
                <a:latin typeface="Aptos Black"/>
              </a:rPr>
              <a:t>Ondermijning</a:t>
            </a:r>
            <a:r>
              <a:rPr lang="en-US" sz="2800" b="1" dirty="0">
                <a:solidFill>
                  <a:schemeClr val="accent1"/>
                </a:solidFill>
                <a:latin typeface="Aptos Black"/>
              </a:rPr>
              <a:t> in de </a:t>
            </a:r>
            <a:r>
              <a:rPr lang="en-US" sz="2800" b="1" dirty="0" err="1">
                <a:solidFill>
                  <a:schemeClr val="accent1"/>
                </a:solidFill>
                <a:latin typeface="Aptos Black"/>
              </a:rPr>
              <a:t>zorg</a:t>
            </a:r>
            <a:r>
              <a:rPr lang="en-US" sz="2800" b="1" dirty="0">
                <a:solidFill>
                  <a:schemeClr val="accent1"/>
                </a:solidFill>
                <a:latin typeface="Aptos Black"/>
              </a:rPr>
              <a:t>?</a:t>
            </a:r>
          </a:p>
        </p:txBody>
      </p:sp>
      <p:sp>
        <p:nvSpPr>
          <p:cNvPr id="15" name="TextBox 14">
            <a:extLst>
              <a:ext uri="{FF2B5EF4-FFF2-40B4-BE49-F238E27FC236}">
                <a16:creationId xmlns:a16="http://schemas.microsoft.com/office/drawing/2014/main" id="{51271D0B-9081-2214-F8C8-FF482A08A3CF}"/>
              </a:ext>
            </a:extLst>
          </p:cNvPr>
          <p:cNvSpPr txBox="1"/>
          <p:nvPr/>
        </p:nvSpPr>
        <p:spPr>
          <a:xfrm>
            <a:off x="158532" y="4256761"/>
            <a:ext cx="3426520" cy="233910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b="1" err="1">
                <a:ea typeface="+mn-lt"/>
                <a:cs typeface="+mn-lt"/>
              </a:rPr>
              <a:t>Declareren</a:t>
            </a:r>
            <a:r>
              <a:rPr lang="en-US" sz="1400" b="1" dirty="0">
                <a:ea typeface="+mn-lt"/>
                <a:cs typeface="+mn-lt"/>
              </a:rPr>
              <a:t> van </a:t>
            </a:r>
            <a:r>
              <a:rPr lang="en-US" sz="1400" b="1" err="1">
                <a:ea typeface="+mn-lt"/>
                <a:cs typeface="+mn-lt"/>
              </a:rPr>
              <a:t>niet-geleverde</a:t>
            </a:r>
            <a:r>
              <a:rPr lang="en-US" sz="1400" b="1" dirty="0">
                <a:ea typeface="+mn-lt"/>
                <a:cs typeface="+mn-lt"/>
              </a:rPr>
              <a:t> </a:t>
            </a:r>
            <a:r>
              <a:rPr lang="en-US" sz="1400" b="1" err="1">
                <a:ea typeface="+mn-lt"/>
                <a:cs typeface="+mn-lt"/>
              </a:rPr>
              <a:t>zorg</a:t>
            </a:r>
            <a:r>
              <a:rPr lang="en-US" sz="1400" b="1" dirty="0">
                <a:ea typeface="+mn-lt"/>
                <a:cs typeface="+mn-lt"/>
              </a:rPr>
              <a:t>:</a:t>
            </a:r>
            <a:r>
              <a:rPr lang="en-US" sz="1400" dirty="0">
                <a:ea typeface="+mn-lt"/>
                <a:cs typeface="+mn-lt"/>
              </a:rPr>
              <a:t> </a:t>
            </a:r>
            <a:r>
              <a:rPr lang="en-US" sz="1000" dirty="0">
                <a:ea typeface="+mn-lt"/>
                <a:cs typeface="+mn-lt"/>
              </a:rPr>
              <a:t>Kosten in </a:t>
            </a:r>
            <a:r>
              <a:rPr lang="en-US" sz="1000" err="1">
                <a:ea typeface="+mn-lt"/>
                <a:cs typeface="+mn-lt"/>
              </a:rPr>
              <a:t>rekening</a:t>
            </a:r>
            <a:r>
              <a:rPr lang="en-US" sz="1000" dirty="0">
                <a:ea typeface="+mn-lt"/>
                <a:cs typeface="+mn-lt"/>
              </a:rPr>
              <a:t> </a:t>
            </a:r>
            <a:r>
              <a:rPr lang="en-US" sz="1000" err="1">
                <a:ea typeface="+mn-lt"/>
                <a:cs typeface="+mn-lt"/>
              </a:rPr>
              <a:t>brengen</a:t>
            </a:r>
            <a:r>
              <a:rPr lang="en-US" sz="1000" dirty="0">
                <a:ea typeface="+mn-lt"/>
                <a:cs typeface="+mn-lt"/>
              </a:rPr>
              <a:t> </a:t>
            </a:r>
            <a:r>
              <a:rPr lang="en-US" sz="1000" err="1">
                <a:ea typeface="+mn-lt"/>
                <a:cs typeface="+mn-lt"/>
              </a:rPr>
              <a:t>voor</a:t>
            </a:r>
            <a:r>
              <a:rPr lang="en-US" sz="1000" dirty="0">
                <a:ea typeface="+mn-lt"/>
                <a:cs typeface="+mn-lt"/>
              </a:rPr>
              <a:t> </a:t>
            </a:r>
            <a:r>
              <a:rPr lang="en-US" sz="1000" err="1">
                <a:ea typeface="+mn-lt"/>
                <a:cs typeface="+mn-lt"/>
              </a:rPr>
              <a:t>zorg</a:t>
            </a:r>
            <a:r>
              <a:rPr lang="en-US" sz="1000" dirty="0">
                <a:ea typeface="+mn-lt"/>
                <a:cs typeface="+mn-lt"/>
              </a:rPr>
              <a:t> die in </a:t>
            </a:r>
            <a:r>
              <a:rPr lang="en-US" sz="1000" err="1">
                <a:ea typeface="+mn-lt"/>
                <a:cs typeface="+mn-lt"/>
              </a:rPr>
              <a:t>werkelijkheid</a:t>
            </a:r>
            <a:r>
              <a:rPr lang="en-US" sz="1000" dirty="0">
                <a:ea typeface="+mn-lt"/>
                <a:cs typeface="+mn-lt"/>
              </a:rPr>
              <a:t> nooit is </a:t>
            </a:r>
            <a:r>
              <a:rPr lang="en-US" sz="1000" err="1">
                <a:ea typeface="+mn-lt"/>
                <a:cs typeface="+mn-lt"/>
              </a:rPr>
              <a:t>verleend</a:t>
            </a:r>
            <a:r>
              <a:rPr lang="en-US" sz="1000" dirty="0">
                <a:ea typeface="+mn-lt"/>
                <a:cs typeface="+mn-lt"/>
              </a:rPr>
              <a:t>.</a:t>
            </a:r>
            <a:endParaRPr lang="en-US" sz="1000"/>
          </a:p>
          <a:p>
            <a:pPr marL="285750" indent="-285750">
              <a:buFont typeface="Arial"/>
              <a:buChar char="•"/>
            </a:pPr>
            <a:r>
              <a:rPr lang="en-US" sz="1400" b="1" dirty="0" err="1">
                <a:ea typeface="+mn-lt"/>
                <a:cs typeface="+mn-lt"/>
              </a:rPr>
              <a:t>Majoreren</a:t>
            </a:r>
            <a:r>
              <a:rPr lang="en-US" sz="1400" b="1" dirty="0">
                <a:ea typeface="+mn-lt"/>
                <a:cs typeface="+mn-lt"/>
              </a:rPr>
              <a:t>:</a:t>
            </a:r>
            <a:r>
              <a:rPr lang="en-US" sz="1400" dirty="0">
                <a:ea typeface="+mn-lt"/>
                <a:cs typeface="+mn-lt"/>
              </a:rPr>
              <a:t> </a:t>
            </a:r>
            <a:r>
              <a:rPr lang="en-US" sz="1000" dirty="0">
                <a:ea typeface="+mn-lt"/>
                <a:cs typeface="+mn-lt"/>
              </a:rPr>
              <a:t>Het </a:t>
            </a:r>
            <a:r>
              <a:rPr lang="en-US" sz="1000" dirty="0" err="1">
                <a:ea typeface="+mn-lt"/>
                <a:cs typeface="+mn-lt"/>
              </a:rPr>
              <a:t>opzettelijk</a:t>
            </a:r>
            <a:r>
              <a:rPr lang="en-US" sz="1000" dirty="0">
                <a:ea typeface="+mn-lt"/>
                <a:cs typeface="+mn-lt"/>
              </a:rPr>
              <a:t> </a:t>
            </a:r>
            <a:r>
              <a:rPr lang="en-US" sz="1000" dirty="0" err="1">
                <a:ea typeface="+mn-lt"/>
                <a:cs typeface="+mn-lt"/>
              </a:rPr>
              <a:t>onjuist</a:t>
            </a:r>
            <a:r>
              <a:rPr lang="en-US" sz="1000" dirty="0">
                <a:ea typeface="+mn-lt"/>
                <a:cs typeface="+mn-lt"/>
              </a:rPr>
              <a:t> of </a:t>
            </a:r>
            <a:r>
              <a:rPr lang="en-US" sz="1000" dirty="0" err="1">
                <a:ea typeface="+mn-lt"/>
                <a:cs typeface="+mn-lt"/>
              </a:rPr>
              <a:t>te</a:t>
            </a:r>
            <a:r>
              <a:rPr lang="en-US" sz="1000" dirty="0">
                <a:ea typeface="+mn-lt"/>
                <a:cs typeface="+mn-lt"/>
              </a:rPr>
              <a:t> </a:t>
            </a:r>
            <a:r>
              <a:rPr lang="en-US" sz="1000" dirty="0" err="1">
                <a:ea typeface="+mn-lt"/>
                <a:cs typeface="+mn-lt"/>
              </a:rPr>
              <a:t>hoog</a:t>
            </a:r>
            <a:r>
              <a:rPr lang="en-US" sz="1000" dirty="0">
                <a:ea typeface="+mn-lt"/>
                <a:cs typeface="+mn-lt"/>
              </a:rPr>
              <a:t> </a:t>
            </a:r>
            <a:r>
              <a:rPr lang="en-US" sz="1000" dirty="0" err="1">
                <a:ea typeface="+mn-lt"/>
                <a:cs typeface="+mn-lt"/>
              </a:rPr>
              <a:t>declareren</a:t>
            </a:r>
            <a:r>
              <a:rPr lang="en-US" sz="1000" dirty="0">
                <a:ea typeface="+mn-lt"/>
                <a:cs typeface="+mn-lt"/>
              </a:rPr>
              <a:t> van </a:t>
            </a:r>
            <a:r>
              <a:rPr lang="en-US" sz="1000" dirty="0" err="1">
                <a:ea typeface="+mn-lt"/>
                <a:cs typeface="+mn-lt"/>
              </a:rPr>
              <a:t>geleverde</a:t>
            </a:r>
            <a:r>
              <a:rPr lang="en-US" sz="1000" dirty="0">
                <a:ea typeface="+mn-lt"/>
                <a:cs typeface="+mn-lt"/>
              </a:rPr>
              <a:t> </a:t>
            </a:r>
            <a:r>
              <a:rPr lang="en-US" sz="1000" dirty="0" err="1">
                <a:ea typeface="+mn-lt"/>
                <a:cs typeface="+mn-lt"/>
              </a:rPr>
              <a:t>zorg</a:t>
            </a:r>
            <a:r>
              <a:rPr lang="en-US" sz="1000" dirty="0">
                <a:ea typeface="+mn-lt"/>
                <a:cs typeface="+mn-lt"/>
              </a:rPr>
              <a:t>, </a:t>
            </a:r>
            <a:r>
              <a:rPr lang="en-US" sz="1000" dirty="0" err="1">
                <a:ea typeface="+mn-lt"/>
                <a:cs typeface="+mn-lt"/>
              </a:rPr>
              <a:t>bijvoorbeeld</a:t>
            </a:r>
            <a:r>
              <a:rPr lang="en-US" sz="1000" dirty="0">
                <a:ea typeface="+mn-lt"/>
                <a:cs typeface="+mn-lt"/>
              </a:rPr>
              <a:t> door </a:t>
            </a:r>
            <a:r>
              <a:rPr lang="en-US" sz="1000" dirty="0" err="1">
                <a:ea typeface="+mn-lt"/>
                <a:cs typeface="+mn-lt"/>
              </a:rPr>
              <a:t>een</a:t>
            </a:r>
            <a:r>
              <a:rPr lang="en-US" sz="1000" dirty="0">
                <a:ea typeface="+mn-lt"/>
                <a:cs typeface="+mn-lt"/>
              </a:rPr>
              <a:t> </a:t>
            </a:r>
            <a:r>
              <a:rPr lang="en-US" sz="1000" dirty="0" err="1">
                <a:ea typeface="+mn-lt"/>
                <a:cs typeface="+mn-lt"/>
              </a:rPr>
              <a:t>duurdere</a:t>
            </a:r>
            <a:r>
              <a:rPr lang="en-US" sz="1000" dirty="0">
                <a:ea typeface="+mn-lt"/>
                <a:cs typeface="+mn-lt"/>
              </a:rPr>
              <a:t> </a:t>
            </a:r>
            <a:r>
              <a:rPr lang="en-US" sz="1000" dirty="0" err="1">
                <a:ea typeface="+mn-lt"/>
                <a:cs typeface="+mn-lt"/>
              </a:rPr>
              <a:t>behandeling</a:t>
            </a:r>
            <a:r>
              <a:rPr lang="en-US" sz="1000" dirty="0">
                <a:ea typeface="+mn-lt"/>
                <a:cs typeface="+mn-lt"/>
              </a:rPr>
              <a:t> </a:t>
            </a:r>
            <a:r>
              <a:rPr lang="en-US" sz="1000" dirty="0" err="1">
                <a:ea typeface="+mn-lt"/>
                <a:cs typeface="+mn-lt"/>
              </a:rPr>
              <a:t>te</a:t>
            </a:r>
            <a:r>
              <a:rPr lang="en-US" sz="1000" dirty="0">
                <a:ea typeface="+mn-lt"/>
                <a:cs typeface="+mn-lt"/>
              </a:rPr>
              <a:t> </a:t>
            </a:r>
            <a:r>
              <a:rPr lang="en-US" sz="1000" dirty="0" err="1">
                <a:ea typeface="+mn-lt"/>
                <a:cs typeface="+mn-lt"/>
              </a:rPr>
              <a:t>factureren</a:t>
            </a:r>
            <a:r>
              <a:rPr lang="en-US" sz="1000" dirty="0">
                <a:ea typeface="+mn-lt"/>
                <a:cs typeface="+mn-lt"/>
              </a:rPr>
              <a:t> dan is </a:t>
            </a:r>
            <a:r>
              <a:rPr lang="en-US" sz="1000" dirty="0" err="1">
                <a:ea typeface="+mn-lt"/>
                <a:cs typeface="+mn-lt"/>
              </a:rPr>
              <a:t>uitgevoerd</a:t>
            </a:r>
            <a:r>
              <a:rPr lang="en-US" sz="1000" dirty="0">
                <a:ea typeface="+mn-lt"/>
                <a:cs typeface="+mn-lt"/>
              </a:rPr>
              <a:t>.</a:t>
            </a:r>
            <a:endParaRPr lang="en-US" sz="1000"/>
          </a:p>
          <a:p>
            <a:pPr marL="285750" indent="-285750">
              <a:buFont typeface="Arial"/>
              <a:buChar char="•"/>
            </a:pPr>
            <a:r>
              <a:rPr lang="en-US" sz="1400" b="1" dirty="0" err="1">
                <a:ea typeface="+mn-lt"/>
                <a:cs typeface="+mn-lt"/>
              </a:rPr>
              <a:t>Ensceneren</a:t>
            </a:r>
            <a:r>
              <a:rPr lang="en-US" sz="1400" b="1" dirty="0">
                <a:ea typeface="+mn-lt"/>
                <a:cs typeface="+mn-lt"/>
              </a:rPr>
              <a:t>:</a:t>
            </a:r>
            <a:r>
              <a:rPr lang="en-US" sz="1400" dirty="0">
                <a:ea typeface="+mn-lt"/>
                <a:cs typeface="+mn-lt"/>
              </a:rPr>
              <a:t> </a:t>
            </a:r>
            <a:r>
              <a:rPr lang="en-US" sz="1000" dirty="0">
                <a:ea typeface="+mn-lt"/>
                <a:cs typeface="+mn-lt"/>
              </a:rPr>
              <a:t>Het </a:t>
            </a:r>
            <a:r>
              <a:rPr lang="en-US" sz="1000" dirty="0" err="1">
                <a:ea typeface="+mn-lt"/>
                <a:cs typeface="+mn-lt"/>
              </a:rPr>
              <a:t>creëren</a:t>
            </a:r>
            <a:r>
              <a:rPr lang="en-US" sz="1000" dirty="0">
                <a:ea typeface="+mn-lt"/>
                <a:cs typeface="+mn-lt"/>
              </a:rPr>
              <a:t> van valse </a:t>
            </a:r>
            <a:r>
              <a:rPr lang="en-US" sz="1000" dirty="0" err="1">
                <a:ea typeface="+mn-lt"/>
                <a:cs typeface="+mn-lt"/>
              </a:rPr>
              <a:t>situaties</a:t>
            </a:r>
            <a:r>
              <a:rPr lang="en-US" sz="1000" dirty="0">
                <a:ea typeface="+mn-lt"/>
                <a:cs typeface="+mn-lt"/>
              </a:rPr>
              <a:t> om </a:t>
            </a:r>
            <a:r>
              <a:rPr lang="en-US" sz="1000" dirty="0" err="1">
                <a:ea typeface="+mn-lt"/>
                <a:cs typeface="+mn-lt"/>
              </a:rPr>
              <a:t>zorg</a:t>
            </a:r>
            <a:r>
              <a:rPr lang="en-US" sz="1000" dirty="0">
                <a:ea typeface="+mn-lt"/>
                <a:cs typeface="+mn-lt"/>
              </a:rPr>
              <a:t> </a:t>
            </a:r>
            <a:r>
              <a:rPr lang="en-US" sz="1000" dirty="0" err="1">
                <a:ea typeface="+mn-lt"/>
                <a:cs typeface="+mn-lt"/>
              </a:rPr>
              <a:t>te</a:t>
            </a:r>
            <a:r>
              <a:rPr lang="en-US" sz="1000" dirty="0">
                <a:ea typeface="+mn-lt"/>
                <a:cs typeface="+mn-lt"/>
              </a:rPr>
              <a:t> </a:t>
            </a:r>
            <a:r>
              <a:rPr lang="en-US" sz="1000" dirty="0" err="1">
                <a:ea typeface="+mn-lt"/>
                <a:cs typeface="+mn-lt"/>
              </a:rPr>
              <a:t>kunnen</a:t>
            </a:r>
            <a:r>
              <a:rPr lang="en-US" sz="1000" dirty="0">
                <a:ea typeface="+mn-lt"/>
                <a:cs typeface="+mn-lt"/>
              </a:rPr>
              <a:t> </a:t>
            </a:r>
            <a:r>
              <a:rPr lang="en-US" sz="1000" dirty="0" err="1">
                <a:ea typeface="+mn-lt"/>
                <a:cs typeface="+mn-lt"/>
              </a:rPr>
              <a:t>declareren</a:t>
            </a:r>
            <a:r>
              <a:rPr lang="en-US" sz="1000" dirty="0">
                <a:ea typeface="+mn-lt"/>
                <a:cs typeface="+mn-lt"/>
              </a:rPr>
              <a:t>, </a:t>
            </a:r>
            <a:r>
              <a:rPr lang="en-US" sz="1000" dirty="0" err="1">
                <a:ea typeface="+mn-lt"/>
                <a:cs typeface="+mn-lt"/>
              </a:rPr>
              <a:t>bv</a:t>
            </a:r>
            <a:r>
              <a:rPr lang="en-US" sz="1000" dirty="0">
                <a:ea typeface="+mn-lt"/>
                <a:cs typeface="+mn-lt"/>
              </a:rPr>
              <a:t> door </a:t>
            </a:r>
            <a:r>
              <a:rPr lang="en-US" sz="1000" dirty="0" err="1">
                <a:ea typeface="+mn-lt"/>
                <a:cs typeface="+mn-lt"/>
              </a:rPr>
              <a:t>te</a:t>
            </a:r>
            <a:r>
              <a:rPr lang="en-US" sz="1000" dirty="0">
                <a:ea typeface="+mn-lt"/>
                <a:cs typeface="+mn-lt"/>
              </a:rPr>
              <a:t> </a:t>
            </a:r>
            <a:r>
              <a:rPr lang="en-US" sz="1000" dirty="0" err="1">
                <a:ea typeface="+mn-lt"/>
                <a:cs typeface="+mn-lt"/>
              </a:rPr>
              <a:t>doen</a:t>
            </a:r>
            <a:r>
              <a:rPr lang="en-US" sz="1000" dirty="0">
                <a:ea typeface="+mn-lt"/>
                <a:cs typeface="+mn-lt"/>
              </a:rPr>
              <a:t> </a:t>
            </a:r>
            <a:r>
              <a:rPr lang="en-US" sz="1000" dirty="0" err="1">
                <a:ea typeface="+mn-lt"/>
                <a:cs typeface="+mn-lt"/>
              </a:rPr>
              <a:t>alsof</a:t>
            </a:r>
            <a:r>
              <a:rPr lang="en-US" sz="1000" dirty="0">
                <a:ea typeface="+mn-lt"/>
                <a:cs typeface="+mn-lt"/>
              </a:rPr>
              <a:t> </a:t>
            </a:r>
            <a:r>
              <a:rPr lang="en-US" sz="1000" dirty="0" err="1">
                <a:ea typeface="+mn-lt"/>
                <a:cs typeface="+mn-lt"/>
              </a:rPr>
              <a:t>een</a:t>
            </a:r>
            <a:r>
              <a:rPr lang="en-US" sz="1000" dirty="0">
                <a:ea typeface="+mn-lt"/>
                <a:cs typeface="+mn-lt"/>
              </a:rPr>
              <a:t> </a:t>
            </a:r>
            <a:r>
              <a:rPr lang="en-US" sz="1000" dirty="0" err="1">
                <a:ea typeface="+mn-lt"/>
                <a:cs typeface="+mn-lt"/>
              </a:rPr>
              <a:t>cliënt</a:t>
            </a:r>
            <a:r>
              <a:rPr lang="en-US" sz="1000" dirty="0">
                <a:ea typeface="+mn-lt"/>
                <a:cs typeface="+mn-lt"/>
              </a:rPr>
              <a:t> </a:t>
            </a:r>
            <a:r>
              <a:rPr lang="en-US" sz="1000" dirty="0" err="1">
                <a:ea typeface="+mn-lt"/>
                <a:cs typeface="+mn-lt"/>
              </a:rPr>
              <a:t>meer</a:t>
            </a:r>
            <a:r>
              <a:rPr lang="en-US" sz="1000" dirty="0">
                <a:ea typeface="+mn-lt"/>
                <a:cs typeface="+mn-lt"/>
              </a:rPr>
              <a:t> </a:t>
            </a:r>
            <a:r>
              <a:rPr lang="en-US" sz="1000" dirty="0" err="1">
                <a:ea typeface="+mn-lt"/>
                <a:cs typeface="+mn-lt"/>
              </a:rPr>
              <a:t>zorg</a:t>
            </a:r>
            <a:r>
              <a:rPr lang="en-US" sz="1000" dirty="0">
                <a:ea typeface="+mn-lt"/>
                <a:cs typeface="+mn-lt"/>
              </a:rPr>
              <a:t> </a:t>
            </a:r>
            <a:r>
              <a:rPr lang="en-US" sz="1000" dirty="0" err="1">
                <a:ea typeface="+mn-lt"/>
                <a:cs typeface="+mn-lt"/>
              </a:rPr>
              <a:t>nodig</a:t>
            </a:r>
            <a:r>
              <a:rPr lang="en-US" sz="1000" dirty="0">
                <a:ea typeface="+mn-lt"/>
                <a:cs typeface="+mn-lt"/>
              </a:rPr>
              <a:t> </a:t>
            </a:r>
            <a:r>
              <a:rPr lang="en-US" sz="1000" dirty="0" err="1">
                <a:ea typeface="+mn-lt"/>
                <a:cs typeface="+mn-lt"/>
              </a:rPr>
              <a:t>heeft</a:t>
            </a:r>
            <a:r>
              <a:rPr lang="en-US" sz="1000" dirty="0">
                <a:ea typeface="+mn-lt"/>
                <a:cs typeface="+mn-lt"/>
              </a:rPr>
              <a:t> dan </a:t>
            </a:r>
            <a:r>
              <a:rPr lang="en-US" sz="1000" dirty="0" err="1">
                <a:ea typeface="+mn-lt"/>
                <a:cs typeface="+mn-lt"/>
              </a:rPr>
              <a:t>feitelijk</a:t>
            </a:r>
            <a:r>
              <a:rPr lang="en-US" sz="1000" dirty="0">
                <a:ea typeface="+mn-lt"/>
                <a:cs typeface="+mn-lt"/>
              </a:rPr>
              <a:t> het </a:t>
            </a:r>
            <a:r>
              <a:rPr lang="en-US" sz="1000" dirty="0" err="1">
                <a:ea typeface="+mn-lt"/>
                <a:cs typeface="+mn-lt"/>
              </a:rPr>
              <a:t>geval</a:t>
            </a:r>
            <a:r>
              <a:rPr lang="en-US" sz="1000" dirty="0">
                <a:ea typeface="+mn-lt"/>
                <a:cs typeface="+mn-lt"/>
              </a:rPr>
              <a:t> is.</a:t>
            </a:r>
            <a:endParaRPr lang="en-US" sz="1000"/>
          </a:p>
          <a:p>
            <a:pPr marL="285750" indent="-285750">
              <a:buFont typeface="Arial"/>
              <a:buChar char="•"/>
            </a:pPr>
            <a:r>
              <a:rPr lang="en-US" sz="1400" b="1" dirty="0" err="1">
                <a:ea typeface="+mn-lt"/>
                <a:cs typeface="+mn-lt"/>
              </a:rPr>
              <a:t>Samenwerking</a:t>
            </a:r>
            <a:r>
              <a:rPr lang="en-US" sz="1400" b="1" dirty="0">
                <a:ea typeface="+mn-lt"/>
                <a:cs typeface="+mn-lt"/>
              </a:rPr>
              <a:t> met </a:t>
            </a:r>
            <a:r>
              <a:rPr lang="en-US" sz="1400" b="1" dirty="0" err="1">
                <a:ea typeface="+mn-lt"/>
                <a:cs typeface="+mn-lt"/>
              </a:rPr>
              <a:t>cliënten</a:t>
            </a:r>
            <a:r>
              <a:rPr lang="en-US" sz="1400" b="1" dirty="0">
                <a:ea typeface="+mn-lt"/>
                <a:cs typeface="+mn-lt"/>
              </a:rPr>
              <a:t>:</a:t>
            </a:r>
            <a:r>
              <a:rPr lang="en-US" sz="1400" dirty="0">
                <a:ea typeface="+mn-lt"/>
                <a:cs typeface="+mn-lt"/>
              </a:rPr>
              <a:t> </a:t>
            </a:r>
            <a:r>
              <a:rPr lang="en-US" sz="1000" dirty="0" err="1">
                <a:ea typeface="+mn-lt"/>
                <a:cs typeface="+mn-lt"/>
              </a:rPr>
              <a:t>Zorgaanbieders</a:t>
            </a:r>
            <a:r>
              <a:rPr lang="en-US" sz="1000" dirty="0">
                <a:ea typeface="+mn-lt"/>
                <a:cs typeface="+mn-lt"/>
              </a:rPr>
              <a:t> die </a:t>
            </a:r>
            <a:r>
              <a:rPr lang="en-US" sz="1000" dirty="0" err="1">
                <a:ea typeface="+mn-lt"/>
                <a:cs typeface="+mn-lt"/>
              </a:rPr>
              <a:t>contante</a:t>
            </a:r>
            <a:r>
              <a:rPr lang="en-US" sz="1000" dirty="0">
                <a:ea typeface="+mn-lt"/>
                <a:cs typeface="+mn-lt"/>
              </a:rPr>
              <a:t> </a:t>
            </a:r>
            <a:r>
              <a:rPr lang="en-US" sz="1000" dirty="0" err="1">
                <a:ea typeface="+mn-lt"/>
                <a:cs typeface="+mn-lt"/>
              </a:rPr>
              <a:t>betalingen</a:t>
            </a:r>
            <a:r>
              <a:rPr lang="en-US" sz="1000" dirty="0">
                <a:ea typeface="+mn-lt"/>
                <a:cs typeface="+mn-lt"/>
              </a:rPr>
              <a:t> </a:t>
            </a:r>
            <a:r>
              <a:rPr lang="en-US" sz="1000" dirty="0" err="1">
                <a:ea typeface="+mn-lt"/>
                <a:cs typeface="+mn-lt"/>
              </a:rPr>
              <a:t>aan</a:t>
            </a:r>
            <a:r>
              <a:rPr lang="en-US" sz="1000" dirty="0">
                <a:ea typeface="+mn-lt"/>
                <a:cs typeface="+mn-lt"/>
              </a:rPr>
              <a:t> </a:t>
            </a:r>
            <a:r>
              <a:rPr lang="en-US" sz="1000" dirty="0" err="1">
                <a:ea typeface="+mn-lt"/>
                <a:cs typeface="+mn-lt"/>
              </a:rPr>
              <a:t>cliënten</a:t>
            </a:r>
            <a:r>
              <a:rPr lang="en-US" sz="1000" dirty="0">
                <a:ea typeface="+mn-lt"/>
                <a:cs typeface="+mn-lt"/>
              </a:rPr>
              <a:t> </a:t>
            </a:r>
            <a:r>
              <a:rPr lang="en-US" sz="1000" dirty="0" err="1">
                <a:ea typeface="+mn-lt"/>
                <a:cs typeface="+mn-lt"/>
              </a:rPr>
              <a:t>geven</a:t>
            </a:r>
            <a:r>
              <a:rPr lang="en-US" sz="1000" dirty="0">
                <a:ea typeface="+mn-lt"/>
                <a:cs typeface="+mn-lt"/>
              </a:rPr>
              <a:t> in </a:t>
            </a:r>
            <a:r>
              <a:rPr lang="en-US" sz="1000" dirty="0" err="1">
                <a:ea typeface="+mn-lt"/>
                <a:cs typeface="+mn-lt"/>
              </a:rPr>
              <a:t>ruil</a:t>
            </a:r>
            <a:r>
              <a:rPr lang="en-US" sz="1000" dirty="0">
                <a:ea typeface="+mn-lt"/>
                <a:cs typeface="+mn-lt"/>
              </a:rPr>
              <a:t> </a:t>
            </a:r>
            <a:r>
              <a:rPr lang="en-US" sz="1000" dirty="0" err="1">
                <a:ea typeface="+mn-lt"/>
                <a:cs typeface="+mn-lt"/>
              </a:rPr>
              <a:t>voor</a:t>
            </a:r>
            <a:r>
              <a:rPr lang="en-US" sz="1000" dirty="0">
                <a:ea typeface="+mn-lt"/>
                <a:cs typeface="+mn-lt"/>
              </a:rPr>
              <a:t> </a:t>
            </a:r>
            <a:r>
              <a:rPr lang="en-US" sz="1000" dirty="0" err="1">
                <a:ea typeface="+mn-lt"/>
                <a:cs typeface="+mn-lt"/>
              </a:rPr>
              <a:t>hun</a:t>
            </a:r>
            <a:r>
              <a:rPr lang="en-US" sz="1000" dirty="0">
                <a:ea typeface="+mn-lt"/>
                <a:cs typeface="+mn-lt"/>
              </a:rPr>
              <a:t> </a:t>
            </a:r>
            <a:r>
              <a:rPr lang="en-US" sz="1000" dirty="0" err="1">
                <a:ea typeface="+mn-lt"/>
                <a:cs typeface="+mn-lt"/>
              </a:rPr>
              <a:t>medewerking</a:t>
            </a:r>
            <a:r>
              <a:rPr lang="en-US" sz="1000" dirty="0">
                <a:ea typeface="+mn-lt"/>
                <a:cs typeface="+mn-lt"/>
              </a:rPr>
              <a:t> om </a:t>
            </a:r>
            <a:r>
              <a:rPr lang="en-US" sz="1000" dirty="0" err="1">
                <a:ea typeface="+mn-lt"/>
                <a:cs typeface="+mn-lt"/>
              </a:rPr>
              <a:t>te</a:t>
            </a:r>
            <a:r>
              <a:rPr lang="en-US" sz="1000" dirty="0">
                <a:ea typeface="+mn-lt"/>
                <a:cs typeface="+mn-lt"/>
              </a:rPr>
              <a:t> </a:t>
            </a:r>
            <a:r>
              <a:rPr lang="en-US" sz="1000" dirty="0" err="1">
                <a:ea typeface="+mn-lt"/>
                <a:cs typeface="+mn-lt"/>
              </a:rPr>
              <a:t>veel</a:t>
            </a:r>
            <a:r>
              <a:rPr lang="en-US" sz="1000" dirty="0">
                <a:ea typeface="+mn-lt"/>
                <a:cs typeface="+mn-lt"/>
              </a:rPr>
              <a:t> </a:t>
            </a:r>
            <a:r>
              <a:rPr lang="en-US" sz="1000" dirty="0" err="1">
                <a:ea typeface="+mn-lt"/>
                <a:cs typeface="+mn-lt"/>
              </a:rPr>
              <a:t>zorg</a:t>
            </a:r>
            <a:r>
              <a:rPr lang="en-US" sz="1000" dirty="0">
                <a:ea typeface="+mn-lt"/>
                <a:cs typeface="+mn-lt"/>
              </a:rPr>
              <a:t> </a:t>
            </a:r>
            <a:r>
              <a:rPr lang="en-US" sz="1000" dirty="0" err="1">
                <a:ea typeface="+mn-lt"/>
                <a:cs typeface="+mn-lt"/>
              </a:rPr>
              <a:t>te</a:t>
            </a:r>
            <a:r>
              <a:rPr lang="en-US" sz="1000" dirty="0">
                <a:ea typeface="+mn-lt"/>
                <a:cs typeface="+mn-lt"/>
              </a:rPr>
              <a:t> </a:t>
            </a:r>
            <a:r>
              <a:rPr lang="en-US" sz="1000" dirty="0" err="1">
                <a:ea typeface="+mn-lt"/>
                <a:cs typeface="+mn-lt"/>
              </a:rPr>
              <a:t>declareren</a:t>
            </a:r>
            <a:r>
              <a:rPr lang="en-US" sz="1000" dirty="0">
                <a:ea typeface="+mn-lt"/>
                <a:cs typeface="+mn-lt"/>
              </a:rPr>
              <a:t> (</a:t>
            </a:r>
            <a:r>
              <a:rPr lang="en-US" sz="1000" dirty="0" err="1">
                <a:ea typeface="+mn-lt"/>
                <a:cs typeface="+mn-lt"/>
              </a:rPr>
              <a:t>bv</a:t>
            </a:r>
            <a:r>
              <a:rPr lang="en-US" sz="1000" dirty="0">
                <a:ea typeface="+mn-lt"/>
                <a:cs typeface="+mn-lt"/>
              </a:rPr>
              <a:t>. via </a:t>
            </a:r>
            <a:r>
              <a:rPr lang="en-US" sz="1000" dirty="0" err="1">
                <a:ea typeface="+mn-lt"/>
                <a:cs typeface="+mn-lt"/>
              </a:rPr>
              <a:t>een</a:t>
            </a:r>
            <a:r>
              <a:rPr lang="en-US" sz="1000" dirty="0">
                <a:ea typeface="+mn-lt"/>
                <a:cs typeface="+mn-lt"/>
              </a:rPr>
              <a:t> PGB).</a:t>
            </a:r>
            <a:endParaRPr lang="en-US" sz="1000" dirty="0"/>
          </a:p>
        </p:txBody>
      </p:sp>
      <p:sp>
        <p:nvSpPr>
          <p:cNvPr id="17" name="Tekstvak 4">
            <a:extLst>
              <a:ext uri="{FF2B5EF4-FFF2-40B4-BE49-F238E27FC236}">
                <a16:creationId xmlns:a16="http://schemas.microsoft.com/office/drawing/2014/main" id="{15272DDC-5684-DA94-F804-708FFC85AA9F}"/>
              </a:ext>
            </a:extLst>
          </p:cNvPr>
          <p:cNvSpPr txBox="1"/>
          <p:nvPr/>
        </p:nvSpPr>
        <p:spPr>
          <a:xfrm>
            <a:off x="3720526" y="1478849"/>
            <a:ext cx="3804233" cy="2401108"/>
          </a:xfrm>
          <a:prstGeom prst="rect">
            <a:avLst/>
          </a:prstGeom>
          <a:solidFill>
            <a:srgbClr val="CBE8F1">
              <a:alpha val="20000"/>
            </a:srgbClr>
          </a:solid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a:lnSpc>
                <a:spcPts val="2646"/>
              </a:lnSpc>
            </a:pPr>
            <a:r>
              <a:rPr lang="nl-NL" dirty="0">
                <a:solidFill>
                  <a:srgbClr val="616161"/>
                </a:solidFill>
                <a:ea typeface="+mn-lt"/>
                <a:cs typeface="+mn-lt"/>
              </a:rPr>
              <a:t>Omvat het </a:t>
            </a:r>
            <a:r>
              <a:rPr lang="nl-NL" b="0" i="0" u="none" strike="noStrike" baseline="0" dirty="0">
                <a:solidFill>
                  <a:srgbClr val="616161"/>
                </a:solidFill>
                <a:ea typeface="+mn-lt"/>
                <a:cs typeface="+mn-lt"/>
              </a:rPr>
              <a:t>opzettelijk misleidend handelen binnen </a:t>
            </a:r>
            <a:r>
              <a:rPr lang="nl-NL" dirty="0">
                <a:solidFill>
                  <a:srgbClr val="616161"/>
                </a:solidFill>
                <a:ea typeface="+mn-lt"/>
                <a:cs typeface="+mn-lt"/>
              </a:rPr>
              <a:t>de zorgsector</a:t>
            </a:r>
            <a:r>
              <a:rPr lang="nl-NL" b="0" i="0" u="none" strike="noStrike" baseline="0" dirty="0">
                <a:solidFill>
                  <a:srgbClr val="616161"/>
                </a:solidFill>
                <a:ea typeface="+mn-lt"/>
                <a:cs typeface="+mn-lt"/>
              </a:rPr>
              <a:t>, </a:t>
            </a:r>
            <a:r>
              <a:rPr lang="nl-NL" dirty="0">
                <a:solidFill>
                  <a:srgbClr val="616161"/>
                </a:solidFill>
                <a:ea typeface="+mn-lt"/>
                <a:cs typeface="+mn-lt"/>
              </a:rPr>
              <a:t>met het oog op financieel gewin. Criminelen maken hierbij misbruik van zorggeld, vaak ten koste van kwetsbare cliënten die de benodigde zorg niet of onvoldoende ontvangen.</a:t>
            </a:r>
            <a:endParaRPr lang="nl-NL"/>
          </a:p>
        </p:txBody>
      </p:sp>
      <p:sp>
        <p:nvSpPr>
          <p:cNvPr id="19" name="Tekstvak 4">
            <a:extLst>
              <a:ext uri="{FF2B5EF4-FFF2-40B4-BE49-F238E27FC236}">
                <a16:creationId xmlns:a16="http://schemas.microsoft.com/office/drawing/2014/main" id="{F1169CBF-BD9F-056D-2D51-8A6B2B9BFA49}"/>
              </a:ext>
            </a:extLst>
          </p:cNvPr>
          <p:cNvSpPr txBox="1"/>
          <p:nvPr/>
        </p:nvSpPr>
        <p:spPr>
          <a:xfrm>
            <a:off x="7682795" y="1368202"/>
            <a:ext cx="4317930" cy="2734532"/>
          </a:xfrm>
          <a:prstGeom prst="rect">
            <a:avLst/>
          </a:prstGeom>
          <a:solidFill>
            <a:srgbClr val="CBE8F1">
              <a:alpha val="30000"/>
            </a:srgbClr>
          </a:solid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a:lnSpc>
                <a:spcPts val="2646"/>
              </a:lnSpc>
            </a:pPr>
            <a:r>
              <a:rPr lang="nl-NL" dirty="0">
                <a:solidFill>
                  <a:srgbClr val="616161"/>
                </a:solidFill>
                <a:latin typeface="Aptos"/>
              </a:rPr>
              <a:t>Ondermijning in de zorg verwijst naar de situatie waarin criminelen gebruik maken van legale bedrijven en diensten binnen de zorgsector voor hun illegale </a:t>
            </a:r>
            <a:r>
              <a:rPr lang="nl-NL" dirty="0" err="1">
                <a:solidFill>
                  <a:srgbClr val="616161"/>
                </a:solidFill>
                <a:latin typeface="Aptos"/>
              </a:rPr>
              <a:t>activi-teiten</a:t>
            </a:r>
            <a:r>
              <a:rPr lang="nl-NL" dirty="0">
                <a:solidFill>
                  <a:srgbClr val="616161"/>
                </a:solidFill>
                <a:latin typeface="Aptos"/>
              </a:rPr>
              <a:t>, zoals </a:t>
            </a:r>
            <a:r>
              <a:rPr lang="nl-NL" b="1" dirty="0">
                <a:solidFill>
                  <a:srgbClr val="616161"/>
                </a:solidFill>
                <a:latin typeface="Aptos"/>
              </a:rPr>
              <a:t>zorgfraude</a:t>
            </a:r>
            <a:r>
              <a:rPr lang="nl-NL" dirty="0">
                <a:solidFill>
                  <a:srgbClr val="616161"/>
                </a:solidFill>
                <a:latin typeface="Aptos"/>
              </a:rPr>
              <a:t> en </a:t>
            </a:r>
            <a:r>
              <a:rPr lang="nl-NL" b="1" dirty="0">
                <a:solidFill>
                  <a:srgbClr val="616161"/>
                </a:solidFill>
                <a:latin typeface="Aptos"/>
              </a:rPr>
              <a:t>witwassen</a:t>
            </a:r>
            <a:r>
              <a:rPr lang="nl-NL" dirty="0">
                <a:solidFill>
                  <a:srgbClr val="616161"/>
                </a:solidFill>
                <a:latin typeface="Aptos"/>
              </a:rPr>
              <a:t>. Dit leidt tot een vermenging van de </a:t>
            </a:r>
            <a:r>
              <a:rPr lang="nl-NL" dirty="0" err="1">
                <a:solidFill>
                  <a:srgbClr val="616161"/>
                </a:solidFill>
                <a:latin typeface="Aptos"/>
              </a:rPr>
              <a:t>onder-en</a:t>
            </a:r>
            <a:r>
              <a:rPr lang="nl-NL" dirty="0">
                <a:solidFill>
                  <a:srgbClr val="616161"/>
                </a:solidFill>
                <a:latin typeface="Aptos"/>
              </a:rPr>
              <a:t> </a:t>
            </a:r>
            <a:r>
              <a:rPr lang="nl-NL" dirty="0" err="1">
                <a:solidFill>
                  <a:srgbClr val="616161"/>
                </a:solidFill>
                <a:latin typeface="Aptos"/>
              </a:rPr>
              <a:t>bovenwerled</a:t>
            </a:r>
            <a:r>
              <a:rPr lang="nl-NL" dirty="0">
                <a:solidFill>
                  <a:srgbClr val="616161"/>
                </a:solidFill>
                <a:latin typeface="Aptos"/>
              </a:rPr>
              <a:t>, waardoor de integriteit en kwaliteit van de zorg wordt aangetast</a:t>
            </a:r>
            <a:endParaRPr lang="nl-NL" dirty="0">
              <a:solidFill>
                <a:srgbClr val="616161"/>
              </a:solidFill>
              <a:latin typeface="Aptos"/>
              <a:ea typeface="Calibri"/>
              <a:cs typeface="Calibri"/>
            </a:endParaRPr>
          </a:p>
        </p:txBody>
      </p:sp>
      <p:sp>
        <p:nvSpPr>
          <p:cNvPr id="11" name="TextBox 10">
            <a:extLst>
              <a:ext uri="{FF2B5EF4-FFF2-40B4-BE49-F238E27FC236}">
                <a16:creationId xmlns:a16="http://schemas.microsoft.com/office/drawing/2014/main" id="{1222A59F-6327-520E-1E05-45E83B44B8A4}"/>
              </a:ext>
            </a:extLst>
          </p:cNvPr>
          <p:cNvSpPr txBox="1"/>
          <p:nvPr/>
        </p:nvSpPr>
        <p:spPr>
          <a:xfrm>
            <a:off x="3723622" y="4255848"/>
            <a:ext cx="3624980" cy="209288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b="1" dirty="0" err="1">
                <a:ea typeface="+mn-lt"/>
                <a:cs typeface="+mn-lt"/>
              </a:rPr>
              <a:t>Misbruik</a:t>
            </a:r>
            <a:r>
              <a:rPr lang="en-US" sz="1400" b="1" dirty="0">
                <a:ea typeface="+mn-lt"/>
                <a:cs typeface="+mn-lt"/>
              </a:rPr>
              <a:t> van PGB's:</a:t>
            </a:r>
            <a:r>
              <a:rPr lang="en-US" sz="1400" dirty="0">
                <a:ea typeface="+mn-lt"/>
                <a:cs typeface="+mn-lt"/>
              </a:rPr>
              <a:t> </a:t>
            </a:r>
            <a:r>
              <a:rPr lang="en-US" sz="1000" dirty="0" err="1">
                <a:ea typeface="+mn-lt"/>
                <a:cs typeface="+mn-lt"/>
              </a:rPr>
              <a:t>Malafide</a:t>
            </a:r>
            <a:r>
              <a:rPr lang="en-US" sz="1000" dirty="0">
                <a:ea typeface="+mn-lt"/>
                <a:cs typeface="+mn-lt"/>
              </a:rPr>
              <a:t> </a:t>
            </a:r>
            <a:r>
              <a:rPr lang="en-US" sz="1000" dirty="0" err="1">
                <a:ea typeface="+mn-lt"/>
                <a:cs typeface="+mn-lt"/>
              </a:rPr>
              <a:t>zorgbedrijven</a:t>
            </a:r>
            <a:r>
              <a:rPr lang="en-US" sz="1000" dirty="0">
                <a:ea typeface="+mn-lt"/>
                <a:cs typeface="+mn-lt"/>
              </a:rPr>
              <a:t> </a:t>
            </a:r>
            <a:r>
              <a:rPr lang="en-US" sz="1000" dirty="0" err="1">
                <a:ea typeface="+mn-lt"/>
                <a:cs typeface="+mn-lt"/>
              </a:rPr>
              <a:t>steken</a:t>
            </a:r>
            <a:r>
              <a:rPr lang="en-US" sz="1000" dirty="0">
                <a:ea typeface="+mn-lt"/>
                <a:cs typeface="+mn-lt"/>
              </a:rPr>
              <a:t> het budget van </a:t>
            </a:r>
            <a:r>
              <a:rPr lang="en-US" sz="1000" dirty="0" err="1">
                <a:ea typeface="+mn-lt"/>
                <a:cs typeface="+mn-lt"/>
              </a:rPr>
              <a:t>hulpbehoevenden</a:t>
            </a:r>
            <a:r>
              <a:rPr lang="en-US" sz="1000" dirty="0">
                <a:ea typeface="+mn-lt"/>
                <a:cs typeface="+mn-lt"/>
              </a:rPr>
              <a:t> in eigen </a:t>
            </a:r>
            <a:r>
              <a:rPr lang="en-US" sz="1000" dirty="0" err="1">
                <a:ea typeface="+mn-lt"/>
                <a:cs typeface="+mn-lt"/>
              </a:rPr>
              <a:t>zak</a:t>
            </a:r>
            <a:r>
              <a:rPr lang="en-US" sz="1000" dirty="0">
                <a:ea typeface="+mn-lt"/>
                <a:cs typeface="+mn-lt"/>
              </a:rPr>
              <a:t>.</a:t>
            </a:r>
            <a:endParaRPr lang="en-US" sz="1000" dirty="0"/>
          </a:p>
          <a:p>
            <a:pPr marL="285750" indent="-285750">
              <a:buFont typeface="Arial"/>
              <a:buChar char="•"/>
            </a:pPr>
            <a:r>
              <a:rPr lang="en-US" sz="1400" b="1" dirty="0">
                <a:ea typeface="+mn-lt"/>
                <a:cs typeface="+mn-lt"/>
              </a:rPr>
              <a:t>Declaratiefraude:</a:t>
            </a:r>
            <a:r>
              <a:rPr lang="en-US" sz="1400" dirty="0">
                <a:ea typeface="+mn-lt"/>
                <a:cs typeface="+mn-lt"/>
              </a:rPr>
              <a:t> </a:t>
            </a:r>
            <a:r>
              <a:rPr lang="en-US" sz="1000" err="1">
                <a:ea typeface="+mn-lt"/>
                <a:cs typeface="+mn-lt"/>
              </a:rPr>
              <a:t>Niet-uitgevoerde</a:t>
            </a:r>
            <a:r>
              <a:rPr lang="en-US" sz="1000" dirty="0">
                <a:ea typeface="+mn-lt"/>
                <a:cs typeface="+mn-lt"/>
              </a:rPr>
              <a:t> </a:t>
            </a:r>
            <a:r>
              <a:rPr lang="en-US" sz="1000" err="1">
                <a:ea typeface="+mn-lt"/>
                <a:cs typeface="+mn-lt"/>
              </a:rPr>
              <a:t>behandelingen</a:t>
            </a:r>
            <a:r>
              <a:rPr lang="en-US" sz="1000" dirty="0">
                <a:ea typeface="+mn-lt"/>
                <a:cs typeface="+mn-lt"/>
              </a:rPr>
              <a:t> </a:t>
            </a:r>
            <a:r>
              <a:rPr lang="en-US" sz="1000" err="1">
                <a:ea typeface="+mn-lt"/>
                <a:cs typeface="+mn-lt"/>
              </a:rPr>
              <a:t>worden</a:t>
            </a:r>
            <a:r>
              <a:rPr lang="en-US" sz="1000" dirty="0">
                <a:ea typeface="+mn-lt"/>
                <a:cs typeface="+mn-lt"/>
              </a:rPr>
              <a:t> </a:t>
            </a:r>
            <a:r>
              <a:rPr lang="en-US" sz="1000" err="1">
                <a:ea typeface="+mn-lt"/>
                <a:cs typeface="+mn-lt"/>
              </a:rPr>
              <a:t>toch</a:t>
            </a:r>
            <a:r>
              <a:rPr lang="en-US" sz="1000" dirty="0">
                <a:ea typeface="+mn-lt"/>
                <a:cs typeface="+mn-lt"/>
              </a:rPr>
              <a:t> in </a:t>
            </a:r>
            <a:r>
              <a:rPr lang="en-US" sz="1000" err="1">
                <a:ea typeface="+mn-lt"/>
                <a:cs typeface="+mn-lt"/>
              </a:rPr>
              <a:t>rekening</a:t>
            </a:r>
            <a:r>
              <a:rPr lang="en-US" sz="1000" dirty="0">
                <a:ea typeface="+mn-lt"/>
                <a:cs typeface="+mn-lt"/>
              </a:rPr>
              <a:t> </a:t>
            </a:r>
            <a:r>
              <a:rPr lang="en-US" sz="1000" err="1">
                <a:ea typeface="+mn-lt"/>
                <a:cs typeface="+mn-lt"/>
              </a:rPr>
              <a:t>gebracht</a:t>
            </a:r>
            <a:r>
              <a:rPr lang="en-US" sz="1000" dirty="0">
                <a:ea typeface="+mn-lt"/>
                <a:cs typeface="+mn-lt"/>
              </a:rPr>
              <a:t> </a:t>
            </a:r>
            <a:r>
              <a:rPr lang="en-US" sz="1000" err="1">
                <a:ea typeface="+mn-lt"/>
                <a:cs typeface="+mn-lt"/>
              </a:rPr>
              <a:t>bij</a:t>
            </a:r>
            <a:r>
              <a:rPr lang="en-US" sz="1000" dirty="0">
                <a:ea typeface="+mn-lt"/>
                <a:cs typeface="+mn-lt"/>
              </a:rPr>
              <a:t> </a:t>
            </a:r>
            <a:r>
              <a:rPr lang="en-US" sz="1000" err="1">
                <a:ea typeface="+mn-lt"/>
                <a:cs typeface="+mn-lt"/>
              </a:rPr>
              <a:t>zorgverzekeraars</a:t>
            </a:r>
            <a:r>
              <a:rPr lang="en-US" sz="1000" dirty="0">
                <a:ea typeface="+mn-lt"/>
                <a:cs typeface="+mn-lt"/>
              </a:rPr>
              <a:t> of de </a:t>
            </a:r>
            <a:r>
              <a:rPr lang="en-US" sz="1000" err="1">
                <a:ea typeface="+mn-lt"/>
                <a:cs typeface="+mn-lt"/>
              </a:rPr>
              <a:t>overheid</a:t>
            </a:r>
            <a:r>
              <a:rPr lang="en-US" sz="1000" dirty="0">
                <a:ea typeface="+mn-lt"/>
                <a:cs typeface="+mn-lt"/>
              </a:rPr>
              <a:t>.</a:t>
            </a:r>
            <a:endParaRPr lang="en-US" sz="1000"/>
          </a:p>
          <a:p>
            <a:pPr marL="285750" indent="-285750">
              <a:buFont typeface="Arial"/>
              <a:buChar char="•"/>
            </a:pPr>
            <a:r>
              <a:rPr lang="en-US" sz="1400" b="1" err="1">
                <a:ea typeface="+mn-lt"/>
                <a:cs typeface="+mn-lt"/>
              </a:rPr>
              <a:t>Bedrog</a:t>
            </a:r>
            <a:r>
              <a:rPr lang="en-US" sz="1400" b="1" dirty="0">
                <a:ea typeface="+mn-lt"/>
                <a:cs typeface="+mn-lt"/>
              </a:rPr>
              <a:t> met </a:t>
            </a:r>
            <a:r>
              <a:rPr lang="en-US" sz="1400" b="1" err="1">
                <a:ea typeface="+mn-lt"/>
                <a:cs typeface="+mn-lt"/>
              </a:rPr>
              <a:t>kwalificaties</a:t>
            </a:r>
            <a:r>
              <a:rPr lang="en-US" sz="1400" b="1" dirty="0">
                <a:ea typeface="+mn-lt"/>
                <a:cs typeface="+mn-lt"/>
              </a:rPr>
              <a:t>:</a:t>
            </a:r>
            <a:r>
              <a:rPr lang="en-US" sz="1400" dirty="0">
                <a:ea typeface="+mn-lt"/>
                <a:cs typeface="+mn-lt"/>
              </a:rPr>
              <a:t> </a:t>
            </a:r>
            <a:r>
              <a:rPr lang="en-US" sz="1000" err="1">
                <a:ea typeface="+mn-lt"/>
                <a:cs typeface="+mn-lt"/>
              </a:rPr>
              <a:t>Personen</a:t>
            </a:r>
            <a:r>
              <a:rPr lang="en-US" sz="1000" dirty="0">
                <a:ea typeface="+mn-lt"/>
                <a:cs typeface="+mn-lt"/>
              </a:rPr>
              <a:t> </a:t>
            </a:r>
            <a:r>
              <a:rPr lang="en-US" sz="1000" err="1">
                <a:ea typeface="+mn-lt"/>
                <a:cs typeface="+mn-lt"/>
              </a:rPr>
              <a:t>zonder</a:t>
            </a:r>
            <a:r>
              <a:rPr lang="en-US" sz="1000" dirty="0">
                <a:ea typeface="+mn-lt"/>
                <a:cs typeface="+mn-lt"/>
              </a:rPr>
              <a:t> de </a:t>
            </a:r>
            <a:r>
              <a:rPr lang="en-US" sz="1000" err="1">
                <a:ea typeface="+mn-lt"/>
                <a:cs typeface="+mn-lt"/>
              </a:rPr>
              <a:t>vereiste</a:t>
            </a:r>
            <a:r>
              <a:rPr lang="en-US" sz="1000" dirty="0">
                <a:ea typeface="+mn-lt"/>
                <a:cs typeface="+mn-lt"/>
              </a:rPr>
              <a:t> </a:t>
            </a:r>
            <a:r>
              <a:rPr lang="en-US" sz="1000" err="1">
                <a:ea typeface="+mn-lt"/>
                <a:cs typeface="+mn-lt"/>
              </a:rPr>
              <a:t>kennis</a:t>
            </a:r>
            <a:r>
              <a:rPr lang="en-US" sz="1000" dirty="0">
                <a:ea typeface="+mn-lt"/>
                <a:cs typeface="+mn-lt"/>
              </a:rPr>
              <a:t>, </a:t>
            </a:r>
            <a:r>
              <a:rPr lang="en-US" sz="1000" err="1">
                <a:ea typeface="+mn-lt"/>
                <a:cs typeface="+mn-lt"/>
              </a:rPr>
              <a:t>ervaring</a:t>
            </a:r>
            <a:r>
              <a:rPr lang="en-US" sz="1000" dirty="0">
                <a:ea typeface="+mn-lt"/>
                <a:cs typeface="+mn-lt"/>
              </a:rPr>
              <a:t> of </a:t>
            </a:r>
            <a:r>
              <a:rPr lang="en-US" sz="1000" err="1">
                <a:ea typeface="+mn-lt"/>
                <a:cs typeface="+mn-lt"/>
              </a:rPr>
              <a:t>geldige</a:t>
            </a:r>
            <a:r>
              <a:rPr lang="en-US" sz="1000" dirty="0">
                <a:ea typeface="+mn-lt"/>
                <a:cs typeface="+mn-lt"/>
              </a:rPr>
              <a:t> diploma's </a:t>
            </a:r>
            <a:r>
              <a:rPr lang="en-US" sz="1000" err="1">
                <a:ea typeface="+mn-lt"/>
                <a:cs typeface="+mn-lt"/>
              </a:rPr>
              <a:t>starten</a:t>
            </a:r>
            <a:r>
              <a:rPr lang="en-US" sz="1000" dirty="0">
                <a:ea typeface="+mn-lt"/>
                <a:cs typeface="+mn-lt"/>
              </a:rPr>
              <a:t> </a:t>
            </a:r>
            <a:r>
              <a:rPr lang="en-US" sz="1000" err="1">
                <a:ea typeface="+mn-lt"/>
                <a:cs typeface="+mn-lt"/>
              </a:rPr>
              <a:t>een</a:t>
            </a:r>
            <a:r>
              <a:rPr lang="en-US" sz="1000" dirty="0">
                <a:ea typeface="+mn-lt"/>
                <a:cs typeface="+mn-lt"/>
              </a:rPr>
              <a:t> </a:t>
            </a:r>
            <a:r>
              <a:rPr lang="en-US" sz="1000" err="1">
                <a:ea typeface="+mn-lt"/>
                <a:cs typeface="+mn-lt"/>
              </a:rPr>
              <a:t>zorgorganisatie</a:t>
            </a:r>
            <a:r>
              <a:rPr lang="en-US" sz="1000" dirty="0">
                <a:ea typeface="+mn-lt"/>
                <a:cs typeface="+mn-lt"/>
              </a:rPr>
              <a:t>.</a:t>
            </a:r>
            <a:endParaRPr lang="en-US" sz="1000"/>
          </a:p>
          <a:p>
            <a:pPr marL="285750" indent="-285750">
              <a:buFont typeface="Arial"/>
              <a:buChar char="•"/>
            </a:pPr>
            <a:r>
              <a:rPr lang="en-US" sz="1400" b="1" dirty="0" err="1">
                <a:ea typeface="+mn-lt"/>
                <a:cs typeface="+mn-lt"/>
              </a:rPr>
              <a:t>Ondermijning</a:t>
            </a:r>
            <a:r>
              <a:rPr lang="en-US" sz="1400" b="1" dirty="0">
                <a:ea typeface="+mn-lt"/>
                <a:cs typeface="+mn-lt"/>
              </a:rPr>
              <a:t>:</a:t>
            </a:r>
            <a:r>
              <a:rPr lang="en-US" sz="1400" dirty="0">
                <a:ea typeface="+mn-lt"/>
                <a:cs typeface="+mn-lt"/>
              </a:rPr>
              <a:t> </a:t>
            </a:r>
            <a:r>
              <a:rPr lang="en-US" sz="1000" dirty="0" err="1">
                <a:ea typeface="+mn-lt"/>
                <a:cs typeface="+mn-lt"/>
              </a:rPr>
              <a:t>Zorglocaties</a:t>
            </a:r>
            <a:r>
              <a:rPr lang="en-US" sz="1000" dirty="0">
                <a:ea typeface="+mn-lt"/>
                <a:cs typeface="+mn-lt"/>
              </a:rPr>
              <a:t> </a:t>
            </a:r>
            <a:r>
              <a:rPr lang="en-US" sz="1000" dirty="0" err="1">
                <a:ea typeface="+mn-lt"/>
                <a:cs typeface="+mn-lt"/>
              </a:rPr>
              <a:t>worden</a:t>
            </a:r>
            <a:r>
              <a:rPr lang="en-US" sz="1000" dirty="0">
                <a:ea typeface="+mn-lt"/>
                <a:cs typeface="+mn-lt"/>
              </a:rPr>
              <a:t> </a:t>
            </a:r>
            <a:r>
              <a:rPr lang="en-US" sz="1000" dirty="0" err="1">
                <a:ea typeface="+mn-lt"/>
                <a:cs typeface="+mn-lt"/>
              </a:rPr>
              <a:t>gebruikt</a:t>
            </a:r>
            <a:r>
              <a:rPr lang="en-US" sz="1000" dirty="0">
                <a:ea typeface="+mn-lt"/>
                <a:cs typeface="+mn-lt"/>
              </a:rPr>
              <a:t> </a:t>
            </a:r>
            <a:r>
              <a:rPr lang="en-US" sz="1000" dirty="0" err="1">
                <a:ea typeface="+mn-lt"/>
                <a:cs typeface="+mn-lt"/>
              </a:rPr>
              <a:t>voor</a:t>
            </a:r>
            <a:r>
              <a:rPr lang="en-US" sz="1000" dirty="0">
                <a:ea typeface="+mn-lt"/>
                <a:cs typeface="+mn-lt"/>
              </a:rPr>
              <a:t> </a:t>
            </a:r>
            <a:r>
              <a:rPr lang="en-US" sz="1000" dirty="0" err="1">
                <a:ea typeface="+mn-lt"/>
                <a:cs typeface="+mn-lt"/>
              </a:rPr>
              <a:t>criminele</a:t>
            </a:r>
            <a:r>
              <a:rPr lang="en-US" sz="1000" dirty="0">
                <a:ea typeface="+mn-lt"/>
                <a:cs typeface="+mn-lt"/>
              </a:rPr>
              <a:t> </a:t>
            </a:r>
            <a:r>
              <a:rPr lang="en-US" sz="1000" dirty="0" err="1">
                <a:ea typeface="+mn-lt"/>
                <a:cs typeface="+mn-lt"/>
              </a:rPr>
              <a:t>activiteiten</a:t>
            </a:r>
            <a:r>
              <a:rPr lang="en-US" sz="1000" dirty="0">
                <a:ea typeface="+mn-lt"/>
                <a:cs typeface="+mn-lt"/>
              </a:rPr>
              <a:t> </a:t>
            </a:r>
            <a:r>
              <a:rPr lang="en-US" sz="1000" dirty="0" err="1">
                <a:ea typeface="+mn-lt"/>
                <a:cs typeface="+mn-lt"/>
              </a:rPr>
              <a:t>zoals</a:t>
            </a:r>
            <a:r>
              <a:rPr lang="en-US" sz="1000" dirty="0">
                <a:ea typeface="+mn-lt"/>
                <a:cs typeface="+mn-lt"/>
              </a:rPr>
              <a:t> </a:t>
            </a:r>
            <a:r>
              <a:rPr lang="en-US" sz="1000" dirty="0" err="1">
                <a:ea typeface="+mn-lt"/>
                <a:cs typeface="+mn-lt"/>
              </a:rPr>
              <a:t>hennepteelt</a:t>
            </a:r>
            <a:r>
              <a:rPr lang="en-US" sz="1000" dirty="0">
                <a:ea typeface="+mn-lt"/>
                <a:cs typeface="+mn-lt"/>
              </a:rPr>
              <a:t>, of </a:t>
            </a:r>
            <a:r>
              <a:rPr lang="en-US" sz="1000" dirty="0" err="1">
                <a:ea typeface="+mn-lt"/>
                <a:cs typeface="+mn-lt"/>
              </a:rPr>
              <a:t>cliënten</a:t>
            </a:r>
            <a:r>
              <a:rPr lang="en-US" sz="1000" dirty="0">
                <a:ea typeface="+mn-lt"/>
                <a:cs typeface="+mn-lt"/>
              </a:rPr>
              <a:t> </a:t>
            </a:r>
            <a:r>
              <a:rPr lang="en-US" sz="1000" dirty="0" err="1">
                <a:ea typeface="+mn-lt"/>
                <a:cs typeface="+mn-lt"/>
              </a:rPr>
              <a:t>worden</a:t>
            </a:r>
            <a:r>
              <a:rPr lang="en-US" sz="1000" dirty="0">
                <a:ea typeface="+mn-lt"/>
                <a:cs typeface="+mn-lt"/>
              </a:rPr>
              <a:t> </a:t>
            </a:r>
            <a:r>
              <a:rPr lang="en-US" sz="1000" dirty="0" err="1">
                <a:ea typeface="+mn-lt"/>
                <a:cs typeface="+mn-lt"/>
              </a:rPr>
              <a:t>slachtoffer</a:t>
            </a:r>
            <a:r>
              <a:rPr lang="en-US" sz="1000" dirty="0">
                <a:ea typeface="+mn-lt"/>
                <a:cs typeface="+mn-lt"/>
              </a:rPr>
              <a:t> van </a:t>
            </a:r>
            <a:r>
              <a:rPr lang="en-US" sz="1000" dirty="0" err="1">
                <a:ea typeface="+mn-lt"/>
                <a:cs typeface="+mn-lt"/>
              </a:rPr>
              <a:t>uitbuiting</a:t>
            </a:r>
            <a:r>
              <a:rPr lang="en-US" sz="1400" dirty="0">
                <a:ea typeface="+mn-lt"/>
                <a:cs typeface="+mn-lt"/>
              </a:rPr>
              <a:t>.</a:t>
            </a:r>
            <a:endParaRPr lang="en-US" sz="1400" dirty="0"/>
          </a:p>
        </p:txBody>
      </p:sp>
      <p:sp>
        <p:nvSpPr>
          <p:cNvPr id="16" name="TextBox 15">
            <a:extLst>
              <a:ext uri="{FF2B5EF4-FFF2-40B4-BE49-F238E27FC236}">
                <a16:creationId xmlns:a16="http://schemas.microsoft.com/office/drawing/2014/main" id="{B924DD05-A15E-CC51-8C18-7701BE652E9C}"/>
              </a:ext>
            </a:extLst>
          </p:cNvPr>
          <p:cNvSpPr txBox="1"/>
          <p:nvPr/>
        </p:nvSpPr>
        <p:spPr>
          <a:xfrm>
            <a:off x="7876521" y="4255848"/>
            <a:ext cx="3805955" cy="233910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1400" b="1" err="1">
                <a:ea typeface="+mn-lt"/>
                <a:cs typeface="+mn-lt"/>
              </a:rPr>
              <a:t>Zorgfraude</a:t>
            </a:r>
            <a:r>
              <a:rPr lang="en-US" sz="1400" dirty="0">
                <a:ea typeface="+mn-lt"/>
                <a:cs typeface="+mn-lt"/>
              </a:rPr>
              <a:t>: </a:t>
            </a:r>
            <a:r>
              <a:rPr lang="en-US" sz="1000" dirty="0">
                <a:ea typeface="+mn-lt"/>
                <a:cs typeface="+mn-lt"/>
              </a:rPr>
              <a:t>Dit is de </a:t>
            </a:r>
            <a:r>
              <a:rPr lang="en-US" sz="1000" err="1">
                <a:ea typeface="+mn-lt"/>
                <a:cs typeface="+mn-lt"/>
              </a:rPr>
              <a:t>meest</a:t>
            </a:r>
            <a:r>
              <a:rPr lang="en-US" sz="1000" dirty="0">
                <a:ea typeface="+mn-lt"/>
                <a:cs typeface="+mn-lt"/>
              </a:rPr>
              <a:t> </a:t>
            </a:r>
            <a:r>
              <a:rPr lang="en-US" sz="1000" err="1">
                <a:ea typeface="+mn-lt"/>
                <a:cs typeface="+mn-lt"/>
              </a:rPr>
              <a:t>voorkomende</a:t>
            </a:r>
            <a:r>
              <a:rPr lang="en-US" sz="1000" dirty="0">
                <a:ea typeface="+mn-lt"/>
                <a:cs typeface="+mn-lt"/>
              </a:rPr>
              <a:t> </a:t>
            </a:r>
            <a:r>
              <a:rPr lang="en-US" sz="1000" err="1">
                <a:ea typeface="+mn-lt"/>
                <a:cs typeface="+mn-lt"/>
              </a:rPr>
              <a:t>vorm</a:t>
            </a:r>
            <a:r>
              <a:rPr lang="en-US" sz="1000" dirty="0">
                <a:ea typeface="+mn-lt"/>
                <a:cs typeface="+mn-lt"/>
              </a:rPr>
              <a:t>, </a:t>
            </a:r>
            <a:r>
              <a:rPr lang="en-US" sz="1000" err="1">
                <a:ea typeface="+mn-lt"/>
                <a:cs typeface="+mn-lt"/>
              </a:rPr>
              <a:t>waarbij</a:t>
            </a:r>
            <a:r>
              <a:rPr lang="en-US" sz="1000" dirty="0">
                <a:ea typeface="+mn-lt"/>
                <a:cs typeface="+mn-lt"/>
              </a:rPr>
              <a:t> </a:t>
            </a:r>
            <a:r>
              <a:rPr lang="en-US" sz="1000" err="1">
                <a:ea typeface="+mn-lt"/>
                <a:cs typeface="+mn-lt"/>
              </a:rPr>
              <a:t>onjuiste</a:t>
            </a:r>
            <a:r>
              <a:rPr lang="en-US" sz="1000" dirty="0">
                <a:ea typeface="+mn-lt"/>
                <a:cs typeface="+mn-lt"/>
              </a:rPr>
              <a:t> of valse </a:t>
            </a:r>
            <a:r>
              <a:rPr lang="en-US" sz="1000" err="1">
                <a:ea typeface="+mn-lt"/>
                <a:cs typeface="+mn-lt"/>
              </a:rPr>
              <a:t>informatie</a:t>
            </a:r>
            <a:r>
              <a:rPr lang="en-US" sz="1000" dirty="0">
                <a:ea typeface="+mn-lt"/>
                <a:cs typeface="+mn-lt"/>
              </a:rPr>
              <a:t> </a:t>
            </a:r>
            <a:r>
              <a:rPr lang="en-US" sz="1000" err="1">
                <a:ea typeface="+mn-lt"/>
                <a:cs typeface="+mn-lt"/>
              </a:rPr>
              <a:t>aan</a:t>
            </a:r>
            <a:r>
              <a:rPr lang="en-US" sz="1000" dirty="0">
                <a:ea typeface="+mn-lt"/>
                <a:cs typeface="+mn-lt"/>
              </a:rPr>
              <a:t> </a:t>
            </a:r>
            <a:r>
              <a:rPr lang="en-US" sz="1000" err="1">
                <a:ea typeface="+mn-lt"/>
                <a:cs typeface="+mn-lt"/>
              </a:rPr>
              <a:t>zorgverzekeraars</a:t>
            </a:r>
            <a:r>
              <a:rPr lang="en-US" sz="1000" dirty="0">
                <a:ea typeface="+mn-lt"/>
                <a:cs typeface="+mn-lt"/>
              </a:rPr>
              <a:t> of </a:t>
            </a:r>
            <a:r>
              <a:rPr lang="en-US" sz="1000" err="1">
                <a:ea typeface="+mn-lt"/>
                <a:cs typeface="+mn-lt"/>
              </a:rPr>
              <a:t>instanties</a:t>
            </a:r>
            <a:r>
              <a:rPr lang="en-US" sz="1000" dirty="0">
                <a:ea typeface="+mn-lt"/>
                <a:cs typeface="+mn-lt"/>
              </a:rPr>
              <a:t> </a:t>
            </a:r>
            <a:r>
              <a:rPr lang="en-US" sz="1000" err="1">
                <a:ea typeface="+mn-lt"/>
                <a:cs typeface="+mn-lt"/>
              </a:rPr>
              <a:t>wordt</a:t>
            </a:r>
            <a:r>
              <a:rPr lang="en-US" sz="1000" dirty="0">
                <a:ea typeface="+mn-lt"/>
                <a:cs typeface="+mn-lt"/>
              </a:rPr>
              <a:t> </a:t>
            </a:r>
            <a:r>
              <a:rPr lang="en-US" sz="1000" err="1">
                <a:ea typeface="+mn-lt"/>
                <a:cs typeface="+mn-lt"/>
              </a:rPr>
              <a:t>verstrekt</a:t>
            </a:r>
            <a:r>
              <a:rPr lang="en-US" sz="1000" dirty="0">
                <a:ea typeface="+mn-lt"/>
                <a:cs typeface="+mn-lt"/>
              </a:rPr>
              <a:t> om </a:t>
            </a:r>
            <a:r>
              <a:rPr lang="en-US" sz="1000" err="1">
                <a:ea typeface="+mn-lt"/>
                <a:cs typeface="+mn-lt"/>
              </a:rPr>
              <a:t>financieel</a:t>
            </a:r>
            <a:r>
              <a:rPr lang="en-US" sz="1000" dirty="0">
                <a:ea typeface="+mn-lt"/>
                <a:cs typeface="+mn-lt"/>
              </a:rPr>
              <a:t> </a:t>
            </a:r>
            <a:r>
              <a:rPr lang="en-US" sz="1000" err="1">
                <a:ea typeface="+mn-lt"/>
                <a:cs typeface="+mn-lt"/>
              </a:rPr>
              <a:t>voordeel</a:t>
            </a:r>
            <a:r>
              <a:rPr lang="en-US" sz="1000" dirty="0">
                <a:ea typeface="+mn-lt"/>
                <a:cs typeface="+mn-lt"/>
              </a:rPr>
              <a:t> </a:t>
            </a:r>
            <a:r>
              <a:rPr lang="en-US" sz="1000" err="1">
                <a:ea typeface="+mn-lt"/>
                <a:cs typeface="+mn-lt"/>
              </a:rPr>
              <a:t>te</a:t>
            </a:r>
            <a:r>
              <a:rPr lang="en-US" sz="1000" dirty="0">
                <a:ea typeface="+mn-lt"/>
                <a:cs typeface="+mn-lt"/>
              </a:rPr>
              <a:t> </a:t>
            </a:r>
            <a:r>
              <a:rPr lang="en-US" sz="1000" err="1">
                <a:ea typeface="+mn-lt"/>
                <a:cs typeface="+mn-lt"/>
              </a:rPr>
              <a:t>behalen</a:t>
            </a:r>
            <a:r>
              <a:rPr lang="en-US" sz="1000" dirty="0">
                <a:ea typeface="+mn-lt"/>
                <a:cs typeface="+mn-lt"/>
              </a:rPr>
              <a:t>. Het </a:t>
            </a:r>
            <a:r>
              <a:rPr lang="en-US" sz="1000" err="1">
                <a:ea typeface="+mn-lt"/>
                <a:cs typeface="+mn-lt"/>
              </a:rPr>
              <a:t>kan</a:t>
            </a:r>
            <a:r>
              <a:rPr lang="en-US" sz="1000" dirty="0">
                <a:ea typeface="+mn-lt"/>
                <a:cs typeface="+mn-lt"/>
              </a:rPr>
              <a:t> </a:t>
            </a:r>
            <a:r>
              <a:rPr lang="en-US" sz="1000" err="1">
                <a:ea typeface="+mn-lt"/>
                <a:cs typeface="+mn-lt"/>
              </a:rPr>
              <a:t>gaan</a:t>
            </a:r>
            <a:r>
              <a:rPr lang="en-US" sz="1000" dirty="0">
                <a:ea typeface="+mn-lt"/>
                <a:cs typeface="+mn-lt"/>
              </a:rPr>
              <a:t> om het </a:t>
            </a:r>
            <a:r>
              <a:rPr lang="en-US" sz="1000" err="1">
                <a:ea typeface="+mn-lt"/>
                <a:cs typeface="+mn-lt"/>
              </a:rPr>
              <a:t>declareren</a:t>
            </a:r>
            <a:r>
              <a:rPr lang="en-US" sz="1000" dirty="0">
                <a:ea typeface="+mn-lt"/>
                <a:cs typeface="+mn-lt"/>
              </a:rPr>
              <a:t> van </a:t>
            </a:r>
            <a:r>
              <a:rPr lang="en-US" sz="1000" err="1">
                <a:ea typeface="+mn-lt"/>
                <a:cs typeface="+mn-lt"/>
              </a:rPr>
              <a:t>zorg</a:t>
            </a:r>
            <a:r>
              <a:rPr lang="en-US" sz="1000" dirty="0">
                <a:ea typeface="+mn-lt"/>
                <a:cs typeface="+mn-lt"/>
              </a:rPr>
              <a:t> die nooit is </a:t>
            </a:r>
            <a:r>
              <a:rPr lang="en-US" sz="1000" err="1">
                <a:ea typeface="+mn-lt"/>
                <a:cs typeface="+mn-lt"/>
              </a:rPr>
              <a:t>geleverd</a:t>
            </a:r>
            <a:r>
              <a:rPr lang="en-US" sz="1000" dirty="0">
                <a:ea typeface="+mn-lt"/>
                <a:cs typeface="+mn-lt"/>
              </a:rPr>
              <a:t>.</a:t>
            </a:r>
            <a:endParaRPr lang="en-US" sz="1000" dirty="0"/>
          </a:p>
          <a:p>
            <a:pPr>
              <a:buFont typeface="Arial"/>
              <a:buChar char="•"/>
            </a:pPr>
            <a:r>
              <a:rPr lang="en-US" sz="1400" b="1" err="1">
                <a:ea typeface="+mn-lt"/>
                <a:cs typeface="+mn-lt"/>
              </a:rPr>
              <a:t>Malafide</a:t>
            </a:r>
            <a:r>
              <a:rPr lang="en-US" sz="1400" b="1" dirty="0">
                <a:ea typeface="+mn-lt"/>
                <a:cs typeface="+mn-lt"/>
              </a:rPr>
              <a:t> </a:t>
            </a:r>
            <a:r>
              <a:rPr lang="en-US" sz="1400" b="1" err="1">
                <a:ea typeface="+mn-lt"/>
                <a:cs typeface="+mn-lt"/>
              </a:rPr>
              <a:t>zorgaanbieders</a:t>
            </a:r>
            <a:r>
              <a:rPr lang="en-US" sz="1400" dirty="0">
                <a:ea typeface="+mn-lt"/>
                <a:cs typeface="+mn-lt"/>
              </a:rPr>
              <a:t>: </a:t>
            </a:r>
            <a:r>
              <a:rPr lang="en-US" sz="1000" err="1">
                <a:ea typeface="+mn-lt"/>
                <a:cs typeface="+mn-lt"/>
              </a:rPr>
              <a:t>Personen</a:t>
            </a:r>
            <a:r>
              <a:rPr lang="en-US" sz="1000" dirty="0">
                <a:ea typeface="+mn-lt"/>
                <a:cs typeface="+mn-lt"/>
              </a:rPr>
              <a:t> </a:t>
            </a:r>
            <a:r>
              <a:rPr lang="en-US" sz="1000" err="1">
                <a:ea typeface="+mn-lt"/>
                <a:cs typeface="+mn-lt"/>
              </a:rPr>
              <a:t>zonder</a:t>
            </a:r>
            <a:r>
              <a:rPr lang="en-US" sz="1000" dirty="0">
                <a:ea typeface="+mn-lt"/>
                <a:cs typeface="+mn-lt"/>
              </a:rPr>
              <a:t> de </a:t>
            </a:r>
            <a:r>
              <a:rPr lang="en-US" sz="1000" err="1">
                <a:ea typeface="+mn-lt"/>
                <a:cs typeface="+mn-lt"/>
              </a:rPr>
              <a:t>vereiste</a:t>
            </a:r>
            <a:r>
              <a:rPr lang="en-US" sz="1000" dirty="0">
                <a:ea typeface="+mn-lt"/>
                <a:cs typeface="+mn-lt"/>
              </a:rPr>
              <a:t> </a:t>
            </a:r>
            <a:r>
              <a:rPr lang="en-US" sz="1000" err="1">
                <a:ea typeface="+mn-lt"/>
                <a:cs typeface="+mn-lt"/>
              </a:rPr>
              <a:t>kennis</a:t>
            </a:r>
            <a:r>
              <a:rPr lang="en-US" sz="1000" dirty="0">
                <a:ea typeface="+mn-lt"/>
                <a:cs typeface="+mn-lt"/>
              </a:rPr>
              <a:t>, </a:t>
            </a:r>
            <a:r>
              <a:rPr lang="en-US" sz="1000" err="1">
                <a:ea typeface="+mn-lt"/>
                <a:cs typeface="+mn-lt"/>
              </a:rPr>
              <a:t>ervaring</a:t>
            </a:r>
            <a:r>
              <a:rPr lang="en-US" sz="1000" dirty="0">
                <a:ea typeface="+mn-lt"/>
                <a:cs typeface="+mn-lt"/>
              </a:rPr>
              <a:t> of diploma's </a:t>
            </a:r>
            <a:r>
              <a:rPr lang="en-US" sz="1000" err="1">
                <a:ea typeface="+mn-lt"/>
                <a:cs typeface="+mn-lt"/>
              </a:rPr>
              <a:t>starten</a:t>
            </a:r>
            <a:r>
              <a:rPr lang="en-US" sz="1000" dirty="0">
                <a:ea typeface="+mn-lt"/>
                <a:cs typeface="+mn-lt"/>
              </a:rPr>
              <a:t> </a:t>
            </a:r>
            <a:r>
              <a:rPr lang="en-US" sz="1000" err="1">
                <a:ea typeface="+mn-lt"/>
                <a:cs typeface="+mn-lt"/>
              </a:rPr>
              <a:t>een</a:t>
            </a:r>
            <a:r>
              <a:rPr lang="en-US" sz="1000" dirty="0">
                <a:ea typeface="+mn-lt"/>
                <a:cs typeface="+mn-lt"/>
              </a:rPr>
              <a:t> </a:t>
            </a:r>
            <a:r>
              <a:rPr lang="en-US" sz="1000" err="1">
                <a:ea typeface="+mn-lt"/>
                <a:cs typeface="+mn-lt"/>
              </a:rPr>
              <a:t>zorgorganisatie</a:t>
            </a:r>
            <a:r>
              <a:rPr lang="en-US" sz="1000" dirty="0">
                <a:ea typeface="+mn-lt"/>
                <a:cs typeface="+mn-lt"/>
              </a:rPr>
              <a:t> met </a:t>
            </a:r>
            <a:r>
              <a:rPr lang="en-US" sz="1000" err="1">
                <a:ea typeface="+mn-lt"/>
                <a:cs typeface="+mn-lt"/>
              </a:rPr>
              <a:t>als</a:t>
            </a:r>
            <a:r>
              <a:rPr lang="en-US" sz="1000" dirty="0">
                <a:ea typeface="+mn-lt"/>
                <a:cs typeface="+mn-lt"/>
              </a:rPr>
              <a:t> </a:t>
            </a:r>
            <a:r>
              <a:rPr lang="en-US" sz="1000" err="1">
                <a:ea typeface="+mn-lt"/>
                <a:cs typeface="+mn-lt"/>
              </a:rPr>
              <a:t>enig</a:t>
            </a:r>
            <a:r>
              <a:rPr lang="en-US" sz="1000" dirty="0">
                <a:ea typeface="+mn-lt"/>
                <a:cs typeface="+mn-lt"/>
              </a:rPr>
              <a:t> </a:t>
            </a:r>
            <a:r>
              <a:rPr lang="en-US" sz="1000" err="1">
                <a:ea typeface="+mn-lt"/>
                <a:cs typeface="+mn-lt"/>
              </a:rPr>
              <a:t>doel</a:t>
            </a:r>
            <a:r>
              <a:rPr lang="en-US" sz="1000" dirty="0">
                <a:ea typeface="+mn-lt"/>
                <a:cs typeface="+mn-lt"/>
              </a:rPr>
              <a:t> geld </a:t>
            </a:r>
            <a:r>
              <a:rPr lang="en-US" sz="1000" err="1">
                <a:ea typeface="+mn-lt"/>
                <a:cs typeface="+mn-lt"/>
              </a:rPr>
              <a:t>te</a:t>
            </a:r>
            <a:r>
              <a:rPr lang="en-US" sz="1000" dirty="0">
                <a:ea typeface="+mn-lt"/>
                <a:cs typeface="+mn-lt"/>
              </a:rPr>
              <a:t> </a:t>
            </a:r>
            <a:r>
              <a:rPr lang="en-US" sz="1000" err="1">
                <a:ea typeface="+mn-lt"/>
                <a:cs typeface="+mn-lt"/>
              </a:rPr>
              <a:t>verdienen</a:t>
            </a:r>
            <a:r>
              <a:rPr lang="en-US" sz="1000" dirty="0">
                <a:ea typeface="+mn-lt"/>
                <a:cs typeface="+mn-lt"/>
              </a:rPr>
              <a:t> in </a:t>
            </a:r>
            <a:r>
              <a:rPr lang="en-US" sz="1000" err="1">
                <a:ea typeface="+mn-lt"/>
                <a:cs typeface="+mn-lt"/>
              </a:rPr>
              <a:t>plaats</a:t>
            </a:r>
            <a:r>
              <a:rPr lang="en-US" sz="1000" dirty="0">
                <a:ea typeface="+mn-lt"/>
                <a:cs typeface="+mn-lt"/>
              </a:rPr>
              <a:t> van </a:t>
            </a:r>
            <a:r>
              <a:rPr lang="en-US" sz="1000" err="1">
                <a:ea typeface="+mn-lt"/>
                <a:cs typeface="+mn-lt"/>
              </a:rPr>
              <a:t>zorg</a:t>
            </a:r>
            <a:r>
              <a:rPr lang="en-US" sz="1000" dirty="0">
                <a:ea typeface="+mn-lt"/>
                <a:cs typeface="+mn-lt"/>
              </a:rPr>
              <a:t> </a:t>
            </a:r>
            <a:r>
              <a:rPr lang="en-US" sz="1000" err="1">
                <a:ea typeface="+mn-lt"/>
                <a:cs typeface="+mn-lt"/>
              </a:rPr>
              <a:t>te</a:t>
            </a:r>
            <a:r>
              <a:rPr lang="en-US" sz="1000" dirty="0">
                <a:ea typeface="+mn-lt"/>
                <a:cs typeface="+mn-lt"/>
              </a:rPr>
              <a:t> </a:t>
            </a:r>
            <a:r>
              <a:rPr lang="en-US" sz="1000" err="1">
                <a:ea typeface="+mn-lt"/>
                <a:cs typeface="+mn-lt"/>
              </a:rPr>
              <a:t>verlenen</a:t>
            </a:r>
            <a:r>
              <a:rPr lang="en-US" sz="1000" dirty="0">
                <a:ea typeface="+mn-lt"/>
                <a:cs typeface="+mn-lt"/>
              </a:rPr>
              <a:t>.</a:t>
            </a:r>
            <a:endParaRPr lang="en-US" sz="1000"/>
          </a:p>
          <a:p>
            <a:pPr>
              <a:buFont typeface="Arial"/>
              <a:buChar char="•"/>
            </a:pPr>
            <a:r>
              <a:rPr lang="en-US" sz="1400" b="1" err="1">
                <a:ea typeface="+mn-lt"/>
                <a:cs typeface="+mn-lt"/>
              </a:rPr>
              <a:t>Misbruik</a:t>
            </a:r>
            <a:r>
              <a:rPr lang="en-US" sz="1400" b="1" dirty="0">
                <a:ea typeface="+mn-lt"/>
                <a:cs typeface="+mn-lt"/>
              </a:rPr>
              <a:t> van </a:t>
            </a:r>
            <a:r>
              <a:rPr lang="en-US" sz="1400" b="1" err="1">
                <a:ea typeface="+mn-lt"/>
                <a:cs typeface="+mn-lt"/>
              </a:rPr>
              <a:t>cliënten</a:t>
            </a:r>
            <a:r>
              <a:rPr lang="en-US" sz="1400" dirty="0">
                <a:ea typeface="+mn-lt"/>
                <a:cs typeface="+mn-lt"/>
              </a:rPr>
              <a:t>: </a:t>
            </a:r>
            <a:r>
              <a:rPr lang="en-US" sz="1000" err="1">
                <a:ea typeface="+mn-lt"/>
                <a:cs typeface="+mn-lt"/>
              </a:rPr>
              <a:t>Cliënten</a:t>
            </a:r>
            <a:r>
              <a:rPr lang="en-US" sz="1000" dirty="0">
                <a:ea typeface="+mn-lt"/>
                <a:cs typeface="+mn-lt"/>
              </a:rPr>
              <a:t> </a:t>
            </a:r>
            <a:r>
              <a:rPr lang="en-US" sz="1000" err="1">
                <a:ea typeface="+mn-lt"/>
                <a:cs typeface="+mn-lt"/>
              </a:rPr>
              <a:t>worden</a:t>
            </a:r>
            <a:r>
              <a:rPr lang="en-US" sz="1000" dirty="0">
                <a:ea typeface="+mn-lt"/>
                <a:cs typeface="+mn-lt"/>
              </a:rPr>
              <a:t> </a:t>
            </a:r>
            <a:r>
              <a:rPr lang="en-US" sz="1000" err="1">
                <a:ea typeface="+mn-lt"/>
                <a:cs typeface="+mn-lt"/>
              </a:rPr>
              <a:t>slachtoffer</a:t>
            </a:r>
            <a:r>
              <a:rPr lang="en-US" sz="1000" dirty="0">
                <a:ea typeface="+mn-lt"/>
                <a:cs typeface="+mn-lt"/>
              </a:rPr>
              <a:t> van </a:t>
            </a:r>
            <a:r>
              <a:rPr lang="en-US" sz="1000" err="1">
                <a:ea typeface="+mn-lt"/>
                <a:cs typeface="+mn-lt"/>
              </a:rPr>
              <a:t>criminele</a:t>
            </a:r>
            <a:r>
              <a:rPr lang="en-US" sz="1000" dirty="0">
                <a:ea typeface="+mn-lt"/>
                <a:cs typeface="+mn-lt"/>
              </a:rPr>
              <a:t> </a:t>
            </a:r>
            <a:r>
              <a:rPr lang="en-US" sz="1000" err="1">
                <a:ea typeface="+mn-lt"/>
                <a:cs typeface="+mn-lt"/>
              </a:rPr>
              <a:t>activiteiten</a:t>
            </a:r>
            <a:r>
              <a:rPr lang="en-US" sz="1000" dirty="0">
                <a:ea typeface="+mn-lt"/>
                <a:cs typeface="+mn-lt"/>
              </a:rPr>
              <a:t>, </a:t>
            </a:r>
            <a:r>
              <a:rPr lang="en-US" sz="1000" err="1">
                <a:ea typeface="+mn-lt"/>
                <a:cs typeface="+mn-lt"/>
              </a:rPr>
              <a:t>zoals</a:t>
            </a:r>
            <a:r>
              <a:rPr lang="en-US" sz="1000" dirty="0">
                <a:ea typeface="+mn-lt"/>
                <a:cs typeface="+mn-lt"/>
              </a:rPr>
              <a:t> </a:t>
            </a:r>
            <a:r>
              <a:rPr lang="en-US" sz="1000" err="1">
                <a:ea typeface="+mn-lt"/>
                <a:cs typeface="+mn-lt"/>
              </a:rPr>
              <a:t>gedwongen</a:t>
            </a:r>
            <a:r>
              <a:rPr lang="en-US" sz="1000" dirty="0">
                <a:ea typeface="+mn-lt"/>
                <a:cs typeface="+mn-lt"/>
              </a:rPr>
              <a:t> </a:t>
            </a:r>
            <a:r>
              <a:rPr lang="en-US" sz="1000" err="1">
                <a:ea typeface="+mn-lt"/>
                <a:cs typeface="+mn-lt"/>
              </a:rPr>
              <a:t>deelname</a:t>
            </a:r>
            <a:r>
              <a:rPr lang="en-US" sz="1000" dirty="0">
                <a:ea typeface="+mn-lt"/>
                <a:cs typeface="+mn-lt"/>
              </a:rPr>
              <a:t> </a:t>
            </a:r>
            <a:r>
              <a:rPr lang="en-US" sz="1000" err="1">
                <a:ea typeface="+mn-lt"/>
                <a:cs typeface="+mn-lt"/>
              </a:rPr>
              <a:t>aan</a:t>
            </a:r>
            <a:r>
              <a:rPr lang="en-US" sz="1000" dirty="0">
                <a:ea typeface="+mn-lt"/>
                <a:cs typeface="+mn-lt"/>
              </a:rPr>
              <a:t> </a:t>
            </a:r>
            <a:r>
              <a:rPr lang="en-US" sz="1000" err="1">
                <a:ea typeface="+mn-lt"/>
                <a:cs typeface="+mn-lt"/>
              </a:rPr>
              <a:t>hennepteelt</a:t>
            </a:r>
            <a:r>
              <a:rPr lang="en-US" sz="1000" dirty="0">
                <a:ea typeface="+mn-lt"/>
                <a:cs typeface="+mn-lt"/>
              </a:rPr>
              <a:t>, </a:t>
            </a:r>
            <a:r>
              <a:rPr lang="en-US" sz="1000" err="1">
                <a:ea typeface="+mn-lt"/>
                <a:cs typeface="+mn-lt"/>
              </a:rPr>
              <a:t>uitbuiting</a:t>
            </a:r>
            <a:r>
              <a:rPr lang="en-US" sz="1000" dirty="0">
                <a:ea typeface="+mn-lt"/>
                <a:cs typeface="+mn-lt"/>
              </a:rPr>
              <a:t> of </a:t>
            </a:r>
            <a:r>
              <a:rPr lang="en-US" sz="1000" err="1">
                <a:ea typeface="+mn-lt"/>
                <a:cs typeface="+mn-lt"/>
              </a:rPr>
              <a:t>mensenhandel</a:t>
            </a:r>
            <a:r>
              <a:rPr lang="en-US" sz="1000" dirty="0">
                <a:ea typeface="+mn-lt"/>
                <a:cs typeface="+mn-lt"/>
              </a:rPr>
              <a:t>.</a:t>
            </a:r>
            <a:endParaRPr lang="en-US" sz="1000"/>
          </a:p>
          <a:p>
            <a:pPr>
              <a:buFont typeface="Arial"/>
              <a:buChar char="•"/>
            </a:pPr>
            <a:r>
              <a:rPr lang="en-US" sz="1400" b="1" dirty="0" err="1">
                <a:ea typeface="+mn-lt"/>
                <a:cs typeface="+mn-lt"/>
              </a:rPr>
              <a:t>Witwassen</a:t>
            </a:r>
            <a:r>
              <a:rPr lang="en-US" sz="1400" dirty="0">
                <a:ea typeface="+mn-lt"/>
                <a:cs typeface="+mn-lt"/>
              </a:rPr>
              <a:t>: </a:t>
            </a:r>
            <a:r>
              <a:rPr lang="en-US" sz="1000" dirty="0" err="1">
                <a:ea typeface="+mn-lt"/>
                <a:cs typeface="+mn-lt"/>
              </a:rPr>
              <a:t>Zorggeld</a:t>
            </a:r>
            <a:r>
              <a:rPr lang="en-US" sz="1000" dirty="0">
                <a:ea typeface="+mn-lt"/>
                <a:cs typeface="+mn-lt"/>
              </a:rPr>
              <a:t> </a:t>
            </a:r>
            <a:r>
              <a:rPr lang="en-US" sz="1000" dirty="0" err="1">
                <a:ea typeface="+mn-lt"/>
                <a:cs typeface="+mn-lt"/>
              </a:rPr>
              <a:t>dat</a:t>
            </a:r>
            <a:r>
              <a:rPr lang="en-US" sz="1000" dirty="0">
                <a:ea typeface="+mn-lt"/>
                <a:cs typeface="+mn-lt"/>
              </a:rPr>
              <a:t> </a:t>
            </a:r>
            <a:r>
              <a:rPr lang="en-US" sz="1000" dirty="0" err="1">
                <a:ea typeface="+mn-lt"/>
                <a:cs typeface="+mn-lt"/>
              </a:rPr>
              <a:t>bedoeld</a:t>
            </a:r>
            <a:r>
              <a:rPr lang="en-US" sz="1000" dirty="0">
                <a:ea typeface="+mn-lt"/>
                <a:cs typeface="+mn-lt"/>
              </a:rPr>
              <a:t> is </a:t>
            </a:r>
            <a:r>
              <a:rPr lang="en-US" sz="1000" dirty="0" err="1">
                <a:ea typeface="+mn-lt"/>
                <a:cs typeface="+mn-lt"/>
              </a:rPr>
              <a:t>voor</a:t>
            </a:r>
            <a:r>
              <a:rPr lang="en-US" sz="1000" dirty="0">
                <a:ea typeface="+mn-lt"/>
                <a:cs typeface="+mn-lt"/>
              </a:rPr>
              <a:t> </a:t>
            </a:r>
            <a:r>
              <a:rPr lang="en-US" sz="1000" dirty="0" err="1">
                <a:ea typeface="+mn-lt"/>
                <a:cs typeface="+mn-lt"/>
              </a:rPr>
              <a:t>legitieme</a:t>
            </a:r>
            <a:r>
              <a:rPr lang="en-US" sz="1000" dirty="0">
                <a:ea typeface="+mn-lt"/>
                <a:cs typeface="+mn-lt"/>
              </a:rPr>
              <a:t> </a:t>
            </a:r>
            <a:r>
              <a:rPr lang="en-US" sz="1000" dirty="0" err="1">
                <a:ea typeface="+mn-lt"/>
                <a:cs typeface="+mn-lt"/>
              </a:rPr>
              <a:t>hulp</a:t>
            </a:r>
            <a:r>
              <a:rPr lang="en-US" sz="1000" dirty="0">
                <a:ea typeface="+mn-lt"/>
                <a:cs typeface="+mn-lt"/>
              </a:rPr>
              <a:t>, </a:t>
            </a:r>
            <a:r>
              <a:rPr lang="en-US" sz="1000" dirty="0" err="1">
                <a:ea typeface="+mn-lt"/>
                <a:cs typeface="+mn-lt"/>
              </a:rPr>
              <a:t>verdwijnt</a:t>
            </a:r>
            <a:r>
              <a:rPr lang="en-US" sz="1000" dirty="0">
                <a:ea typeface="+mn-lt"/>
                <a:cs typeface="+mn-lt"/>
              </a:rPr>
              <a:t> in de </a:t>
            </a:r>
            <a:r>
              <a:rPr lang="en-US" sz="1000" dirty="0" err="1">
                <a:ea typeface="+mn-lt"/>
                <a:cs typeface="+mn-lt"/>
              </a:rPr>
              <a:t>zakken</a:t>
            </a:r>
            <a:r>
              <a:rPr lang="en-US" sz="1000" dirty="0">
                <a:ea typeface="+mn-lt"/>
                <a:cs typeface="+mn-lt"/>
              </a:rPr>
              <a:t> van </a:t>
            </a:r>
            <a:r>
              <a:rPr lang="en-US" sz="1000" dirty="0" err="1">
                <a:ea typeface="+mn-lt"/>
                <a:cs typeface="+mn-lt"/>
              </a:rPr>
              <a:t>criminelen</a:t>
            </a:r>
            <a:r>
              <a:rPr lang="en-US" sz="1000" dirty="0">
                <a:ea typeface="+mn-lt"/>
                <a:cs typeface="+mn-lt"/>
              </a:rPr>
              <a:t> of </a:t>
            </a:r>
            <a:r>
              <a:rPr lang="en-US" sz="1000" dirty="0" err="1">
                <a:ea typeface="+mn-lt"/>
                <a:cs typeface="+mn-lt"/>
              </a:rPr>
              <a:t>wordt</a:t>
            </a:r>
            <a:r>
              <a:rPr lang="en-US" sz="1000" dirty="0">
                <a:ea typeface="+mn-lt"/>
                <a:cs typeface="+mn-lt"/>
              </a:rPr>
              <a:t> via de </a:t>
            </a:r>
            <a:r>
              <a:rPr lang="en-US" sz="1000" dirty="0" err="1">
                <a:ea typeface="+mn-lt"/>
                <a:cs typeface="+mn-lt"/>
              </a:rPr>
              <a:t>zorgorganisatie</a:t>
            </a:r>
            <a:r>
              <a:rPr lang="en-US" sz="1000" dirty="0">
                <a:ea typeface="+mn-lt"/>
                <a:cs typeface="+mn-lt"/>
              </a:rPr>
              <a:t> </a:t>
            </a:r>
            <a:r>
              <a:rPr lang="en-US" sz="1000" dirty="0" err="1">
                <a:ea typeface="+mn-lt"/>
                <a:cs typeface="+mn-lt"/>
              </a:rPr>
              <a:t>witgewassen</a:t>
            </a:r>
            <a:r>
              <a:rPr lang="en-US" sz="1000" dirty="0">
                <a:ea typeface="+mn-lt"/>
                <a:cs typeface="+mn-lt"/>
              </a:rPr>
              <a:t>.</a:t>
            </a:r>
            <a:endParaRPr lang="en-US" sz="1000" dirty="0"/>
          </a:p>
        </p:txBody>
      </p:sp>
      <p:sp>
        <p:nvSpPr>
          <p:cNvPr id="22" name="TextBox 21">
            <a:extLst>
              <a:ext uri="{FF2B5EF4-FFF2-40B4-BE49-F238E27FC236}">
                <a16:creationId xmlns:a16="http://schemas.microsoft.com/office/drawing/2014/main" id="{78B0C599-9287-F2BE-311A-994EC6BDAAC2}"/>
              </a:ext>
            </a:extLst>
          </p:cNvPr>
          <p:cNvSpPr txBox="1"/>
          <p:nvPr/>
        </p:nvSpPr>
        <p:spPr>
          <a:xfrm>
            <a:off x="502736" y="1039399"/>
            <a:ext cx="27223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800" b="1" dirty="0">
                <a:latin typeface="Aptos Black"/>
              </a:rPr>
              <a:t>Zorgfraude</a:t>
            </a:r>
            <a:endParaRPr lang="en-US" dirty="0"/>
          </a:p>
        </p:txBody>
      </p:sp>
    </p:spTree>
    <p:extLst>
      <p:ext uri="{BB962C8B-B14F-4D97-AF65-F5344CB8AC3E}">
        <p14:creationId xmlns:p14="http://schemas.microsoft.com/office/powerpoint/2010/main" val="36727827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animBg="1"/>
      <p:bldP spid="17" grpId="0" animBg="1"/>
      <p:bldP spid="19" grpId="0" animBg="1"/>
      <p:bldP spid="11" grpId="0" animBg="1"/>
      <p:bldP spid="16"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5A1E5-BC60-94BF-9872-AC1425B83F1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D974116-57CE-A774-F2BF-88B10DCA4AB1}"/>
              </a:ext>
            </a:extLst>
          </p:cNvPr>
          <p:cNvSpPr/>
          <p:nvPr/>
        </p:nvSpPr>
        <p:spPr>
          <a:xfrm rot="19536053">
            <a:off x="4752597" y="2585943"/>
            <a:ext cx="3725778" cy="2912299"/>
          </a:xfrm>
          <a:prstGeom prst="rect">
            <a:avLst/>
          </a:prstGeom>
          <a:noFill/>
          <a:effectLst/>
        </p:spPr>
        <p:txBody>
          <a:bodyPr wrap="square" lIns="91440" tIns="45720" rIns="91440" bIns="45720">
            <a:prstTxWarp prst="textArchDown">
              <a:avLst/>
            </a:prstTxWarp>
            <a:spAutoFit/>
          </a:bodyPr>
          <a:lstStyle/>
          <a:p>
            <a:pPr algn="ctr"/>
            <a:r>
              <a:rPr lang="en-GB" sz="1400" b="1" cap="none" spc="0">
                <a:ln w="0"/>
                <a:solidFill>
                  <a:schemeClr val="tx1"/>
                </a:solidFill>
              </a:rPr>
              <a:t>TOEZICHT &amp; HANDHAVING</a:t>
            </a:r>
          </a:p>
        </p:txBody>
      </p:sp>
      <p:pic>
        <p:nvPicPr>
          <p:cNvPr id="50" name="Picture 49" descr="A white rectangular object with a black background&#10;&#10;AI-generated content may be incorrect.">
            <a:extLst>
              <a:ext uri="{FF2B5EF4-FFF2-40B4-BE49-F238E27FC236}">
                <a16:creationId xmlns:a16="http://schemas.microsoft.com/office/drawing/2014/main" id="{B30CF23E-E2FD-FBC8-E73F-14F28D3DE089}"/>
              </a:ext>
            </a:extLst>
          </p:cNvPr>
          <p:cNvPicPr>
            <a:picLocks noChangeAspect="1"/>
          </p:cNvPicPr>
          <p:nvPr/>
        </p:nvPicPr>
        <p:blipFill>
          <a:blip r:embed="rId3" cstate="hqprint">
            <a:extLst>
              <a:ext uri="{28A0092B-C50C-407E-A947-70E740481C1C}">
                <a14:useLocalDpi xmlns:a14="http://schemas.microsoft.com/office/drawing/2010/main"/>
              </a:ext>
            </a:extLst>
          </a:blip>
          <a:srcRect l="23050" t="15910" r="23414" b="11774"/>
          <a:stretch/>
        </p:blipFill>
        <p:spPr>
          <a:xfrm rot="1257979">
            <a:off x="6359181" y="1622994"/>
            <a:ext cx="170532" cy="1051861"/>
          </a:xfrm>
          <a:prstGeom prst="rect">
            <a:avLst/>
          </a:prstGeom>
        </p:spPr>
      </p:pic>
      <p:pic>
        <p:nvPicPr>
          <p:cNvPr id="55" name="Picture 54" descr="A white rectangular object with a black background&#10;&#10;AI-generated content may be incorrect.">
            <a:extLst>
              <a:ext uri="{FF2B5EF4-FFF2-40B4-BE49-F238E27FC236}">
                <a16:creationId xmlns:a16="http://schemas.microsoft.com/office/drawing/2014/main" id="{0FB0E49E-4108-9EF5-45F8-8C64A83DFABC}"/>
              </a:ext>
            </a:extLst>
          </p:cNvPr>
          <p:cNvPicPr>
            <a:picLocks noChangeAspect="1"/>
          </p:cNvPicPr>
          <p:nvPr/>
        </p:nvPicPr>
        <p:blipFill>
          <a:blip r:embed="rId3" cstate="hqprint">
            <a:extLst>
              <a:ext uri="{28A0092B-C50C-407E-A947-70E740481C1C}">
                <a14:useLocalDpi xmlns:a14="http://schemas.microsoft.com/office/drawing/2010/main"/>
              </a:ext>
            </a:extLst>
          </a:blip>
          <a:srcRect l="23050" t="15910" r="23414" b="11774"/>
          <a:stretch/>
        </p:blipFill>
        <p:spPr>
          <a:xfrm rot="20359775">
            <a:off x="5615163" y="1724338"/>
            <a:ext cx="170532" cy="1051861"/>
          </a:xfrm>
          <a:prstGeom prst="rect">
            <a:avLst/>
          </a:prstGeom>
        </p:spPr>
      </p:pic>
      <p:pic>
        <p:nvPicPr>
          <p:cNvPr id="56" name="Picture 55" descr="A white rectangular object with a black background&#10;&#10;AI-generated content may be incorrect.">
            <a:extLst>
              <a:ext uri="{FF2B5EF4-FFF2-40B4-BE49-F238E27FC236}">
                <a16:creationId xmlns:a16="http://schemas.microsoft.com/office/drawing/2014/main" id="{1B4F5F5A-F65F-CE12-F404-B9DBE4F6FE05}"/>
              </a:ext>
            </a:extLst>
          </p:cNvPr>
          <p:cNvPicPr>
            <a:picLocks noChangeAspect="1"/>
          </p:cNvPicPr>
          <p:nvPr/>
        </p:nvPicPr>
        <p:blipFill>
          <a:blip r:embed="rId3" cstate="hqprint">
            <a:extLst>
              <a:ext uri="{28A0092B-C50C-407E-A947-70E740481C1C}">
                <a14:useLocalDpi xmlns:a14="http://schemas.microsoft.com/office/drawing/2010/main"/>
              </a:ext>
            </a:extLst>
          </a:blip>
          <a:srcRect l="23050" t="15910" r="23414" b="11774"/>
          <a:stretch/>
        </p:blipFill>
        <p:spPr>
          <a:xfrm rot="17488191">
            <a:off x="5008108" y="2386924"/>
            <a:ext cx="170532" cy="1051861"/>
          </a:xfrm>
          <a:prstGeom prst="rect">
            <a:avLst/>
          </a:prstGeom>
        </p:spPr>
      </p:pic>
      <p:pic>
        <p:nvPicPr>
          <p:cNvPr id="57" name="Picture 56" descr="A white rectangular object with a black background&#10;&#10;AI-generated content may be incorrect.">
            <a:extLst>
              <a:ext uri="{FF2B5EF4-FFF2-40B4-BE49-F238E27FC236}">
                <a16:creationId xmlns:a16="http://schemas.microsoft.com/office/drawing/2014/main" id="{20F93703-70FD-96CD-00A0-E8DF8260538E}"/>
              </a:ext>
            </a:extLst>
          </p:cNvPr>
          <p:cNvPicPr>
            <a:picLocks noChangeAspect="1"/>
          </p:cNvPicPr>
          <p:nvPr/>
        </p:nvPicPr>
        <p:blipFill>
          <a:blip r:embed="rId3" cstate="hqprint">
            <a:extLst>
              <a:ext uri="{28A0092B-C50C-407E-A947-70E740481C1C}">
                <a14:useLocalDpi xmlns:a14="http://schemas.microsoft.com/office/drawing/2010/main"/>
              </a:ext>
            </a:extLst>
          </a:blip>
          <a:srcRect l="23050" t="15910" r="23414" b="11774"/>
          <a:stretch/>
        </p:blipFill>
        <p:spPr>
          <a:xfrm rot="15648252">
            <a:off x="4970226" y="2992480"/>
            <a:ext cx="170532" cy="1051861"/>
          </a:xfrm>
          <a:prstGeom prst="rect">
            <a:avLst/>
          </a:prstGeom>
        </p:spPr>
      </p:pic>
      <p:pic>
        <p:nvPicPr>
          <p:cNvPr id="58" name="Picture 57" descr="A white rectangular object with a black background&#10;&#10;AI-generated content may be incorrect.">
            <a:extLst>
              <a:ext uri="{FF2B5EF4-FFF2-40B4-BE49-F238E27FC236}">
                <a16:creationId xmlns:a16="http://schemas.microsoft.com/office/drawing/2014/main" id="{32C1B4E7-9BC5-476E-FBA1-E6CDE5327ADB}"/>
              </a:ext>
            </a:extLst>
          </p:cNvPr>
          <p:cNvPicPr>
            <a:picLocks noChangeAspect="1"/>
          </p:cNvPicPr>
          <p:nvPr/>
        </p:nvPicPr>
        <p:blipFill>
          <a:blip r:embed="rId3" cstate="hqprint">
            <a:extLst>
              <a:ext uri="{28A0092B-C50C-407E-A947-70E740481C1C}">
                <a14:useLocalDpi xmlns:a14="http://schemas.microsoft.com/office/drawing/2010/main"/>
              </a:ext>
            </a:extLst>
          </a:blip>
          <a:srcRect l="23050" t="15910" r="23414" b="11774"/>
          <a:stretch/>
        </p:blipFill>
        <p:spPr>
          <a:xfrm rot="13194090">
            <a:off x="5197877" y="3543266"/>
            <a:ext cx="170532" cy="1051861"/>
          </a:xfrm>
          <a:prstGeom prst="rect">
            <a:avLst/>
          </a:prstGeom>
        </p:spPr>
      </p:pic>
      <p:pic>
        <p:nvPicPr>
          <p:cNvPr id="59" name="Picture 58" descr="A white rectangular object with a black background&#10;&#10;AI-generated content may be incorrect.">
            <a:extLst>
              <a:ext uri="{FF2B5EF4-FFF2-40B4-BE49-F238E27FC236}">
                <a16:creationId xmlns:a16="http://schemas.microsoft.com/office/drawing/2014/main" id="{82684809-EE4E-9191-A7AD-498F1FB85BB1}"/>
              </a:ext>
            </a:extLst>
          </p:cNvPr>
          <p:cNvPicPr>
            <a:picLocks noChangeAspect="1"/>
          </p:cNvPicPr>
          <p:nvPr/>
        </p:nvPicPr>
        <p:blipFill>
          <a:blip r:embed="rId3" cstate="hqprint">
            <a:extLst>
              <a:ext uri="{28A0092B-C50C-407E-A947-70E740481C1C}">
                <a14:useLocalDpi xmlns:a14="http://schemas.microsoft.com/office/drawing/2010/main"/>
              </a:ext>
            </a:extLst>
          </a:blip>
          <a:srcRect l="23050" t="15910" r="23414" b="11774"/>
          <a:stretch/>
        </p:blipFill>
        <p:spPr>
          <a:xfrm rot="3088280">
            <a:off x="6905961" y="1938655"/>
            <a:ext cx="170532" cy="1051861"/>
          </a:xfrm>
          <a:prstGeom prst="rect">
            <a:avLst/>
          </a:prstGeom>
        </p:spPr>
      </p:pic>
      <p:pic>
        <p:nvPicPr>
          <p:cNvPr id="60" name="Picture 59" descr="A white rectangular object with a black background&#10;&#10;AI-generated content may be incorrect.">
            <a:extLst>
              <a:ext uri="{FF2B5EF4-FFF2-40B4-BE49-F238E27FC236}">
                <a16:creationId xmlns:a16="http://schemas.microsoft.com/office/drawing/2014/main" id="{F9D81E1E-7FC5-C283-02CD-1ABE99A45413}"/>
              </a:ext>
            </a:extLst>
          </p:cNvPr>
          <p:cNvPicPr>
            <a:picLocks noChangeAspect="1"/>
          </p:cNvPicPr>
          <p:nvPr/>
        </p:nvPicPr>
        <p:blipFill>
          <a:blip r:embed="rId3" cstate="hqprint">
            <a:extLst>
              <a:ext uri="{28A0092B-C50C-407E-A947-70E740481C1C}">
                <a14:useLocalDpi xmlns:a14="http://schemas.microsoft.com/office/drawing/2010/main"/>
              </a:ext>
            </a:extLst>
          </a:blip>
          <a:srcRect l="23050" t="15910" r="23414" b="11774"/>
          <a:stretch/>
        </p:blipFill>
        <p:spPr>
          <a:xfrm rot="5400000">
            <a:off x="7143534" y="2659266"/>
            <a:ext cx="170532" cy="1051861"/>
          </a:xfrm>
          <a:prstGeom prst="rect">
            <a:avLst/>
          </a:prstGeom>
        </p:spPr>
      </p:pic>
      <p:pic>
        <p:nvPicPr>
          <p:cNvPr id="2" name="Picture 1" descr="A white rectangular object with a black background&#10;&#10;AI-generated content may be incorrect.">
            <a:extLst>
              <a:ext uri="{FF2B5EF4-FFF2-40B4-BE49-F238E27FC236}">
                <a16:creationId xmlns:a16="http://schemas.microsoft.com/office/drawing/2014/main" id="{0C4A1644-6585-E485-BADC-A9FDDD9768A2}"/>
              </a:ext>
            </a:extLst>
          </p:cNvPr>
          <p:cNvPicPr>
            <a:picLocks noChangeAspect="1"/>
          </p:cNvPicPr>
          <p:nvPr/>
        </p:nvPicPr>
        <p:blipFill>
          <a:blip r:embed="rId3" cstate="hqprint">
            <a:extLst>
              <a:ext uri="{28A0092B-C50C-407E-A947-70E740481C1C}">
                <a14:useLocalDpi xmlns:a14="http://schemas.microsoft.com/office/drawing/2010/main"/>
              </a:ext>
            </a:extLst>
          </a:blip>
          <a:srcRect l="23050" t="15910" r="23414" b="11774"/>
          <a:stretch/>
        </p:blipFill>
        <p:spPr>
          <a:xfrm rot="7546935">
            <a:off x="7027996" y="3187001"/>
            <a:ext cx="170532" cy="1051861"/>
          </a:xfrm>
          <a:prstGeom prst="rect">
            <a:avLst/>
          </a:prstGeom>
        </p:spPr>
      </p:pic>
      <p:pic>
        <p:nvPicPr>
          <p:cNvPr id="3" name="Picture 2" descr="A white rectangular object with a black background&#10;&#10;AI-generated content may be incorrect.">
            <a:extLst>
              <a:ext uri="{FF2B5EF4-FFF2-40B4-BE49-F238E27FC236}">
                <a16:creationId xmlns:a16="http://schemas.microsoft.com/office/drawing/2014/main" id="{E6041428-D5D9-88DC-C35D-EC4EB138D798}"/>
              </a:ext>
            </a:extLst>
          </p:cNvPr>
          <p:cNvPicPr>
            <a:picLocks noChangeAspect="1"/>
          </p:cNvPicPr>
          <p:nvPr/>
        </p:nvPicPr>
        <p:blipFill>
          <a:blip r:embed="rId3" cstate="hqprint">
            <a:extLst>
              <a:ext uri="{28A0092B-C50C-407E-A947-70E740481C1C}">
                <a14:useLocalDpi xmlns:a14="http://schemas.microsoft.com/office/drawing/2010/main"/>
              </a:ext>
            </a:extLst>
          </a:blip>
          <a:srcRect l="23050" t="15910" r="23414" b="11774"/>
          <a:stretch/>
        </p:blipFill>
        <p:spPr>
          <a:xfrm rot="9501574">
            <a:off x="6500126" y="3706463"/>
            <a:ext cx="170532" cy="1051861"/>
          </a:xfrm>
          <a:prstGeom prst="rect">
            <a:avLst/>
          </a:prstGeom>
        </p:spPr>
      </p:pic>
      <p:grpSp>
        <p:nvGrpSpPr>
          <p:cNvPr id="21" name="Group 20">
            <a:extLst>
              <a:ext uri="{FF2B5EF4-FFF2-40B4-BE49-F238E27FC236}">
                <a16:creationId xmlns:a16="http://schemas.microsoft.com/office/drawing/2014/main" id="{F675BD4A-C49C-DAA3-02D9-9E237E3F1CCD}"/>
              </a:ext>
            </a:extLst>
          </p:cNvPr>
          <p:cNvGrpSpPr>
            <a:grpSpLocks noGrp="1" noUngrp="1" noRot="1" noMove="1" noResize="1"/>
          </p:cNvGrpSpPr>
          <p:nvPr/>
        </p:nvGrpSpPr>
        <p:grpSpPr>
          <a:xfrm>
            <a:off x="2773369" y="187831"/>
            <a:ext cx="6617634" cy="5570692"/>
            <a:chOff x="2773369" y="187831"/>
            <a:chExt cx="6617634" cy="5570692"/>
          </a:xfrm>
        </p:grpSpPr>
        <p:grpSp>
          <p:nvGrpSpPr>
            <p:cNvPr id="4" name="Group 3">
              <a:extLst>
                <a:ext uri="{FF2B5EF4-FFF2-40B4-BE49-F238E27FC236}">
                  <a16:creationId xmlns:a16="http://schemas.microsoft.com/office/drawing/2014/main" id="{4E4ED293-2A3B-0FB4-30F0-2C4D8EFBBF11}"/>
                </a:ext>
              </a:extLst>
            </p:cNvPr>
            <p:cNvGrpSpPr>
              <a:grpSpLocks noGrp="1" noUngrp="1" noRot="1" noMove="1" noResize="1"/>
            </p:cNvGrpSpPr>
            <p:nvPr/>
          </p:nvGrpSpPr>
          <p:grpSpPr>
            <a:xfrm rot="19772005">
              <a:off x="4818797" y="187831"/>
              <a:ext cx="3302137" cy="4024036"/>
              <a:chOff x="5470467" y="220227"/>
              <a:chExt cx="2714371" cy="3307774"/>
            </a:xfrm>
          </p:grpSpPr>
          <p:sp>
            <p:nvSpPr>
              <p:cNvPr id="17" name="Rectangle 16">
                <a:extLst>
                  <a:ext uri="{FF2B5EF4-FFF2-40B4-BE49-F238E27FC236}">
                    <a16:creationId xmlns:a16="http://schemas.microsoft.com/office/drawing/2014/main" id="{F87B6694-0A64-02A0-15B2-D5B8E14D46D2}"/>
                  </a:ext>
                </a:extLst>
              </p:cNvPr>
              <p:cNvSpPr>
                <a:spLocks noGrp="1" noRot="1" noMove="1" noResize="1" noEditPoints="1" noAdjustHandles="1" noChangeArrowheads="1" noChangeShapeType="1"/>
              </p:cNvSpPr>
              <p:nvPr/>
            </p:nvSpPr>
            <p:spPr>
              <a:xfrm rot="2957855">
                <a:off x="5136125" y="799738"/>
                <a:ext cx="3062605" cy="2393922"/>
              </a:xfrm>
              <a:prstGeom prst="rect">
                <a:avLst/>
              </a:prstGeom>
              <a:noFill/>
              <a:effectLst/>
            </p:spPr>
            <p:txBody>
              <a:bodyPr wrap="square" lIns="91440" tIns="45720" rIns="91440" bIns="45720">
                <a:prstTxWarp prst="textArchUp">
                  <a:avLst>
                    <a:gd name="adj" fmla="val 11739868"/>
                  </a:avLst>
                </a:prstTxWarp>
                <a:spAutoFit/>
              </a:bodyPr>
              <a:lstStyle/>
              <a:p>
                <a:pPr algn="ctr"/>
                <a:r>
                  <a:rPr lang="en-GB" sz="1400" b="1">
                    <a:ln w="0"/>
                  </a:rPr>
                  <a:t>CONTRACTERING EN/</a:t>
                </a:r>
                <a:br>
                  <a:rPr lang="en-GB" sz="1400" b="1">
                    <a:ln w="0"/>
                  </a:rPr>
                </a:br>
                <a:r>
                  <a:rPr lang="en-GB" sz="1400" b="1">
                    <a:ln w="0"/>
                  </a:rPr>
                  <a:t>OF INDICERING</a:t>
                </a:r>
                <a:endParaRPr lang="en-GB" sz="1400" b="1" cap="none" spc="0">
                  <a:ln w="0"/>
                  <a:solidFill>
                    <a:schemeClr val="tx1"/>
                  </a:solidFill>
                </a:endParaRPr>
              </a:p>
            </p:txBody>
          </p:sp>
          <p:sp>
            <p:nvSpPr>
              <p:cNvPr id="20" name="Rectangle 19">
                <a:extLst>
                  <a:ext uri="{FF2B5EF4-FFF2-40B4-BE49-F238E27FC236}">
                    <a16:creationId xmlns:a16="http://schemas.microsoft.com/office/drawing/2014/main" id="{A6CE06DF-EE86-E915-9C0F-FC8E01DFB2E4}"/>
                  </a:ext>
                </a:extLst>
              </p:cNvPr>
              <p:cNvSpPr>
                <a:spLocks noGrp="1" noRot="1" noMove="1" noResize="1" noEditPoints="1" noAdjustHandles="1" noChangeArrowheads="1" noChangeShapeType="1"/>
              </p:cNvSpPr>
              <p:nvPr/>
            </p:nvSpPr>
            <p:spPr>
              <a:xfrm rot="2957855">
                <a:off x="5456574" y="554569"/>
                <a:ext cx="3062605" cy="2393922"/>
              </a:xfrm>
              <a:prstGeom prst="rect">
                <a:avLst/>
              </a:prstGeom>
              <a:noFill/>
              <a:effectLst/>
            </p:spPr>
            <p:txBody>
              <a:bodyPr wrap="square" lIns="91440" tIns="45720" rIns="91440" bIns="45720">
                <a:prstTxWarp prst="textArchUp">
                  <a:avLst>
                    <a:gd name="adj" fmla="val 11739868"/>
                  </a:avLst>
                </a:prstTxWarp>
                <a:spAutoFit/>
              </a:bodyPr>
              <a:lstStyle/>
              <a:p>
                <a:pPr algn="ctr"/>
                <a:r>
                  <a:rPr lang="en-GB" sz="1400" b="1">
                    <a:ln w="0"/>
                    <a:solidFill>
                      <a:schemeClr val="accent4">
                        <a:lumMod val="40000"/>
                        <a:lumOff val="60000"/>
                      </a:schemeClr>
                    </a:solidFill>
                  </a:rPr>
                  <a:t>PRIVAATRECHT</a:t>
                </a:r>
                <a:endParaRPr lang="en-GB" sz="1400" b="1" cap="none" spc="0">
                  <a:ln w="0"/>
                  <a:solidFill>
                    <a:schemeClr val="accent4">
                      <a:lumMod val="40000"/>
                      <a:lumOff val="60000"/>
                    </a:schemeClr>
                  </a:solidFill>
                </a:endParaRPr>
              </a:p>
            </p:txBody>
          </p:sp>
        </p:grpSp>
        <p:graphicFrame>
          <p:nvGraphicFramePr>
            <p:cNvPr id="7" name="Chart 6">
              <a:extLst>
                <a:ext uri="{FF2B5EF4-FFF2-40B4-BE49-F238E27FC236}">
                  <a16:creationId xmlns:a16="http://schemas.microsoft.com/office/drawing/2014/main" id="{C33FC469-C99D-1B7F-39E3-C76FB558025D}"/>
                </a:ext>
              </a:extLst>
            </p:cNvPr>
            <p:cNvGraphicFramePr>
              <a:graphicFrameLocks noGrp="1" noDrilldown="1" noMove="1" noResize="1"/>
            </p:cNvGraphicFramePr>
            <p:nvPr/>
          </p:nvGraphicFramePr>
          <p:xfrm>
            <a:off x="2773369" y="1028952"/>
            <a:ext cx="6617634" cy="4411756"/>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Group 14">
              <a:extLst>
                <a:ext uri="{FF2B5EF4-FFF2-40B4-BE49-F238E27FC236}">
                  <a16:creationId xmlns:a16="http://schemas.microsoft.com/office/drawing/2014/main" id="{7700A11E-2908-364F-EA49-09A75B031688}"/>
                </a:ext>
              </a:extLst>
            </p:cNvPr>
            <p:cNvGrpSpPr>
              <a:grpSpLocks noGrp="1" noUngrp="1" noRot="1" noMove="1" noResize="1"/>
            </p:cNvGrpSpPr>
            <p:nvPr/>
          </p:nvGrpSpPr>
          <p:grpSpPr>
            <a:xfrm rot="1431709">
              <a:off x="3486472" y="1078926"/>
              <a:ext cx="3148688" cy="3725778"/>
              <a:chOff x="3935028" y="1119000"/>
              <a:chExt cx="2588235" cy="3062605"/>
            </a:xfrm>
          </p:grpSpPr>
          <p:sp>
            <p:nvSpPr>
              <p:cNvPr id="18" name="Rectangle 17">
                <a:extLst>
                  <a:ext uri="{FF2B5EF4-FFF2-40B4-BE49-F238E27FC236}">
                    <a16:creationId xmlns:a16="http://schemas.microsoft.com/office/drawing/2014/main" id="{85B2C41D-9889-FB4A-3C13-4D19E3AF6899}"/>
                  </a:ext>
                </a:extLst>
              </p:cNvPr>
              <p:cNvSpPr>
                <a:spLocks noGrp="1" noRot="1" noMove="1" noResize="1" noEditPoints="1" noAdjustHandles="1" noChangeArrowheads="1" noChangeShapeType="1"/>
              </p:cNvSpPr>
              <p:nvPr/>
            </p:nvSpPr>
            <p:spPr>
              <a:xfrm rot="15536833">
                <a:off x="3794999" y="1453342"/>
                <a:ext cx="3062605" cy="2393922"/>
              </a:xfrm>
              <a:prstGeom prst="rect">
                <a:avLst/>
              </a:prstGeom>
              <a:noFill/>
              <a:effectLst/>
            </p:spPr>
            <p:txBody>
              <a:bodyPr wrap="square" lIns="91440" tIns="45720" rIns="91440" bIns="45720">
                <a:prstTxWarp prst="textArchUp">
                  <a:avLst>
                    <a:gd name="adj" fmla="val 11739868"/>
                  </a:avLst>
                </a:prstTxWarp>
                <a:spAutoFit/>
              </a:bodyPr>
              <a:lstStyle/>
              <a:p>
                <a:pPr algn="ctr"/>
                <a:r>
                  <a:rPr lang="en-GB" sz="1400" b="1">
                    <a:ln w="0"/>
                  </a:rPr>
                  <a:t>OPSPORING</a:t>
                </a:r>
                <a:endParaRPr lang="en-GB" sz="1400" b="1" cap="none" spc="0">
                  <a:ln w="0"/>
                  <a:solidFill>
                    <a:schemeClr val="tx1"/>
                  </a:solidFill>
                </a:endParaRPr>
              </a:p>
            </p:txBody>
          </p:sp>
          <p:sp>
            <p:nvSpPr>
              <p:cNvPr id="24" name="Rectangle 23">
                <a:extLst>
                  <a:ext uri="{FF2B5EF4-FFF2-40B4-BE49-F238E27FC236}">
                    <a16:creationId xmlns:a16="http://schemas.microsoft.com/office/drawing/2014/main" id="{ADC3FEB7-6ABF-741F-D878-0A2F6001A1DC}"/>
                  </a:ext>
                </a:extLst>
              </p:cNvPr>
              <p:cNvSpPr>
                <a:spLocks noGrp="1" noRot="1" noMove="1" noResize="1" noEditPoints="1" noAdjustHandles="1" noChangeArrowheads="1" noChangeShapeType="1"/>
              </p:cNvSpPr>
              <p:nvPr/>
            </p:nvSpPr>
            <p:spPr>
              <a:xfrm rot="15578059">
                <a:off x="3452231" y="2549561"/>
                <a:ext cx="1593698" cy="628104"/>
              </a:xfrm>
              <a:prstGeom prst="rect">
                <a:avLst/>
              </a:prstGeom>
              <a:noFill/>
              <a:effectLst/>
            </p:spPr>
            <p:txBody>
              <a:bodyPr wrap="none" lIns="91440" tIns="45720" rIns="91440" bIns="45720">
                <a:prstTxWarp prst="textArchUp">
                  <a:avLst>
                    <a:gd name="adj" fmla="val 13224590"/>
                  </a:avLst>
                </a:prstTxWarp>
                <a:spAutoFit/>
              </a:bodyPr>
              <a:lstStyle/>
              <a:p>
                <a:pPr algn="ctr"/>
                <a:r>
                  <a:rPr lang="en-GB" sz="1400" b="1" cap="none" spc="0">
                    <a:ln w="0"/>
                    <a:solidFill>
                      <a:schemeClr val="accent5">
                        <a:lumMod val="90000"/>
                      </a:schemeClr>
                    </a:solidFill>
                  </a:rPr>
                  <a:t>STRAFRECHT</a:t>
                </a:r>
              </a:p>
            </p:txBody>
          </p:sp>
        </p:grpSp>
        <p:sp>
          <p:nvSpPr>
            <p:cNvPr id="25" name="Rectangle 24">
              <a:extLst>
                <a:ext uri="{FF2B5EF4-FFF2-40B4-BE49-F238E27FC236}">
                  <a16:creationId xmlns:a16="http://schemas.microsoft.com/office/drawing/2014/main" id="{5F012F6B-CF4F-86AC-CE33-DFEBF9339E8F}"/>
                </a:ext>
              </a:extLst>
            </p:cNvPr>
            <p:cNvSpPr>
              <a:spLocks noGrp="1" noRot="1" noMove="1" noResize="1" noEditPoints="1" noAdjustHandles="1" noChangeArrowheads="1" noChangeShapeType="1"/>
            </p:cNvSpPr>
            <p:nvPr/>
          </p:nvSpPr>
          <p:spPr>
            <a:xfrm rot="19439127">
              <a:off x="4867471" y="2846224"/>
              <a:ext cx="3725778" cy="2912299"/>
            </a:xfrm>
            <a:prstGeom prst="rect">
              <a:avLst/>
            </a:prstGeom>
            <a:noFill/>
            <a:effectLst/>
          </p:spPr>
          <p:txBody>
            <a:bodyPr wrap="square" lIns="91440" tIns="45720" rIns="91440" bIns="45720">
              <a:prstTxWarp prst="textArchDown">
                <a:avLst/>
              </a:prstTxWarp>
              <a:spAutoFit/>
            </a:bodyPr>
            <a:lstStyle/>
            <a:p>
              <a:pPr algn="ctr"/>
              <a:r>
                <a:rPr lang="en-GB" sz="1400" b="1">
                  <a:ln w="0"/>
                  <a:solidFill>
                    <a:schemeClr val="accent6">
                      <a:lumMod val="50000"/>
                    </a:schemeClr>
                  </a:solidFill>
                </a:rPr>
                <a:t>BESTUURSRECHT</a:t>
              </a:r>
              <a:endParaRPr lang="en-GB" sz="1400" b="1" cap="none" spc="0">
                <a:ln w="0"/>
                <a:solidFill>
                  <a:schemeClr val="accent6">
                    <a:lumMod val="50000"/>
                  </a:schemeClr>
                </a:solidFill>
              </a:endParaRPr>
            </a:p>
          </p:txBody>
        </p:sp>
        <p:sp>
          <p:nvSpPr>
            <p:cNvPr id="9" name="Oval 8">
              <a:extLst>
                <a:ext uri="{FF2B5EF4-FFF2-40B4-BE49-F238E27FC236}">
                  <a16:creationId xmlns:a16="http://schemas.microsoft.com/office/drawing/2014/main" id="{8ECCD14C-84D1-3213-BE13-0E9B799E54AF}"/>
                </a:ext>
              </a:extLst>
            </p:cNvPr>
            <p:cNvSpPr>
              <a:spLocks noGrp="1" noRot="1" noMove="1" noResize="1" noEditPoints="1" noAdjustHandles="1" noChangeArrowheads="1" noChangeShapeType="1"/>
            </p:cNvSpPr>
            <p:nvPr/>
          </p:nvSpPr>
          <p:spPr>
            <a:xfrm>
              <a:off x="6347051" y="1168889"/>
              <a:ext cx="656931" cy="656931"/>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200" b="1"/>
                <a:t>SVB</a:t>
              </a:r>
            </a:p>
          </p:txBody>
        </p:sp>
        <p:sp>
          <p:nvSpPr>
            <p:cNvPr id="27" name="Oval 26">
              <a:extLst>
                <a:ext uri="{FF2B5EF4-FFF2-40B4-BE49-F238E27FC236}">
                  <a16:creationId xmlns:a16="http://schemas.microsoft.com/office/drawing/2014/main" id="{9E8E70CF-024F-C02A-16D7-483552A2BDCC}"/>
                </a:ext>
              </a:extLst>
            </p:cNvPr>
            <p:cNvSpPr>
              <a:spLocks noGrp="1" noRot="1" noMove="1" noResize="1" noEditPoints="1" noAdjustHandles="1" noChangeArrowheads="1" noChangeShapeType="1"/>
            </p:cNvSpPr>
            <p:nvPr/>
          </p:nvSpPr>
          <p:spPr>
            <a:xfrm>
              <a:off x="7168267" y="1746897"/>
              <a:ext cx="656931" cy="656931"/>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900" b="1" err="1"/>
                <a:t>Zorg-verzekeraars</a:t>
              </a:r>
              <a:endParaRPr lang="nl-NL" sz="900" b="1"/>
            </a:p>
          </p:txBody>
        </p:sp>
        <p:sp>
          <p:nvSpPr>
            <p:cNvPr id="29" name="Oval 28">
              <a:extLst>
                <a:ext uri="{FF2B5EF4-FFF2-40B4-BE49-F238E27FC236}">
                  <a16:creationId xmlns:a16="http://schemas.microsoft.com/office/drawing/2014/main" id="{439197CA-006A-F772-B582-BB4705FF47B9}"/>
                </a:ext>
              </a:extLst>
            </p:cNvPr>
            <p:cNvSpPr>
              <a:spLocks noGrp="1" noRot="1" noMove="1" noResize="1" noEditPoints="1" noAdjustHandles="1" noChangeArrowheads="1" noChangeShapeType="1"/>
            </p:cNvSpPr>
            <p:nvPr/>
          </p:nvSpPr>
          <p:spPr>
            <a:xfrm>
              <a:off x="7570235" y="2825536"/>
              <a:ext cx="656931" cy="656931"/>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800" b="1" err="1"/>
                <a:t>Gemeen-ten</a:t>
              </a:r>
              <a:endParaRPr lang="nl-NL" sz="800" b="1"/>
            </a:p>
          </p:txBody>
        </p:sp>
        <p:sp>
          <p:nvSpPr>
            <p:cNvPr id="30" name="Oval 29">
              <a:extLst>
                <a:ext uri="{FF2B5EF4-FFF2-40B4-BE49-F238E27FC236}">
                  <a16:creationId xmlns:a16="http://schemas.microsoft.com/office/drawing/2014/main" id="{E6BC430B-5755-A781-B623-E03F03EC1F1C}"/>
                </a:ext>
              </a:extLst>
            </p:cNvPr>
            <p:cNvSpPr>
              <a:spLocks noGrp="1" noRot="1" noMove="1" noResize="1" noEditPoints="1" noAdjustHandles="1" noChangeArrowheads="1" noChangeShapeType="1"/>
            </p:cNvSpPr>
            <p:nvPr/>
          </p:nvSpPr>
          <p:spPr>
            <a:xfrm>
              <a:off x="7347286" y="3801493"/>
              <a:ext cx="656931" cy="656931"/>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200" b="1" err="1"/>
                <a:t>NZa</a:t>
              </a:r>
              <a:endParaRPr lang="nl-NL" sz="1200" b="1"/>
            </a:p>
          </p:txBody>
        </p:sp>
        <p:sp>
          <p:nvSpPr>
            <p:cNvPr id="31" name="Oval 30">
              <a:extLst>
                <a:ext uri="{FF2B5EF4-FFF2-40B4-BE49-F238E27FC236}">
                  <a16:creationId xmlns:a16="http://schemas.microsoft.com/office/drawing/2014/main" id="{18D9D070-1980-606D-D542-051476ED637C}"/>
                </a:ext>
              </a:extLst>
            </p:cNvPr>
            <p:cNvSpPr>
              <a:spLocks noGrp="1" noRot="1" noMove="1" noResize="1" noEditPoints="1" noAdjustHandles="1" noChangeArrowheads="1" noChangeShapeType="1"/>
            </p:cNvSpPr>
            <p:nvPr/>
          </p:nvSpPr>
          <p:spPr>
            <a:xfrm>
              <a:off x="6502388" y="4532998"/>
              <a:ext cx="656931" cy="656931"/>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700" b="1"/>
                <a:t>Belasting-</a:t>
              </a:r>
            </a:p>
            <a:p>
              <a:pPr algn="ctr"/>
              <a:r>
                <a:rPr lang="nl-NL" sz="700" b="1"/>
                <a:t>dienst</a:t>
              </a:r>
            </a:p>
          </p:txBody>
        </p:sp>
        <p:sp>
          <p:nvSpPr>
            <p:cNvPr id="32" name="Oval 31">
              <a:extLst>
                <a:ext uri="{FF2B5EF4-FFF2-40B4-BE49-F238E27FC236}">
                  <a16:creationId xmlns:a16="http://schemas.microsoft.com/office/drawing/2014/main" id="{1AA00A0D-EB27-05BB-4290-BD4995AFB6B5}"/>
                </a:ext>
              </a:extLst>
            </p:cNvPr>
            <p:cNvSpPr>
              <a:spLocks noGrp="1" noRot="1" noMove="1" noResize="1" noEditPoints="1" noAdjustHandles="1" noChangeArrowheads="1" noChangeShapeType="1"/>
            </p:cNvSpPr>
            <p:nvPr/>
          </p:nvSpPr>
          <p:spPr>
            <a:xfrm>
              <a:off x="4496344" y="4204533"/>
              <a:ext cx="656931" cy="656931"/>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200" b="1"/>
                <a:t>IGJ</a:t>
              </a:r>
            </a:p>
          </p:txBody>
        </p:sp>
        <p:sp>
          <p:nvSpPr>
            <p:cNvPr id="33" name="Oval 32">
              <a:extLst>
                <a:ext uri="{FF2B5EF4-FFF2-40B4-BE49-F238E27FC236}">
                  <a16:creationId xmlns:a16="http://schemas.microsoft.com/office/drawing/2014/main" id="{2290CD85-849F-E7C2-3C22-9F20B429CF5B}"/>
                </a:ext>
              </a:extLst>
            </p:cNvPr>
            <p:cNvSpPr>
              <a:spLocks noGrp="1" noRot="1" noMove="1" noResize="1" noEditPoints="1" noAdjustHandles="1" noChangeArrowheads="1" noChangeShapeType="1"/>
            </p:cNvSpPr>
            <p:nvPr/>
          </p:nvSpPr>
          <p:spPr>
            <a:xfrm>
              <a:off x="4007310" y="3363524"/>
              <a:ext cx="656931" cy="656931"/>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200" b="1"/>
                <a:t>NLA</a:t>
              </a:r>
            </a:p>
          </p:txBody>
        </p:sp>
        <p:sp>
          <p:nvSpPr>
            <p:cNvPr id="34" name="Oval 33">
              <a:extLst>
                <a:ext uri="{FF2B5EF4-FFF2-40B4-BE49-F238E27FC236}">
                  <a16:creationId xmlns:a16="http://schemas.microsoft.com/office/drawing/2014/main" id="{A8EB9848-DC21-39FA-B6F7-5970181E4FEB}"/>
                </a:ext>
              </a:extLst>
            </p:cNvPr>
            <p:cNvSpPr>
              <a:spLocks noGrp="1" noRot="1" noMove="1" noResize="1" noEditPoints="1" noAdjustHandles="1" noChangeArrowheads="1" noChangeShapeType="1"/>
            </p:cNvSpPr>
            <p:nvPr/>
          </p:nvSpPr>
          <p:spPr>
            <a:xfrm>
              <a:off x="4037359" y="2284885"/>
              <a:ext cx="656931" cy="656931"/>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200" b="1"/>
                <a:t>FIOD</a:t>
              </a:r>
            </a:p>
          </p:txBody>
        </p:sp>
        <p:sp>
          <p:nvSpPr>
            <p:cNvPr id="35" name="Oval 34">
              <a:extLst>
                <a:ext uri="{FF2B5EF4-FFF2-40B4-BE49-F238E27FC236}">
                  <a16:creationId xmlns:a16="http://schemas.microsoft.com/office/drawing/2014/main" id="{9E6647F6-F559-B83B-1FC9-29C883F60831}"/>
                </a:ext>
              </a:extLst>
            </p:cNvPr>
            <p:cNvSpPr>
              <a:spLocks noGrp="1" noRot="1" noMove="1" noResize="1" noEditPoints="1" noAdjustHandles="1" noChangeArrowheads="1" noChangeShapeType="1"/>
            </p:cNvSpPr>
            <p:nvPr/>
          </p:nvSpPr>
          <p:spPr>
            <a:xfrm>
              <a:off x="5099620" y="1242012"/>
              <a:ext cx="656931" cy="656931"/>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200" b="1"/>
                <a:t>CIZ</a:t>
              </a:r>
            </a:p>
          </p:txBody>
        </p:sp>
        <p:sp>
          <p:nvSpPr>
            <p:cNvPr id="40" name="Rectangle 39">
              <a:extLst>
                <a:ext uri="{FF2B5EF4-FFF2-40B4-BE49-F238E27FC236}">
                  <a16:creationId xmlns:a16="http://schemas.microsoft.com/office/drawing/2014/main" id="{89CFCF30-EB12-2FA7-D201-6683260F99BF}"/>
                </a:ext>
              </a:extLst>
            </p:cNvPr>
            <p:cNvSpPr>
              <a:spLocks noGrp="1" noRot="1" noMove="1" noResize="1" noEditPoints="1" noAdjustHandles="1" noChangeArrowheads="1" noChangeShapeType="1"/>
            </p:cNvSpPr>
            <p:nvPr/>
          </p:nvSpPr>
          <p:spPr>
            <a:xfrm rot="3272176">
              <a:off x="7095173" y="1557033"/>
              <a:ext cx="589730" cy="982995"/>
            </a:xfrm>
            <a:prstGeom prst="rect">
              <a:avLst/>
            </a:prstGeom>
            <a:noFill/>
            <a:effectLst/>
          </p:spPr>
          <p:txBody>
            <a:bodyPr wrap="square" lIns="91440" tIns="45720" rIns="91440" bIns="45720">
              <a:prstTxWarp prst="textArchUp">
                <a:avLst>
                  <a:gd name="adj" fmla="val 10611138"/>
                </a:avLst>
              </a:prstTxWarp>
              <a:spAutoFit/>
            </a:bodyPr>
            <a:lstStyle/>
            <a:p>
              <a:pPr algn="ctr"/>
              <a:r>
                <a:rPr lang="en-GB" sz="1000" b="1" cap="none" spc="0">
                  <a:ln w="0"/>
                  <a:solidFill>
                    <a:schemeClr val="accent2"/>
                  </a:solidFill>
                  <a:latin typeface="Aptos SemiBold" panose="020B0004020202020204" pitchFamily="34" charset="0"/>
                </a:rPr>
                <a:t>ZN</a:t>
              </a:r>
            </a:p>
          </p:txBody>
        </p:sp>
        <p:sp>
          <p:nvSpPr>
            <p:cNvPr id="42" name="Rectangle 41">
              <a:extLst>
                <a:ext uri="{FF2B5EF4-FFF2-40B4-BE49-F238E27FC236}">
                  <a16:creationId xmlns:a16="http://schemas.microsoft.com/office/drawing/2014/main" id="{06AA4200-1918-5F33-5C29-29DFE23721BE}"/>
                </a:ext>
              </a:extLst>
            </p:cNvPr>
            <p:cNvSpPr>
              <a:spLocks noGrp="1" noRot="1" noMove="1" noResize="1" noEditPoints="1" noAdjustHandles="1" noChangeArrowheads="1" noChangeShapeType="1"/>
            </p:cNvSpPr>
            <p:nvPr/>
          </p:nvSpPr>
          <p:spPr>
            <a:xfrm rot="5578820">
              <a:off x="7702953" y="2808258"/>
              <a:ext cx="589730" cy="619512"/>
            </a:xfrm>
            <a:prstGeom prst="rect">
              <a:avLst/>
            </a:prstGeom>
            <a:noFill/>
            <a:effectLst/>
          </p:spPr>
          <p:txBody>
            <a:bodyPr wrap="square" lIns="91440" tIns="45720" rIns="91440" bIns="45720">
              <a:prstTxWarp prst="textArchUp">
                <a:avLst>
                  <a:gd name="adj" fmla="val 10611138"/>
                </a:avLst>
              </a:prstTxWarp>
              <a:spAutoFit/>
            </a:bodyPr>
            <a:lstStyle/>
            <a:p>
              <a:pPr algn="ctr"/>
              <a:r>
                <a:rPr lang="en-GB" sz="1000" b="1" cap="none" spc="0">
                  <a:ln w="0"/>
                  <a:solidFill>
                    <a:schemeClr val="accent2"/>
                  </a:solidFill>
                  <a:latin typeface="Aptos SemiBold" panose="020B0004020202020204" pitchFamily="34" charset="0"/>
                </a:rPr>
                <a:t>VNG</a:t>
              </a:r>
            </a:p>
          </p:txBody>
        </p:sp>
        <p:sp>
          <p:nvSpPr>
            <p:cNvPr id="10" name="Oval 9">
              <a:extLst>
                <a:ext uri="{FF2B5EF4-FFF2-40B4-BE49-F238E27FC236}">
                  <a16:creationId xmlns:a16="http://schemas.microsoft.com/office/drawing/2014/main" id="{9B0BF0E8-E000-14B2-E809-DF7C9E57F8ED}"/>
                </a:ext>
              </a:extLst>
            </p:cNvPr>
            <p:cNvSpPr>
              <a:spLocks noGrp="1" noRot="1" noMove="1" noResize="1" noEditPoints="1" noAdjustHandles="1" noChangeArrowheads="1" noChangeShapeType="1"/>
            </p:cNvSpPr>
            <p:nvPr/>
          </p:nvSpPr>
          <p:spPr>
            <a:xfrm>
              <a:off x="5363657" y="2459473"/>
              <a:ext cx="1480644" cy="1480644"/>
            </a:xfrm>
            <a:prstGeom prst="ellipse">
              <a:avLst/>
            </a:prstGeom>
            <a:solidFill>
              <a:schemeClr val="bg2"/>
            </a:solidFill>
            <a:ln w="952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nl-NL"/>
            </a:p>
          </p:txBody>
        </p:sp>
        <p:pic>
          <p:nvPicPr>
            <p:cNvPr id="28" name="Graphic 27">
              <a:extLst>
                <a:ext uri="{FF2B5EF4-FFF2-40B4-BE49-F238E27FC236}">
                  <a16:creationId xmlns:a16="http://schemas.microsoft.com/office/drawing/2014/main" id="{B60C4454-6AA1-343B-4C3A-8E1EE984E859}"/>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rcRect l="38806" b="31689"/>
            <a:stretch/>
          </p:blipFill>
          <p:spPr>
            <a:xfrm>
              <a:off x="5640136" y="2833183"/>
              <a:ext cx="932047" cy="629988"/>
            </a:xfrm>
            <a:prstGeom prst="rect">
              <a:avLst/>
            </a:prstGeom>
          </p:spPr>
        </p:pic>
      </p:grpSp>
      <p:sp>
        <p:nvSpPr>
          <p:cNvPr id="16" name="Rounded Rectangle 15">
            <a:extLst>
              <a:ext uri="{FF2B5EF4-FFF2-40B4-BE49-F238E27FC236}">
                <a16:creationId xmlns:a16="http://schemas.microsoft.com/office/drawing/2014/main" id="{B47E6124-A411-C78F-AEBC-681A7E7AB522}"/>
              </a:ext>
            </a:extLst>
          </p:cNvPr>
          <p:cNvSpPr/>
          <p:nvPr/>
        </p:nvSpPr>
        <p:spPr>
          <a:xfrm>
            <a:off x="-2276321" y="3916587"/>
            <a:ext cx="8372321" cy="1614959"/>
          </a:xfrm>
          <a:custGeom>
            <a:avLst/>
            <a:gdLst>
              <a:gd name="connsiteX0" fmla="*/ 0 w 9987280"/>
              <a:gd name="connsiteY0" fmla="*/ 1614959 h 5855332"/>
              <a:gd name="connsiteX1" fmla="*/ 1614959 w 9987280"/>
              <a:gd name="connsiteY1" fmla="*/ 0 h 5855332"/>
              <a:gd name="connsiteX2" fmla="*/ 8372321 w 9987280"/>
              <a:gd name="connsiteY2" fmla="*/ 0 h 5855332"/>
              <a:gd name="connsiteX3" fmla="*/ 9987280 w 9987280"/>
              <a:gd name="connsiteY3" fmla="*/ 1614959 h 5855332"/>
              <a:gd name="connsiteX4" fmla="*/ 9987280 w 9987280"/>
              <a:gd name="connsiteY4" fmla="*/ 4240373 h 5855332"/>
              <a:gd name="connsiteX5" fmla="*/ 8372321 w 9987280"/>
              <a:gd name="connsiteY5" fmla="*/ 5855332 h 5855332"/>
              <a:gd name="connsiteX6" fmla="*/ 1614959 w 9987280"/>
              <a:gd name="connsiteY6" fmla="*/ 5855332 h 5855332"/>
              <a:gd name="connsiteX7" fmla="*/ 0 w 9987280"/>
              <a:gd name="connsiteY7" fmla="*/ 4240373 h 5855332"/>
              <a:gd name="connsiteX8" fmla="*/ 0 w 9987280"/>
              <a:gd name="connsiteY8" fmla="*/ 1614959 h 5855332"/>
              <a:gd name="connsiteX0" fmla="*/ 0 w 9987280"/>
              <a:gd name="connsiteY0" fmla="*/ 1614959 h 5855332"/>
              <a:gd name="connsiteX1" fmla="*/ 1614959 w 9987280"/>
              <a:gd name="connsiteY1" fmla="*/ 0 h 5855332"/>
              <a:gd name="connsiteX2" fmla="*/ 8372321 w 9987280"/>
              <a:gd name="connsiteY2" fmla="*/ 0 h 5855332"/>
              <a:gd name="connsiteX3" fmla="*/ 9987280 w 9987280"/>
              <a:gd name="connsiteY3" fmla="*/ 4240373 h 5855332"/>
              <a:gd name="connsiteX4" fmla="*/ 8372321 w 9987280"/>
              <a:gd name="connsiteY4" fmla="*/ 5855332 h 5855332"/>
              <a:gd name="connsiteX5" fmla="*/ 1614959 w 9987280"/>
              <a:gd name="connsiteY5" fmla="*/ 5855332 h 5855332"/>
              <a:gd name="connsiteX6" fmla="*/ 0 w 9987280"/>
              <a:gd name="connsiteY6" fmla="*/ 4240373 h 5855332"/>
              <a:gd name="connsiteX7" fmla="*/ 0 w 9987280"/>
              <a:gd name="connsiteY7" fmla="*/ 1614959 h 5855332"/>
              <a:gd name="connsiteX0" fmla="*/ 8372321 w 9987280"/>
              <a:gd name="connsiteY0" fmla="*/ 0 h 5855332"/>
              <a:gd name="connsiteX1" fmla="*/ 9987280 w 9987280"/>
              <a:gd name="connsiteY1" fmla="*/ 4240373 h 5855332"/>
              <a:gd name="connsiteX2" fmla="*/ 8372321 w 9987280"/>
              <a:gd name="connsiteY2" fmla="*/ 5855332 h 5855332"/>
              <a:gd name="connsiteX3" fmla="*/ 1614959 w 9987280"/>
              <a:gd name="connsiteY3" fmla="*/ 5855332 h 5855332"/>
              <a:gd name="connsiteX4" fmla="*/ 0 w 9987280"/>
              <a:gd name="connsiteY4" fmla="*/ 4240373 h 5855332"/>
              <a:gd name="connsiteX5" fmla="*/ 0 w 9987280"/>
              <a:gd name="connsiteY5" fmla="*/ 1614959 h 5855332"/>
              <a:gd name="connsiteX6" fmla="*/ 1614959 w 9987280"/>
              <a:gd name="connsiteY6" fmla="*/ 0 h 5855332"/>
              <a:gd name="connsiteX7" fmla="*/ 8463761 w 9987280"/>
              <a:gd name="connsiteY7" fmla="*/ 91440 h 5855332"/>
              <a:gd name="connsiteX0" fmla="*/ 8372321 w 9987280"/>
              <a:gd name="connsiteY0" fmla="*/ 0 h 5855332"/>
              <a:gd name="connsiteX1" fmla="*/ 9987280 w 9987280"/>
              <a:gd name="connsiteY1" fmla="*/ 4240373 h 5855332"/>
              <a:gd name="connsiteX2" fmla="*/ 8372321 w 9987280"/>
              <a:gd name="connsiteY2" fmla="*/ 5855332 h 5855332"/>
              <a:gd name="connsiteX3" fmla="*/ 1614959 w 9987280"/>
              <a:gd name="connsiteY3" fmla="*/ 5855332 h 5855332"/>
              <a:gd name="connsiteX4" fmla="*/ 0 w 9987280"/>
              <a:gd name="connsiteY4" fmla="*/ 4240373 h 5855332"/>
              <a:gd name="connsiteX5" fmla="*/ 0 w 9987280"/>
              <a:gd name="connsiteY5" fmla="*/ 1614959 h 5855332"/>
              <a:gd name="connsiteX6" fmla="*/ 1614959 w 9987280"/>
              <a:gd name="connsiteY6" fmla="*/ 0 h 5855332"/>
              <a:gd name="connsiteX0" fmla="*/ 9987280 w 9987280"/>
              <a:gd name="connsiteY0" fmla="*/ 4240373 h 5855332"/>
              <a:gd name="connsiteX1" fmla="*/ 8372321 w 9987280"/>
              <a:gd name="connsiteY1" fmla="*/ 5855332 h 5855332"/>
              <a:gd name="connsiteX2" fmla="*/ 1614959 w 9987280"/>
              <a:gd name="connsiteY2" fmla="*/ 5855332 h 5855332"/>
              <a:gd name="connsiteX3" fmla="*/ 0 w 9987280"/>
              <a:gd name="connsiteY3" fmla="*/ 4240373 h 5855332"/>
              <a:gd name="connsiteX4" fmla="*/ 0 w 9987280"/>
              <a:gd name="connsiteY4" fmla="*/ 1614959 h 5855332"/>
              <a:gd name="connsiteX5" fmla="*/ 1614959 w 9987280"/>
              <a:gd name="connsiteY5" fmla="*/ 0 h 5855332"/>
              <a:gd name="connsiteX0" fmla="*/ 9987280 w 9987280"/>
              <a:gd name="connsiteY0" fmla="*/ 2625414 h 4240373"/>
              <a:gd name="connsiteX1" fmla="*/ 8372321 w 9987280"/>
              <a:gd name="connsiteY1" fmla="*/ 4240373 h 4240373"/>
              <a:gd name="connsiteX2" fmla="*/ 1614959 w 9987280"/>
              <a:gd name="connsiteY2" fmla="*/ 4240373 h 4240373"/>
              <a:gd name="connsiteX3" fmla="*/ 0 w 9987280"/>
              <a:gd name="connsiteY3" fmla="*/ 2625414 h 4240373"/>
              <a:gd name="connsiteX4" fmla="*/ 0 w 9987280"/>
              <a:gd name="connsiteY4" fmla="*/ 0 h 4240373"/>
              <a:gd name="connsiteX0" fmla="*/ 9987280 w 9987280"/>
              <a:gd name="connsiteY0" fmla="*/ 0 h 1614959"/>
              <a:gd name="connsiteX1" fmla="*/ 8372321 w 9987280"/>
              <a:gd name="connsiteY1" fmla="*/ 1614959 h 1614959"/>
              <a:gd name="connsiteX2" fmla="*/ 1614959 w 9987280"/>
              <a:gd name="connsiteY2" fmla="*/ 1614959 h 1614959"/>
              <a:gd name="connsiteX3" fmla="*/ 0 w 9987280"/>
              <a:gd name="connsiteY3" fmla="*/ 0 h 1614959"/>
              <a:gd name="connsiteX0" fmla="*/ 8372321 w 8372321"/>
              <a:gd name="connsiteY0" fmla="*/ 0 h 1614959"/>
              <a:gd name="connsiteX1" fmla="*/ 6757362 w 8372321"/>
              <a:gd name="connsiteY1" fmla="*/ 1614959 h 1614959"/>
              <a:gd name="connsiteX2" fmla="*/ 0 w 8372321"/>
              <a:gd name="connsiteY2" fmla="*/ 1614959 h 1614959"/>
            </a:gdLst>
            <a:ahLst/>
            <a:cxnLst>
              <a:cxn ang="0">
                <a:pos x="connsiteX0" y="connsiteY0"/>
              </a:cxn>
              <a:cxn ang="0">
                <a:pos x="connsiteX1" y="connsiteY1"/>
              </a:cxn>
              <a:cxn ang="0">
                <a:pos x="connsiteX2" y="connsiteY2"/>
              </a:cxn>
            </a:cxnLst>
            <a:rect l="l" t="t" r="r" b="b"/>
            <a:pathLst>
              <a:path w="8372321" h="1614959">
                <a:moveTo>
                  <a:pt x="8372321" y="0"/>
                </a:moveTo>
                <a:cubicBezTo>
                  <a:pt x="8372321" y="891917"/>
                  <a:pt x="7649279" y="1614959"/>
                  <a:pt x="6757362" y="1614959"/>
                </a:cubicBezTo>
                <a:lnTo>
                  <a:pt x="0" y="1614959"/>
                </a:lnTo>
              </a:path>
            </a:pathLst>
          </a:cu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6012D6C0-8CD9-5BEB-AC5A-7CBCA7E897B3}"/>
              </a:ext>
            </a:extLst>
          </p:cNvPr>
          <p:cNvSpPr txBox="1">
            <a:spLocks/>
          </p:cNvSpPr>
          <p:nvPr/>
        </p:nvSpPr>
        <p:spPr>
          <a:xfrm>
            <a:off x="8656039" y="1165006"/>
            <a:ext cx="3537895" cy="43752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a:buChar char="•"/>
            </a:pPr>
            <a:r>
              <a:rPr lang="nl-NL" sz="1600" kern="100">
                <a:ea typeface="+mn-lt"/>
                <a:cs typeface="+mn-lt"/>
                <a:hlinkClick r:id="rId7"/>
              </a:rPr>
              <a:t>Centrum Indicatiestelling Zorg </a:t>
            </a:r>
            <a:r>
              <a:rPr lang="nl-NL" sz="1600" kern="100">
                <a:solidFill>
                  <a:srgbClr val="111111"/>
                </a:solidFill>
                <a:ea typeface="+mn-lt"/>
                <a:cs typeface="+mn-lt"/>
              </a:rPr>
              <a:t>(CIZ)</a:t>
            </a:r>
            <a:endParaRPr lang="nl-NL" sz="1600" u="sng" kern="100">
              <a:ea typeface="+mn-lt"/>
              <a:cs typeface="+mn-lt"/>
            </a:endParaRPr>
          </a:p>
          <a:p>
            <a:pPr marL="285750" indent="-285750" algn="l">
              <a:buFont typeface="Arial"/>
              <a:buChar char="•"/>
            </a:pPr>
            <a:r>
              <a:rPr lang="nl-NL" sz="1600" kern="100">
                <a:solidFill>
                  <a:srgbClr val="111111"/>
                </a:solidFill>
                <a:ea typeface="+mn-lt"/>
                <a:cs typeface="+mn-lt"/>
                <a:hlinkClick r:id="rId8"/>
              </a:rPr>
              <a:t>Sociale Verzekeringsbank </a:t>
            </a:r>
            <a:r>
              <a:rPr lang="nl-NL" sz="1600" kern="100">
                <a:solidFill>
                  <a:srgbClr val="111111"/>
                </a:solidFill>
                <a:ea typeface="+mn-lt"/>
                <a:cs typeface="+mn-lt"/>
              </a:rPr>
              <a:t>(SVB)</a:t>
            </a:r>
          </a:p>
          <a:p>
            <a:pPr marL="285750" indent="-285750" algn="l">
              <a:buFont typeface="Arial"/>
              <a:buChar char="•"/>
            </a:pPr>
            <a:r>
              <a:rPr lang="nl-NL" sz="1600" kern="100">
                <a:solidFill>
                  <a:srgbClr val="111111"/>
                </a:solidFill>
                <a:ea typeface="+mn-lt"/>
                <a:cs typeface="+mn-lt"/>
                <a:hlinkClick r:id="rId9"/>
              </a:rPr>
              <a:t>Zorgverzekeraars </a:t>
            </a:r>
            <a:r>
              <a:rPr lang="nl-NL" sz="1600" kern="100">
                <a:solidFill>
                  <a:srgbClr val="111111"/>
                </a:solidFill>
                <a:ea typeface="+mn-lt"/>
                <a:cs typeface="+mn-lt"/>
              </a:rPr>
              <a:t>&amp; </a:t>
            </a:r>
            <a:r>
              <a:rPr lang="nl-NL" sz="1600" kern="100">
                <a:solidFill>
                  <a:srgbClr val="111111"/>
                </a:solidFill>
                <a:ea typeface="+mn-lt"/>
                <a:cs typeface="+mn-lt"/>
                <a:hlinkClick r:id="rId10"/>
              </a:rPr>
              <a:t>zorgkantoren</a:t>
            </a:r>
            <a:endParaRPr lang="nl-NL" sz="1600" kern="100">
              <a:solidFill>
                <a:srgbClr val="111111"/>
              </a:solidFill>
              <a:ea typeface="+mn-lt"/>
              <a:cs typeface="+mn-lt"/>
            </a:endParaRPr>
          </a:p>
          <a:p>
            <a:pPr marL="285750" indent="-285750" algn="l">
              <a:buFont typeface="Arial,Sans-Serif"/>
              <a:buChar char="•"/>
            </a:pPr>
            <a:r>
              <a:rPr lang="nl-NL" sz="1600" kern="100">
                <a:solidFill>
                  <a:srgbClr val="111111"/>
                </a:solidFill>
                <a:ea typeface="+mn-lt"/>
                <a:cs typeface="+mn-lt"/>
              </a:rPr>
              <a:t>342 Gemeenten</a:t>
            </a:r>
            <a:endParaRPr lang="nl-NL"/>
          </a:p>
          <a:p>
            <a:pPr marL="285750" indent="-285750" algn="l">
              <a:buFont typeface="Arial"/>
              <a:buChar char="•"/>
            </a:pPr>
            <a:r>
              <a:rPr lang="nl-NL" sz="1600" u="sng" kern="100">
                <a:ea typeface="+mn-lt"/>
                <a:cs typeface="+mn-lt"/>
                <a:hlinkClick r:id="rId11"/>
              </a:rPr>
              <a:t>Nederlandse Zorgautoriteit</a:t>
            </a:r>
            <a:r>
              <a:rPr lang="nl-NL" sz="1600" kern="100">
                <a:solidFill>
                  <a:srgbClr val="111111"/>
                </a:solidFill>
                <a:ea typeface="+mn-lt"/>
                <a:cs typeface="+mn-lt"/>
              </a:rPr>
              <a:t> (</a:t>
            </a:r>
            <a:r>
              <a:rPr lang="nl-NL" sz="1600" kern="100" err="1">
                <a:solidFill>
                  <a:srgbClr val="111111"/>
                </a:solidFill>
                <a:ea typeface="+mn-lt"/>
                <a:cs typeface="+mn-lt"/>
              </a:rPr>
              <a:t>NZa</a:t>
            </a:r>
            <a:r>
              <a:rPr lang="nl-NL" sz="1600" kern="100">
                <a:solidFill>
                  <a:srgbClr val="111111"/>
                </a:solidFill>
                <a:ea typeface="+mn-lt"/>
                <a:cs typeface="+mn-lt"/>
              </a:rPr>
              <a:t>)</a:t>
            </a:r>
            <a:endParaRPr lang="en-US" sz="1600"/>
          </a:p>
          <a:p>
            <a:pPr marL="285750" indent="-285750" algn="l">
              <a:buFont typeface="Arial"/>
              <a:buChar char="•"/>
            </a:pPr>
            <a:r>
              <a:rPr lang="nl-NL" sz="1600" kern="100">
                <a:solidFill>
                  <a:srgbClr val="111111"/>
                </a:solidFill>
                <a:ea typeface="+mn-lt"/>
                <a:cs typeface="+mn-lt"/>
                <a:hlinkClick r:id="rId12"/>
              </a:rPr>
              <a:t>Belastingdienst</a:t>
            </a:r>
            <a:endParaRPr lang="nl-NL" sz="1600" kern="100">
              <a:solidFill>
                <a:srgbClr val="111111"/>
              </a:solidFill>
              <a:ea typeface="+mn-lt"/>
              <a:cs typeface="+mn-lt"/>
            </a:endParaRPr>
          </a:p>
          <a:p>
            <a:pPr marL="285750" indent="-285750" algn="l">
              <a:buFont typeface="Arial"/>
              <a:buChar char="•"/>
            </a:pPr>
            <a:r>
              <a:rPr lang="nl-NL" sz="1600" u="sng" kern="100">
                <a:ea typeface="+mn-lt"/>
                <a:cs typeface="+mn-lt"/>
                <a:hlinkClick r:id="rId13"/>
              </a:rPr>
              <a:t>Inspectie Gezondheidszorg en Jeugd </a:t>
            </a:r>
            <a:r>
              <a:rPr lang="nl-NL" sz="1600" kern="100">
                <a:solidFill>
                  <a:srgbClr val="111111"/>
                </a:solidFill>
                <a:ea typeface="+mn-lt"/>
                <a:cs typeface="+mn-lt"/>
              </a:rPr>
              <a:t>(IGJ)</a:t>
            </a:r>
            <a:endParaRPr lang="nl-NL" sz="1600"/>
          </a:p>
          <a:p>
            <a:pPr marL="285750" indent="-285750" algn="l">
              <a:buFont typeface="Arial"/>
              <a:buChar char="•"/>
            </a:pPr>
            <a:r>
              <a:rPr lang="nl-NL" sz="1600" kern="100">
                <a:hlinkClick r:id="rId14"/>
              </a:rPr>
              <a:t>Nederlandse Arbeidsinspectie </a:t>
            </a:r>
            <a:r>
              <a:rPr lang="nl-NL" sz="1600" kern="100">
                <a:solidFill>
                  <a:srgbClr val="111111"/>
                </a:solidFill>
              </a:rPr>
              <a:t>(NLA)</a:t>
            </a:r>
            <a:endParaRPr lang="nl-NL" sz="1600" u="sng" kern="100"/>
          </a:p>
          <a:p>
            <a:pPr marL="285750" indent="-285750" algn="l">
              <a:buFont typeface="Arial"/>
              <a:buChar char="•"/>
            </a:pPr>
            <a:r>
              <a:rPr lang="nl-NL" sz="1600" u="sng" kern="100">
                <a:ea typeface="+mn-lt"/>
                <a:cs typeface="+mn-lt"/>
                <a:hlinkClick r:id="rId15"/>
              </a:rPr>
              <a:t>Fiscale Inlichtingen en Opsporingsdienst</a:t>
            </a:r>
            <a:r>
              <a:rPr lang="nl-NL" sz="1600" kern="100">
                <a:solidFill>
                  <a:srgbClr val="111111"/>
                </a:solidFill>
                <a:ea typeface="+mn-lt"/>
                <a:cs typeface="+mn-lt"/>
              </a:rPr>
              <a:t> (FIOD)</a:t>
            </a:r>
            <a:endParaRPr lang="nl-NL" sz="1600"/>
          </a:p>
          <a:p>
            <a:pPr marL="285750" indent="-285750" algn="l">
              <a:buFont typeface="Arial"/>
              <a:buChar char="•"/>
            </a:pPr>
            <a:endParaRPr lang="nl-NL" sz="1600" kern="100">
              <a:solidFill>
                <a:srgbClr val="111111"/>
              </a:solidFill>
            </a:endParaRPr>
          </a:p>
          <a:p>
            <a:pPr marL="285750" indent="-285750" algn="l">
              <a:buFont typeface="Arial"/>
              <a:buChar char="•"/>
            </a:pPr>
            <a:endParaRPr lang="nl-NL" sz="1600" kern="100">
              <a:solidFill>
                <a:srgbClr val="111111"/>
              </a:solidFill>
            </a:endParaRPr>
          </a:p>
          <a:p>
            <a:pPr marL="285750" indent="-285750" algn="l">
              <a:buFont typeface="Arial"/>
              <a:buChar char="•"/>
            </a:pPr>
            <a:endParaRPr lang="nl-NL" sz="1600" u="sng" kern="100"/>
          </a:p>
          <a:p>
            <a:pPr marL="285750" indent="-285750" algn="l">
              <a:buFont typeface="Arial"/>
              <a:buChar char="•"/>
            </a:pPr>
            <a:endParaRPr lang="nl-NL" sz="1600" kern="100">
              <a:cs typeface="Times New Roman"/>
            </a:endParaRPr>
          </a:p>
          <a:p>
            <a:pPr algn="l"/>
            <a:endParaRPr lang="nl-NL" sz="1600" kern="100">
              <a:latin typeface="Aptos" panose="020B0004020202020204" pitchFamily="34" charset="0"/>
              <a:cs typeface="Times New Roman" panose="02020603050405020304" pitchFamily="18" charset="0"/>
            </a:endParaRPr>
          </a:p>
          <a:p>
            <a:pPr algn="l"/>
            <a:endParaRPr lang="nl-NL" sz="1600" kern="100">
              <a:latin typeface="Aptos" panose="020B0004020202020204" pitchFamily="34" charset="0"/>
              <a:cs typeface="Times New Roman" panose="02020603050405020304" pitchFamily="18" charset="0"/>
            </a:endParaRPr>
          </a:p>
          <a:p>
            <a:pPr algn="l"/>
            <a:endParaRPr lang="nl-NL" sz="1600">
              <a:latin typeface="Aptos" panose="020B0004020202020204" pitchFamily="34" charset="0"/>
              <a:cs typeface="Times New Roman" panose="02020603050405020304" pitchFamily="18" charset="0"/>
            </a:endParaRPr>
          </a:p>
        </p:txBody>
      </p:sp>
      <p:sp>
        <p:nvSpPr>
          <p:cNvPr id="5" name="TextBox 15">
            <a:extLst>
              <a:ext uri="{FF2B5EF4-FFF2-40B4-BE49-F238E27FC236}">
                <a16:creationId xmlns:a16="http://schemas.microsoft.com/office/drawing/2014/main" id="{A0C8A56A-E48A-F0DD-EF37-810CF9F46D37}"/>
              </a:ext>
            </a:extLst>
          </p:cNvPr>
          <p:cNvSpPr txBox="1"/>
          <p:nvPr/>
        </p:nvSpPr>
        <p:spPr>
          <a:xfrm>
            <a:off x="364849" y="337736"/>
            <a:ext cx="8315689" cy="728405"/>
          </a:xfrm>
          <a:prstGeom prst="rect">
            <a:avLst/>
          </a:prstGeom>
          <a:noFill/>
        </p:spPr>
        <p:txBody>
          <a:bodyPr wrap="square" lIns="91440" tIns="45720" rIns="91440" bIns="45720" anchor="t">
            <a:spAutoFit/>
          </a:bodyPr>
          <a:lstStyle/>
          <a:p>
            <a:pPr>
              <a:lnSpc>
                <a:spcPct val="107000"/>
              </a:lnSpc>
              <a:spcAft>
                <a:spcPts val="800"/>
              </a:spcAft>
            </a:pPr>
            <a:r>
              <a:rPr lang="nl-NL" sz="4000" b="1">
                <a:latin typeface="Aptos Black"/>
              </a:rPr>
              <a:t>Positie Stichting IKZ</a:t>
            </a:r>
          </a:p>
        </p:txBody>
      </p:sp>
      <p:sp>
        <p:nvSpPr>
          <p:cNvPr id="11" name="Tekstvak 2">
            <a:extLst>
              <a:ext uri="{FF2B5EF4-FFF2-40B4-BE49-F238E27FC236}">
                <a16:creationId xmlns:a16="http://schemas.microsoft.com/office/drawing/2014/main" id="{5950C9BF-5367-DF35-6F55-9EDC087A3C4C}"/>
              </a:ext>
            </a:extLst>
          </p:cNvPr>
          <p:cNvSpPr txBox="1"/>
          <p:nvPr/>
        </p:nvSpPr>
        <p:spPr>
          <a:xfrm>
            <a:off x="90686" y="3314127"/>
            <a:ext cx="11362823" cy="720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nl-NL" b="1" dirty="0">
                <a:solidFill>
                  <a:srgbClr val="616161"/>
                </a:solidFill>
                <a:latin typeface="Aptos"/>
                <a:cs typeface="Arial"/>
              </a:rPr>
              <a:t>Casuïstiek</a:t>
            </a:r>
            <a:endParaRPr lang="en-US" dirty="0" err="1">
              <a:solidFill>
                <a:srgbClr val="616161"/>
              </a:solidFill>
              <a:latin typeface="Aptos"/>
              <a:cs typeface="Arial"/>
            </a:endParaRPr>
          </a:p>
          <a:p>
            <a:pPr>
              <a:lnSpc>
                <a:spcPct val="90000"/>
              </a:lnSpc>
              <a:spcBef>
                <a:spcPts val="1000"/>
              </a:spcBef>
            </a:pPr>
            <a:r>
              <a:rPr lang="nl-NL" dirty="0">
                <a:solidFill>
                  <a:srgbClr val="616161"/>
                </a:solidFill>
                <a:latin typeface="Aptos"/>
                <a:cs typeface="Arial"/>
              </a:rPr>
              <a:t>Deling en verrijking van fraude signalen</a:t>
            </a:r>
            <a:endParaRPr lang="nl-NL" dirty="0">
              <a:latin typeface="Aptos"/>
              <a:cs typeface="Arial"/>
            </a:endParaRPr>
          </a:p>
        </p:txBody>
      </p:sp>
      <p:sp>
        <p:nvSpPr>
          <p:cNvPr id="13" name="Tekstvak 2">
            <a:extLst>
              <a:ext uri="{FF2B5EF4-FFF2-40B4-BE49-F238E27FC236}">
                <a16:creationId xmlns:a16="http://schemas.microsoft.com/office/drawing/2014/main" id="{66E9AD24-7DC5-87AC-7D94-A982ED520AE7}"/>
              </a:ext>
            </a:extLst>
          </p:cNvPr>
          <p:cNvSpPr txBox="1"/>
          <p:nvPr/>
        </p:nvSpPr>
        <p:spPr>
          <a:xfrm>
            <a:off x="86511" y="4165897"/>
            <a:ext cx="11362823" cy="720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nl-NL" b="1" dirty="0">
                <a:solidFill>
                  <a:srgbClr val="616161"/>
                </a:solidFill>
                <a:latin typeface="Aptos"/>
                <a:cs typeface="Arial"/>
              </a:rPr>
              <a:t>Onderzoek &amp; analyse</a:t>
            </a:r>
            <a:r>
              <a:rPr lang="nl-NL" dirty="0">
                <a:solidFill>
                  <a:srgbClr val="616161"/>
                </a:solidFill>
                <a:latin typeface="Aptos"/>
                <a:cs typeface="Arial"/>
              </a:rPr>
              <a:t> </a:t>
            </a:r>
            <a:endParaRPr lang="en-US" dirty="0">
              <a:latin typeface="Aptos"/>
              <a:cs typeface="Arial"/>
            </a:endParaRPr>
          </a:p>
          <a:p>
            <a:pPr>
              <a:lnSpc>
                <a:spcPct val="90000"/>
              </a:lnSpc>
              <a:spcBef>
                <a:spcPts val="1000"/>
              </a:spcBef>
            </a:pPr>
            <a:r>
              <a:rPr lang="nl-NL" dirty="0">
                <a:solidFill>
                  <a:srgbClr val="616161"/>
                </a:solidFill>
                <a:latin typeface="Aptos"/>
                <a:cs typeface="Arial"/>
              </a:rPr>
              <a:t>Inzicht in trends en fenomenen</a:t>
            </a:r>
            <a:endParaRPr lang="nl-NL" b="1" dirty="0">
              <a:solidFill>
                <a:srgbClr val="106D92"/>
              </a:solidFill>
              <a:latin typeface="Aptos"/>
              <a:cs typeface="Arial"/>
            </a:endParaRPr>
          </a:p>
        </p:txBody>
      </p:sp>
    </p:spTree>
    <p:extLst>
      <p:ext uri="{BB962C8B-B14F-4D97-AF65-F5344CB8AC3E}">
        <p14:creationId xmlns:p14="http://schemas.microsoft.com/office/powerpoint/2010/main" val="15188530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Afgeronde rechthoek 93"/>
          <p:cNvSpPr/>
          <p:nvPr/>
        </p:nvSpPr>
        <p:spPr>
          <a:xfrm>
            <a:off x="8039937" y="150382"/>
            <a:ext cx="3537205" cy="1613597"/>
          </a:xfrm>
          <a:prstGeom prst="roundRect">
            <a:avLst/>
          </a:prstGeom>
          <a:solidFill>
            <a:schemeClr val="bg1"/>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5">
                  <a:lumMod val="75000"/>
                </a:schemeClr>
              </a:solidFill>
            </a:endParaRPr>
          </a:p>
        </p:txBody>
      </p:sp>
      <p:sp>
        <p:nvSpPr>
          <p:cNvPr id="93" name="Afgeronde rechthoek 92"/>
          <p:cNvSpPr/>
          <p:nvPr/>
        </p:nvSpPr>
        <p:spPr>
          <a:xfrm>
            <a:off x="7983942" y="1936060"/>
            <a:ext cx="3631226" cy="1659202"/>
          </a:xfrm>
          <a:prstGeom prst="roundRect">
            <a:avLst/>
          </a:prstGeom>
          <a:solidFill>
            <a:schemeClr val="bg1"/>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Afgeronde rechthoek 74"/>
          <p:cNvSpPr/>
          <p:nvPr/>
        </p:nvSpPr>
        <p:spPr>
          <a:xfrm>
            <a:off x="8008105" y="3708834"/>
            <a:ext cx="3631226" cy="1243261"/>
          </a:xfrm>
          <a:prstGeom prst="roundRect">
            <a:avLst/>
          </a:prstGeom>
          <a:solidFill>
            <a:schemeClr val="bg1"/>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Afgeronde rechthoek 64"/>
          <p:cNvSpPr/>
          <p:nvPr/>
        </p:nvSpPr>
        <p:spPr>
          <a:xfrm>
            <a:off x="5087619" y="137890"/>
            <a:ext cx="2728814" cy="2830087"/>
          </a:xfrm>
          <a:prstGeom prst="roundRect">
            <a:avLst/>
          </a:prstGeom>
          <a:solidFill>
            <a:schemeClr val="bg1"/>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9" name="Groep 58"/>
          <p:cNvGrpSpPr/>
          <p:nvPr/>
        </p:nvGrpSpPr>
        <p:grpSpPr>
          <a:xfrm>
            <a:off x="5217380" y="182842"/>
            <a:ext cx="1840711" cy="1052371"/>
            <a:chOff x="5368623" y="2320433"/>
            <a:chExt cx="2424295" cy="1337838"/>
          </a:xfrm>
        </p:grpSpPr>
        <p:pic>
          <p:nvPicPr>
            <p:cNvPr id="46" name="Afbeelding 45"/>
            <p:cNvPicPr>
              <a:picLocks noChangeAspect="1"/>
            </p:cNvPicPr>
            <p:nvPr/>
          </p:nvPicPr>
          <p:blipFill>
            <a:blip r:embed="rId3"/>
            <a:stretch>
              <a:fillRect/>
            </a:stretch>
          </p:blipFill>
          <p:spPr>
            <a:xfrm>
              <a:off x="5842265" y="2320433"/>
              <a:ext cx="1615175" cy="1311633"/>
            </a:xfrm>
            <a:prstGeom prst="rect">
              <a:avLst/>
            </a:prstGeom>
          </p:spPr>
        </p:pic>
        <p:grpSp>
          <p:nvGrpSpPr>
            <p:cNvPr id="58" name="Groep 57"/>
            <p:cNvGrpSpPr/>
            <p:nvPr/>
          </p:nvGrpSpPr>
          <p:grpSpPr>
            <a:xfrm>
              <a:off x="5368623" y="2860338"/>
              <a:ext cx="2424295" cy="797933"/>
              <a:chOff x="5399923" y="2860338"/>
              <a:chExt cx="2424295" cy="797933"/>
            </a:xfrm>
          </p:grpSpPr>
          <p:pic>
            <p:nvPicPr>
              <p:cNvPr id="47" name="Afbeelding 46"/>
              <p:cNvPicPr>
                <a:picLocks noChangeAspect="1"/>
              </p:cNvPicPr>
              <p:nvPr/>
            </p:nvPicPr>
            <p:blipFill>
              <a:blip r:embed="rId4"/>
              <a:stretch>
                <a:fillRect/>
              </a:stretch>
            </p:blipFill>
            <p:spPr>
              <a:xfrm>
                <a:off x="7290019" y="3075508"/>
                <a:ext cx="534199" cy="582763"/>
              </a:xfrm>
              <a:prstGeom prst="rect">
                <a:avLst/>
              </a:prstGeom>
            </p:spPr>
          </p:pic>
          <p:pic>
            <p:nvPicPr>
              <p:cNvPr id="48" name="Afbeelding 47"/>
              <p:cNvPicPr>
                <a:picLocks noChangeAspect="1"/>
              </p:cNvPicPr>
              <p:nvPr/>
            </p:nvPicPr>
            <p:blipFill>
              <a:blip r:embed="rId5"/>
              <a:stretch>
                <a:fillRect/>
              </a:stretch>
            </p:blipFill>
            <p:spPr>
              <a:xfrm>
                <a:off x="5399923" y="2860338"/>
                <a:ext cx="577931" cy="771435"/>
              </a:xfrm>
              <a:prstGeom prst="rect">
                <a:avLst/>
              </a:prstGeom>
            </p:spPr>
          </p:pic>
        </p:grpSp>
      </p:grpSp>
      <p:grpSp>
        <p:nvGrpSpPr>
          <p:cNvPr id="23" name="Group 22">
            <a:extLst>
              <a:ext uri="{FF2B5EF4-FFF2-40B4-BE49-F238E27FC236}">
                <a16:creationId xmlns:a16="http://schemas.microsoft.com/office/drawing/2014/main" id="{9FCB01BB-77DD-AE01-55B7-BC00B036DDAC}"/>
              </a:ext>
            </a:extLst>
          </p:cNvPr>
          <p:cNvGrpSpPr/>
          <p:nvPr/>
        </p:nvGrpSpPr>
        <p:grpSpPr>
          <a:xfrm>
            <a:off x="5029652" y="3094866"/>
            <a:ext cx="2846260" cy="2714057"/>
            <a:chOff x="3282299" y="3775568"/>
            <a:chExt cx="2846260" cy="2714057"/>
          </a:xfrm>
        </p:grpSpPr>
        <p:sp>
          <p:nvSpPr>
            <p:cNvPr id="68" name="Afgeronde rechthoek 67"/>
            <p:cNvSpPr/>
            <p:nvPr/>
          </p:nvSpPr>
          <p:spPr>
            <a:xfrm>
              <a:off x="3286371" y="3775568"/>
              <a:ext cx="2842188" cy="2714057"/>
            </a:xfrm>
            <a:prstGeom prst="roundRect">
              <a:avLst/>
            </a:prstGeom>
            <a:solidFill>
              <a:schemeClr val="bg1"/>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7" name="Groep 36"/>
            <p:cNvGrpSpPr/>
            <p:nvPr/>
          </p:nvGrpSpPr>
          <p:grpSpPr>
            <a:xfrm>
              <a:off x="4028873" y="3793597"/>
              <a:ext cx="2028503" cy="1312925"/>
              <a:chOff x="7970981" y="1703682"/>
              <a:chExt cx="2994171" cy="1982928"/>
            </a:xfrm>
          </p:grpSpPr>
          <p:pic>
            <p:nvPicPr>
              <p:cNvPr id="19" name="Afbeelding 18"/>
              <p:cNvPicPr>
                <a:picLocks noChangeAspect="1"/>
              </p:cNvPicPr>
              <p:nvPr/>
            </p:nvPicPr>
            <p:blipFill>
              <a:blip r:embed="rId6"/>
              <a:stretch>
                <a:fillRect/>
              </a:stretch>
            </p:blipFill>
            <p:spPr>
              <a:xfrm>
                <a:off x="8772093" y="1703682"/>
                <a:ext cx="1502270" cy="1583993"/>
              </a:xfrm>
              <a:prstGeom prst="rect">
                <a:avLst/>
              </a:prstGeom>
            </p:spPr>
          </p:pic>
          <p:pic>
            <p:nvPicPr>
              <p:cNvPr id="20" name="Afbeelding 19"/>
              <p:cNvPicPr>
                <a:picLocks noChangeAspect="1"/>
              </p:cNvPicPr>
              <p:nvPr/>
            </p:nvPicPr>
            <p:blipFill>
              <a:blip r:embed="rId7"/>
              <a:stretch>
                <a:fillRect/>
              </a:stretch>
            </p:blipFill>
            <p:spPr>
              <a:xfrm>
                <a:off x="9997550" y="2712893"/>
                <a:ext cx="967602" cy="973717"/>
              </a:xfrm>
              <a:prstGeom prst="rect">
                <a:avLst/>
              </a:prstGeom>
            </p:spPr>
          </p:pic>
          <p:pic>
            <p:nvPicPr>
              <p:cNvPr id="18" name="Afbeelding 17"/>
              <p:cNvPicPr>
                <a:picLocks noChangeAspect="1"/>
              </p:cNvPicPr>
              <p:nvPr/>
            </p:nvPicPr>
            <p:blipFill>
              <a:blip r:embed="rId8"/>
              <a:stretch>
                <a:fillRect/>
              </a:stretch>
            </p:blipFill>
            <p:spPr>
              <a:xfrm>
                <a:off x="7970981" y="2520944"/>
                <a:ext cx="864349" cy="711535"/>
              </a:xfrm>
              <a:prstGeom prst="rect">
                <a:avLst/>
              </a:prstGeom>
            </p:spPr>
          </p:pic>
        </p:grpSp>
        <p:sp>
          <p:nvSpPr>
            <p:cNvPr id="67" name="Afgeronde rechthoek 66"/>
            <p:cNvSpPr/>
            <p:nvPr/>
          </p:nvSpPr>
          <p:spPr>
            <a:xfrm>
              <a:off x="3282299" y="4289327"/>
              <a:ext cx="2845861" cy="1678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sz="1600" b="1">
                  <a:solidFill>
                    <a:srgbClr val="156082"/>
                  </a:solidFill>
                </a:rPr>
                <a:t>Gemeenten</a:t>
              </a:r>
              <a:endParaRPr lang="en-US">
                <a:solidFill>
                  <a:srgbClr val="156082"/>
                </a:solidFill>
              </a:endParaRPr>
            </a:p>
            <a:p>
              <a:endParaRPr lang="en-US">
                <a:solidFill>
                  <a:srgbClr val="156082"/>
                </a:solidFill>
              </a:endParaRPr>
            </a:p>
            <a:p>
              <a:endParaRPr lang="en-US">
                <a:solidFill>
                  <a:srgbClr val="156082"/>
                </a:solidFill>
              </a:endParaRPr>
            </a:p>
            <a:p>
              <a:endParaRPr lang="en-US">
                <a:solidFill>
                  <a:srgbClr val="156082"/>
                </a:solidFill>
              </a:endParaRPr>
            </a:p>
            <a:p>
              <a:r>
                <a:rPr lang="nl-NL" sz="1400">
                  <a:solidFill>
                    <a:srgbClr val="156082"/>
                  </a:solidFill>
                </a:rPr>
                <a:t>Er zijn 342 gemeenten in Nederland. </a:t>
              </a:r>
              <a:r>
                <a:rPr lang="nl-NL" sz="1400">
                  <a:solidFill>
                    <a:srgbClr val="156082"/>
                  </a:solidFill>
                  <a:ea typeface="+mn-lt"/>
                  <a:cs typeface="+mn-lt"/>
                </a:rPr>
                <a:t>Gemeenten spelen een cruciale rol in de zorg door verantwoordelijk te zijn voor de uitvoering van de Jeugdwet en de Wet maatschappelijke ondersteuning (</a:t>
              </a:r>
              <a:r>
                <a:rPr lang="nl-NL" sz="1400" err="1">
                  <a:solidFill>
                    <a:srgbClr val="156082"/>
                  </a:solidFill>
                  <a:ea typeface="+mn-lt"/>
                  <a:cs typeface="+mn-lt"/>
                </a:rPr>
                <a:t>Wmo</a:t>
              </a:r>
              <a:r>
                <a:rPr lang="nl-NL" sz="1400">
                  <a:solidFill>
                    <a:srgbClr val="156082"/>
                  </a:solidFill>
                  <a:ea typeface="+mn-lt"/>
                  <a:cs typeface="+mn-lt"/>
                </a:rPr>
                <a:t>).</a:t>
              </a:r>
              <a:endParaRPr lang="nl-NL" sz="1400">
                <a:solidFill>
                  <a:srgbClr val="156082"/>
                </a:solidFill>
              </a:endParaRPr>
            </a:p>
          </p:txBody>
        </p:sp>
      </p:grpSp>
      <p:sp>
        <p:nvSpPr>
          <p:cNvPr id="66" name="Afgeronde rechthoek 65"/>
          <p:cNvSpPr/>
          <p:nvPr/>
        </p:nvSpPr>
        <p:spPr>
          <a:xfrm>
            <a:off x="7954116" y="3705616"/>
            <a:ext cx="2731586" cy="12485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07000"/>
              </a:lnSpc>
            </a:pPr>
            <a:r>
              <a:rPr lang="nl-NL" sz="1600" b="1">
                <a:solidFill>
                  <a:schemeClr val="accent1"/>
                </a:solidFill>
                <a:ea typeface="Calibri"/>
                <a:cs typeface="Times New Roman"/>
              </a:rPr>
              <a:t>Belastingdienst </a:t>
            </a:r>
            <a:br>
              <a:rPr lang="nl-NL" sz="1600" b="1">
                <a:ea typeface="Calibri" panose="020F0502020204030204" pitchFamily="34" charset="0"/>
                <a:cs typeface="Times New Roman" panose="02020603050405020304" pitchFamily="18" charset="0"/>
              </a:rPr>
            </a:br>
            <a:r>
              <a:rPr lang="nl-NL" sz="1400">
                <a:solidFill>
                  <a:schemeClr val="accent1"/>
                </a:solidFill>
                <a:ea typeface="Calibri"/>
                <a:cs typeface="Times New Roman"/>
              </a:rPr>
              <a:t>onderzoekt onjuiste en</a:t>
            </a:r>
            <a:endParaRPr lang="en-US">
              <a:solidFill>
                <a:schemeClr val="accent1"/>
              </a:solidFill>
            </a:endParaRPr>
          </a:p>
          <a:p>
            <a:pPr>
              <a:lnSpc>
                <a:spcPct val="107000"/>
              </a:lnSpc>
            </a:pPr>
            <a:r>
              <a:rPr lang="nl-NL" sz="1400">
                <a:solidFill>
                  <a:schemeClr val="accent1"/>
                </a:solidFill>
                <a:ea typeface="Calibri"/>
                <a:cs typeface="Times New Roman"/>
              </a:rPr>
              <a:t>onvolledige verantwoording </a:t>
            </a:r>
            <a:endParaRPr lang="nl-NL">
              <a:solidFill>
                <a:schemeClr val="accent1"/>
              </a:solidFill>
              <a:ea typeface="Calibri"/>
              <a:cs typeface="Times New Roman"/>
            </a:endParaRPr>
          </a:p>
          <a:p>
            <a:pPr>
              <a:lnSpc>
                <a:spcPct val="107000"/>
              </a:lnSpc>
            </a:pPr>
            <a:r>
              <a:rPr lang="nl-NL" sz="1400">
                <a:solidFill>
                  <a:schemeClr val="accent1"/>
                </a:solidFill>
                <a:ea typeface="Calibri"/>
                <a:cs typeface="Times New Roman"/>
              </a:rPr>
              <a:t>van geldstromen.</a:t>
            </a:r>
            <a:endParaRPr lang="nl-NL">
              <a:solidFill>
                <a:schemeClr val="accent1"/>
              </a:solidFill>
            </a:endParaRPr>
          </a:p>
        </p:txBody>
      </p:sp>
      <p:grpSp>
        <p:nvGrpSpPr>
          <p:cNvPr id="52" name="Groep 51"/>
          <p:cNvGrpSpPr/>
          <p:nvPr/>
        </p:nvGrpSpPr>
        <p:grpSpPr>
          <a:xfrm>
            <a:off x="8493533" y="2764569"/>
            <a:ext cx="1513590" cy="814755"/>
            <a:chOff x="9479041" y="2711130"/>
            <a:chExt cx="1242379" cy="673396"/>
          </a:xfrm>
        </p:grpSpPr>
        <p:pic>
          <p:nvPicPr>
            <p:cNvPr id="38" name="Afbeelding 37"/>
            <p:cNvPicPr>
              <a:picLocks noChangeAspect="1"/>
            </p:cNvPicPr>
            <p:nvPr/>
          </p:nvPicPr>
          <p:blipFill>
            <a:blip r:embed="rId9"/>
            <a:stretch>
              <a:fillRect/>
            </a:stretch>
          </p:blipFill>
          <p:spPr>
            <a:xfrm>
              <a:off x="9479041" y="2836604"/>
              <a:ext cx="471713" cy="486528"/>
            </a:xfrm>
            <a:prstGeom prst="rect">
              <a:avLst/>
            </a:prstGeom>
          </p:spPr>
        </p:pic>
        <p:pic>
          <p:nvPicPr>
            <p:cNvPr id="41" name="Afbeelding 40"/>
            <p:cNvPicPr>
              <a:picLocks noChangeAspect="1"/>
            </p:cNvPicPr>
            <p:nvPr/>
          </p:nvPicPr>
          <p:blipFill>
            <a:blip r:embed="rId10"/>
            <a:stretch>
              <a:fillRect/>
            </a:stretch>
          </p:blipFill>
          <p:spPr>
            <a:xfrm>
              <a:off x="9964513" y="2711130"/>
              <a:ext cx="756907" cy="673396"/>
            </a:xfrm>
            <a:prstGeom prst="rect">
              <a:avLst/>
            </a:prstGeom>
          </p:spPr>
        </p:pic>
      </p:grpSp>
      <p:sp>
        <p:nvSpPr>
          <p:cNvPr id="81" name="Afgeronde rechthoek 80"/>
          <p:cNvSpPr/>
          <p:nvPr/>
        </p:nvSpPr>
        <p:spPr>
          <a:xfrm>
            <a:off x="8010310" y="1979917"/>
            <a:ext cx="3156512" cy="8348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sz="1600" b="1">
                <a:solidFill>
                  <a:srgbClr val="156082"/>
                </a:solidFill>
                <a:latin typeface="Calibri"/>
                <a:ea typeface="Calibri"/>
                <a:cs typeface="Calibri"/>
              </a:rPr>
              <a:t>Nederlandse Arbeidsinspectie </a:t>
            </a:r>
            <a:r>
              <a:rPr lang="nl-NL" sz="1400">
                <a:solidFill>
                  <a:srgbClr val="156082"/>
                </a:solidFill>
                <a:latin typeface="Calibri"/>
                <a:ea typeface="Calibri"/>
                <a:cs typeface="Calibri"/>
              </a:rPr>
              <a:t>voert strafrechtelijke onderzoeken uit naar fraude in de zorg. </a:t>
            </a:r>
          </a:p>
        </p:txBody>
      </p:sp>
      <p:sp>
        <p:nvSpPr>
          <p:cNvPr id="95" name="Afgeronde rechthoek 94"/>
          <p:cNvSpPr/>
          <p:nvPr/>
        </p:nvSpPr>
        <p:spPr>
          <a:xfrm>
            <a:off x="8012773" y="5084529"/>
            <a:ext cx="3534390" cy="1375714"/>
          </a:xfrm>
          <a:prstGeom prst="roundRect">
            <a:avLst/>
          </a:prstGeom>
          <a:solidFill>
            <a:schemeClr val="bg1"/>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Afgeronde rechthoek 97"/>
          <p:cNvSpPr/>
          <p:nvPr/>
        </p:nvSpPr>
        <p:spPr>
          <a:xfrm>
            <a:off x="3160714" y="3719398"/>
            <a:ext cx="1812386" cy="2680892"/>
          </a:xfrm>
          <a:prstGeom prst="roundRect">
            <a:avLst/>
          </a:prstGeom>
          <a:solidFill>
            <a:schemeClr val="bg1"/>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9" name="Afgeronde rechthoek 98"/>
          <p:cNvSpPr/>
          <p:nvPr/>
        </p:nvSpPr>
        <p:spPr>
          <a:xfrm>
            <a:off x="8016302" y="4952756"/>
            <a:ext cx="2725234" cy="15093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sz="1600" b="1">
                <a:solidFill>
                  <a:schemeClr val="accent1"/>
                </a:solidFill>
                <a:latin typeface="Calibri"/>
                <a:ea typeface="Calibri"/>
                <a:cs typeface="Calibri"/>
              </a:rPr>
              <a:t>Fiscale Inlichtingen en</a:t>
            </a:r>
            <a:endParaRPr lang="en-US">
              <a:solidFill>
                <a:schemeClr val="accent1"/>
              </a:solidFill>
            </a:endParaRPr>
          </a:p>
          <a:p>
            <a:r>
              <a:rPr lang="nl-NL" sz="1600" b="1">
                <a:solidFill>
                  <a:schemeClr val="accent1"/>
                </a:solidFill>
                <a:latin typeface="Calibri"/>
                <a:ea typeface="Calibri"/>
                <a:cs typeface="Calibri"/>
              </a:rPr>
              <a:t>Opsporingsdienst</a:t>
            </a:r>
            <a:r>
              <a:rPr lang="nl-NL" sz="1600">
                <a:solidFill>
                  <a:schemeClr val="accent1"/>
                </a:solidFill>
                <a:latin typeface="Calibri"/>
                <a:ea typeface="Calibri"/>
                <a:cs typeface="Calibri"/>
              </a:rPr>
              <a:t> </a:t>
            </a:r>
          </a:p>
          <a:p>
            <a:r>
              <a:rPr lang="nl-NL" sz="1400">
                <a:solidFill>
                  <a:schemeClr val="accent1"/>
                </a:solidFill>
                <a:latin typeface="Calibri"/>
                <a:ea typeface="Calibri"/>
                <a:cs typeface="Calibri"/>
              </a:rPr>
              <a:t>opsporingsdienst van de Belastingdienst, spoort financiële-en belastingfraude op.</a:t>
            </a:r>
          </a:p>
        </p:txBody>
      </p:sp>
      <p:sp>
        <p:nvSpPr>
          <p:cNvPr id="105" name="Afgeronde rechthoek 104"/>
          <p:cNvSpPr/>
          <p:nvPr/>
        </p:nvSpPr>
        <p:spPr>
          <a:xfrm>
            <a:off x="3095855" y="3473366"/>
            <a:ext cx="2006159" cy="2385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 sz="1600">
                <a:solidFill>
                  <a:srgbClr val="156082"/>
                </a:solidFill>
                <a:ea typeface="+mn-lt"/>
                <a:cs typeface="+mn-lt"/>
              </a:rPr>
              <a:t>Het </a:t>
            </a:r>
            <a:r>
              <a:rPr lang="nl" sz="1600" b="1">
                <a:solidFill>
                  <a:srgbClr val="156082"/>
                </a:solidFill>
                <a:ea typeface="+mn-lt"/>
                <a:cs typeface="+mn-lt"/>
              </a:rPr>
              <a:t>Centrum Indicatiestelling Zorg (CIZ)</a:t>
            </a:r>
            <a:r>
              <a:rPr lang="nl" sz="1400">
                <a:solidFill>
                  <a:srgbClr val="156082"/>
                </a:solidFill>
                <a:ea typeface="+mn-lt"/>
                <a:cs typeface="+mn-lt"/>
              </a:rPr>
              <a:t> beoordeelt aanvragen voor voorzieningen uit de  Wlz en geeft hier indicaties voor.</a:t>
            </a:r>
            <a:endParaRPr lang="nl-NL" sz="1400">
              <a:solidFill>
                <a:srgbClr val="156082"/>
              </a:solidFill>
              <a:latin typeface="Aptos"/>
              <a:cs typeface="Calibri" panose="020F0502020204030204" pitchFamily="34" charset="0"/>
            </a:endParaRPr>
          </a:p>
        </p:txBody>
      </p:sp>
      <p:sp>
        <p:nvSpPr>
          <p:cNvPr id="62" name="Afgeronde rechthoek 61"/>
          <p:cNvSpPr/>
          <p:nvPr/>
        </p:nvSpPr>
        <p:spPr>
          <a:xfrm>
            <a:off x="5036348" y="1236197"/>
            <a:ext cx="2845549" cy="17424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sz="1600" b="1">
                <a:solidFill>
                  <a:schemeClr val="accent1"/>
                </a:solidFill>
              </a:rPr>
              <a:t>Inspectie Gezondheidszorg en Jeugd </a:t>
            </a:r>
            <a:endParaRPr lang="en-US">
              <a:solidFill>
                <a:schemeClr val="accent1"/>
              </a:solidFill>
            </a:endParaRPr>
          </a:p>
          <a:p>
            <a:r>
              <a:rPr lang="nl-NL" sz="1400">
                <a:solidFill>
                  <a:schemeClr val="accent1"/>
                </a:solidFill>
              </a:rPr>
              <a:t>Richt zich op de </a:t>
            </a:r>
            <a:endParaRPr lang="en-US">
              <a:solidFill>
                <a:schemeClr val="accent1"/>
              </a:solidFill>
            </a:endParaRPr>
          </a:p>
          <a:p>
            <a:r>
              <a:rPr lang="nl-NL" sz="1400">
                <a:solidFill>
                  <a:schemeClr val="accent1"/>
                </a:solidFill>
              </a:rPr>
              <a:t>kwaliteit en </a:t>
            </a:r>
            <a:endParaRPr lang="nl-NL">
              <a:solidFill>
                <a:schemeClr val="accent1"/>
              </a:solidFill>
            </a:endParaRPr>
          </a:p>
          <a:p>
            <a:r>
              <a:rPr lang="nl-NL" sz="1400">
                <a:solidFill>
                  <a:schemeClr val="accent1"/>
                </a:solidFill>
              </a:rPr>
              <a:t>veiligheid van de </a:t>
            </a:r>
            <a:endParaRPr lang="nl-NL">
              <a:solidFill>
                <a:schemeClr val="accent1"/>
              </a:solidFill>
            </a:endParaRPr>
          </a:p>
          <a:p>
            <a:r>
              <a:rPr lang="nl-NL" sz="1400">
                <a:solidFill>
                  <a:schemeClr val="accent1"/>
                </a:solidFill>
              </a:rPr>
              <a:t>zorg en jeugdhulp.</a:t>
            </a:r>
            <a:endParaRPr lang="nl-NL">
              <a:solidFill>
                <a:schemeClr val="accent1"/>
              </a:solidFill>
            </a:endParaRPr>
          </a:p>
        </p:txBody>
      </p:sp>
      <p:grpSp>
        <p:nvGrpSpPr>
          <p:cNvPr id="8" name="Group 7">
            <a:extLst>
              <a:ext uri="{FF2B5EF4-FFF2-40B4-BE49-F238E27FC236}">
                <a16:creationId xmlns:a16="http://schemas.microsoft.com/office/drawing/2014/main" id="{1136E811-CD7A-5088-8345-DC8B108805D3}"/>
              </a:ext>
            </a:extLst>
          </p:cNvPr>
          <p:cNvGrpSpPr/>
          <p:nvPr/>
        </p:nvGrpSpPr>
        <p:grpSpPr>
          <a:xfrm>
            <a:off x="23438" y="3576969"/>
            <a:ext cx="3044865" cy="2676155"/>
            <a:chOff x="152865" y="3860799"/>
            <a:chExt cx="2932439" cy="2451303"/>
          </a:xfrm>
        </p:grpSpPr>
        <p:sp>
          <p:nvSpPr>
            <p:cNvPr id="64" name="Afgeronde rechthoek 63"/>
            <p:cNvSpPr/>
            <p:nvPr/>
          </p:nvSpPr>
          <p:spPr>
            <a:xfrm>
              <a:off x="191638" y="4009321"/>
              <a:ext cx="2893666" cy="2248934"/>
            </a:xfrm>
            <a:prstGeom prst="roundRect">
              <a:avLst/>
            </a:prstGeom>
            <a:solidFill>
              <a:schemeClr val="bg1"/>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nvGrpSpPr>
            <p:cNvPr id="2" name="Group 1">
              <a:extLst>
                <a:ext uri="{FF2B5EF4-FFF2-40B4-BE49-F238E27FC236}">
                  <a16:creationId xmlns:a16="http://schemas.microsoft.com/office/drawing/2014/main" id="{5E5A6292-C51F-BA1B-7BCB-31C1661EE7F2}"/>
                </a:ext>
              </a:extLst>
            </p:cNvPr>
            <p:cNvGrpSpPr/>
            <p:nvPr/>
          </p:nvGrpSpPr>
          <p:grpSpPr>
            <a:xfrm>
              <a:off x="1772497" y="4318196"/>
              <a:ext cx="1034623" cy="1478366"/>
              <a:chOff x="2821808" y="3218918"/>
              <a:chExt cx="1034623" cy="1478366"/>
            </a:xfrm>
          </p:grpSpPr>
          <p:pic>
            <p:nvPicPr>
              <p:cNvPr id="97" name="Afbeelding 96"/>
              <p:cNvPicPr>
                <a:picLocks noChangeAspect="1"/>
              </p:cNvPicPr>
              <p:nvPr/>
            </p:nvPicPr>
            <p:blipFill>
              <a:blip r:embed="rId11"/>
              <a:stretch>
                <a:fillRect/>
              </a:stretch>
            </p:blipFill>
            <p:spPr>
              <a:xfrm>
                <a:off x="2821808" y="3693577"/>
                <a:ext cx="1034623" cy="1003707"/>
              </a:xfrm>
              <a:prstGeom prst="rect">
                <a:avLst/>
              </a:prstGeom>
            </p:spPr>
          </p:pic>
          <p:pic>
            <p:nvPicPr>
              <p:cNvPr id="108" name="Afbeelding 107"/>
              <p:cNvPicPr>
                <a:picLocks noChangeAspect="1"/>
              </p:cNvPicPr>
              <p:nvPr/>
            </p:nvPicPr>
            <p:blipFill>
              <a:blip r:embed="rId12"/>
              <a:stretch>
                <a:fillRect/>
              </a:stretch>
            </p:blipFill>
            <p:spPr>
              <a:xfrm>
                <a:off x="3021682" y="3218918"/>
                <a:ext cx="651378" cy="514566"/>
              </a:xfrm>
              <a:prstGeom prst="rect">
                <a:avLst/>
              </a:prstGeom>
            </p:spPr>
          </p:pic>
        </p:grpSp>
        <p:sp>
          <p:nvSpPr>
            <p:cNvPr id="110" name="Afgeronde rechthoek 109"/>
            <p:cNvSpPr/>
            <p:nvPr/>
          </p:nvSpPr>
          <p:spPr>
            <a:xfrm>
              <a:off x="152865" y="3860799"/>
              <a:ext cx="1630296" cy="24513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sz="1600" b="1">
                  <a:solidFill>
                    <a:srgbClr val="156082"/>
                  </a:solidFill>
                </a:rPr>
                <a:t>Nederlandse  Zorgautoriteit </a:t>
              </a:r>
              <a:br>
                <a:rPr lang="nl-NL" sz="1600" b="1"/>
              </a:br>
              <a:r>
                <a:rPr lang="nl-NL" sz="1400">
                  <a:solidFill>
                    <a:srgbClr val="156082"/>
                  </a:solidFill>
                </a:rPr>
                <a:t>controleert of zorgaanbieders, zorgverzekeraars en zorgkantoren zich aan wet- en regelgeving houden.</a:t>
              </a:r>
            </a:p>
          </p:txBody>
        </p:sp>
      </p:grpSp>
      <p:grpSp>
        <p:nvGrpSpPr>
          <p:cNvPr id="7" name="Group 6">
            <a:extLst>
              <a:ext uri="{FF2B5EF4-FFF2-40B4-BE49-F238E27FC236}">
                <a16:creationId xmlns:a16="http://schemas.microsoft.com/office/drawing/2014/main" id="{729ED3BA-AC31-F692-62EC-9751A0DA93AB}"/>
              </a:ext>
            </a:extLst>
          </p:cNvPr>
          <p:cNvGrpSpPr/>
          <p:nvPr/>
        </p:nvGrpSpPr>
        <p:grpSpPr>
          <a:xfrm>
            <a:off x="189081" y="958"/>
            <a:ext cx="4769040" cy="3598248"/>
            <a:chOff x="189081" y="958"/>
            <a:chExt cx="4769040" cy="3598248"/>
          </a:xfrm>
        </p:grpSpPr>
        <p:sp>
          <p:nvSpPr>
            <p:cNvPr id="63" name="Afgeronde rechthoek 62"/>
            <p:cNvSpPr/>
            <p:nvPr/>
          </p:nvSpPr>
          <p:spPr>
            <a:xfrm>
              <a:off x="189081" y="150382"/>
              <a:ext cx="4769040" cy="3444880"/>
            </a:xfrm>
            <a:prstGeom prst="roundRect">
              <a:avLst/>
            </a:prstGeom>
            <a:solidFill>
              <a:schemeClr val="bg1"/>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a:t> Lang-</a:t>
              </a:r>
            </a:p>
          </p:txBody>
        </p:sp>
        <p:grpSp>
          <p:nvGrpSpPr>
            <p:cNvPr id="34" name="Groep 33"/>
            <p:cNvGrpSpPr/>
            <p:nvPr/>
          </p:nvGrpSpPr>
          <p:grpSpPr>
            <a:xfrm>
              <a:off x="488595" y="2281443"/>
              <a:ext cx="1279447" cy="1184656"/>
              <a:chOff x="738483" y="1772385"/>
              <a:chExt cx="1568782" cy="1422306"/>
            </a:xfrm>
          </p:grpSpPr>
          <p:pic>
            <p:nvPicPr>
              <p:cNvPr id="11" name="Afbeelding 10"/>
              <p:cNvPicPr>
                <a:picLocks noChangeAspect="1"/>
              </p:cNvPicPr>
              <p:nvPr/>
            </p:nvPicPr>
            <p:blipFill>
              <a:blip r:embed="rId13"/>
              <a:stretch>
                <a:fillRect/>
              </a:stretch>
            </p:blipFill>
            <p:spPr>
              <a:xfrm>
                <a:off x="738483" y="1772385"/>
                <a:ext cx="1568782" cy="1422306"/>
              </a:xfrm>
              <a:prstGeom prst="rect">
                <a:avLst/>
              </a:prstGeom>
            </p:spPr>
          </p:pic>
          <p:pic>
            <p:nvPicPr>
              <p:cNvPr id="14" name="Afbeelding 13"/>
              <p:cNvPicPr>
                <a:picLocks noChangeAspect="1"/>
              </p:cNvPicPr>
              <p:nvPr/>
            </p:nvPicPr>
            <p:blipFill>
              <a:blip r:embed="rId14"/>
              <a:stretch>
                <a:fillRect/>
              </a:stretch>
            </p:blipFill>
            <p:spPr>
              <a:xfrm>
                <a:off x="1350572" y="1895105"/>
                <a:ext cx="358011" cy="285894"/>
              </a:xfrm>
              <a:prstGeom prst="rect">
                <a:avLst/>
              </a:prstGeom>
            </p:spPr>
          </p:pic>
        </p:grpSp>
        <p:sp>
          <p:nvSpPr>
            <p:cNvPr id="29" name="Afgeronde rechthoek 28"/>
            <p:cNvSpPr/>
            <p:nvPr/>
          </p:nvSpPr>
          <p:spPr>
            <a:xfrm>
              <a:off x="254771" y="958"/>
              <a:ext cx="2324357" cy="26242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sz="1600" b="1">
                  <a:solidFill>
                    <a:schemeClr val="accent1"/>
                  </a:solidFill>
                </a:rPr>
                <a:t>Zorgverzekeraars &amp; zorgkantoren </a:t>
              </a:r>
            </a:p>
            <a:p>
              <a:r>
                <a:rPr lang="nl-NL" sz="1400">
                  <a:solidFill>
                    <a:schemeClr val="accent1"/>
                  </a:solidFill>
                  <a:ea typeface="+mn-lt"/>
                  <a:cs typeface="+mn-lt"/>
                </a:rPr>
                <a:t>Zorgverzekeraars organiseren zorg en maken contracten met aanbieders voor verzekerden van de </a:t>
              </a:r>
              <a:r>
                <a:rPr lang="nl-NL" sz="1400" err="1">
                  <a:solidFill>
                    <a:schemeClr val="accent1"/>
                  </a:solidFill>
                  <a:ea typeface="+mn-lt"/>
                  <a:cs typeface="+mn-lt"/>
                </a:rPr>
                <a:t>Zvw</a:t>
              </a:r>
              <a:r>
                <a:rPr lang="nl-NL" sz="1400">
                  <a:solidFill>
                    <a:schemeClr val="accent1"/>
                  </a:solidFill>
                  <a:ea typeface="+mn-lt"/>
                  <a:cs typeface="+mn-lt"/>
                </a:rPr>
                <a:t>, met als doel betaalbare en toegankelijke zorg. </a:t>
              </a:r>
              <a:endParaRPr lang="nl-NL" sz="1400">
                <a:solidFill>
                  <a:schemeClr val="accent1"/>
                </a:solidFill>
              </a:endParaRPr>
            </a:p>
          </p:txBody>
        </p:sp>
        <p:sp>
          <p:nvSpPr>
            <p:cNvPr id="3" name="TextBox 2">
              <a:extLst>
                <a:ext uri="{FF2B5EF4-FFF2-40B4-BE49-F238E27FC236}">
                  <a16:creationId xmlns:a16="http://schemas.microsoft.com/office/drawing/2014/main" id="{7A71C214-E15D-C8C3-076C-EF05085797FB}"/>
                </a:ext>
              </a:extLst>
            </p:cNvPr>
            <p:cNvSpPr txBox="1"/>
            <p:nvPr/>
          </p:nvSpPr>
          <p:spPr>
            <a:xfrm>
              <a:off x="1773836" y="2429655"/>
              <a:ext cx="311045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rgbClr val="156082"/>
                  </a:solidFill>
                </a:rPr>
                <a:t>Zorgkantoren</a:t>
              </a:r>
              <a:r>
                <a:rPr lang="en-US" sz="1400">
                  <a:solidFill>
                    <a:srgbClr val="156082"/>
                  </a:solidFill>
                </a:rPr>
                <a:t> </a:t>
              </a:r>
              <a:r>
                <a:rPr lang="en-US" sz="1400" err="1">
                  <a:solidFill>
                    <a:srgbClr val="156082"/>
                  </a:solidFill>
                </a:rPr>
                <a:t>regelen</a:t>
              </a:r>
              <a:r>
                <a:rPr lang="en-US" sz="1400">
                  <a:solidFill>
                    <a:srgbClr val="156082"/>
                  </a:solidFill>
                </a:rPr>
                <a:t> </a:t>
              </a:r>
              <a:r>
                <a:rPr lang="en-US" sz="1400" err="1">
                  <a:solidFill>
                    <a:srgbClr val="156082"/>
                  </a:solidFill>
                </a:rPr>
                <a:t>langdurige</a:t>
              </a:r>
              <a:r>
                <a:rPr lang="en-US" sz="1400">
                  <a:solidFill>
                    <a:srgbClr val="156082"/>
                  </a:solidFill>
                </a:rPr>
                <a:t> </a:t>
              </a:r>
              <a:r>
                <a:rPr lang="en-US" sz="1400" err="1">
                  <a:solidFill>
                    <a:srgbClr val="156082"/>
                  </a:solidFill>
                </a:rPr>
                <a:t>zorg</a:t>
              </a:r>
              <a:r>
                <a:rPr lang="en-US" sz="1400">
                  <a:solidFill>
                    <a:srgbClr val="156082"/>
                  </a:solidFill>
                </a:rPr>
                <a:t> </a:t>
              </a:r>
              <a:endParaRPr lang="en-US">
                <a:solidFill>
                  <a:srgbClr val="616161"/>
                </a:solidFill>
              </a:endParaRPr>
            </a:p>
            <a:p>
              <a:r>
                <a:rPr lang="en-US" sz="1400">
                  <a:solidFill>
                    <a:srgbClr val="156082"/>
                  </a:solidFill>
                </a:rPr>
                <a:t>(</a:t>
              </a:r>
              <a:r>
                <a:rPr lang="en-US" sz="1400" err="1">
                  <a:solidFill>
                    <a:srgbClr val="156082"/>
                  </a:solidFill>
                </a:rPr>
                <a:t>Wlz</a:t>
              </a:r>
              <a:r>
                <a:rPr lang="en-US" sz="1400">
                  <a:solidFill>
                    <a:srgbClr val="156082"/>
                  </a:solidFill>
                </a:rPr>
                <a:t>) in </a:t>
              </a:r>
              <a:r>
                <a:rPr lang="en-US" sz="1400" err="1">
                  <a:solidFill>
                    <a:srgbClr val="156082"/>
                  </a:solidFill>
                </a:rPr>
                <a:t>een</a:t>
              </a:r>
              <a:r>
                <a:rPr lang="en-US" sz="1400">
                  <a:solidFill>
                    <a:srgbClr val="156082"/>
                  </a:solidFill>
                </a:rPr>
                <a:t> </a:t>
              </a:r>
              <a:r>
                <a:rPr lang="en-US" sz="1400" err="1">
                  <a:solidFill>
                    <a:srgbClr val="156082"/>
                  </a:solidFill>
                </a:rPr>
                <a:t>specifieke</a:t>
              </a:r>
              <a:r>
                <a:rPr lang="en-US" sz="1400">
                  <a:solidFill>
                    <a:srgbClr val="156082"/>
                  </a:solidFill>
                </a:rPr>
                <a:t> regio </a:t>
              </a:r>
              <a:r>
                <a:rPr lang="en-US" sz="1400" err="1">
                  <a:solidFill>
                    <a:srgbClr val="156082"/>
                  </a:solidFill>
                </a:rPr>
                <a:t>en</a:t>
              </a:r>
              <a:r>
                <a:rPr lang="en-US" sz="1400">
                  <a:solidFill>
                    <a:srgbClr val="156082"/>
                  </a:solidFill>
                </a:rPr>
                <a:t> </a:t>
              </a:r>
              <a:r>
                <a:rPr lang="en-US" sz="1400" err="1">
                  <a:solidFill>
                    <a:srgbClr val="156082"/>
                  </a:solidFill>
                </a:rPr>
                <a:t>zorgen</a:t>
              </a:r>
              <a:r>
                <a:rPr lang="en-US" sz="1400">
                  <a:solidFill>
                    <a:srgbClr val="156082"/>
                  </a:solidFill>
                </a:rPr>
                <a:t> </a:t>
              </a:r>
              <a:endParaRPr lang="en-US">
                <a:solidFill>
                  <a:srgbClr val="616161"/>
                </a:solidFill>
              </a:endParaRPr>
            </a:p>
            <a:p>
              <a:r>
                <a:rPr lang="en-US" sz="1400" err="1">
                  <a:solidFill>
                    <a:srgbClr val="156082"/>
                  </a:solidFill>
                </a:rPr>
                <a:t>dat</a:t>
              </a:r>
              <a:r>
                <a:rPr lang="en-US" sz="1400">
                  <a:solidFill>
                    <a:srgbClr val="156082"/>
                  </a:solidFill>
                </a:rPr>
                <a:t> </a:t>
              </a:r>
              <a:r>
                <a:rPr lang="en-US" sz="1400" err="1">
                  <a:solidFill>
                    <a:srgbClr val="156082"/>
                  </a:solidFill>
                </a:rPr>
                <a:t>mensen</a:t>
              </a:r>
              <a:r>
                <a:rPr lang="en-US" sz="1400">
                  <a:solidFill>
                    <a:srgbClr val="156082"/>
                  </a:solidFill>
                </a:rPr>
                <a:t> de </a:t>
              </a:r>
              <a:r>
                <a:rPr lang="en-US" sz="1400" err="1">
                  <a:solidFill>
                    <a:srgbClr val="156082"/>
                  </a:solidFill>
                </a:rPr>
                <a:t>juiste</a:t>
              </a:r>
              <a:r>
                <a:rPr lang="en-US" sz="1400">
                  <a:solidFill>
                    <a:srgbClr val="156082"/>
                  </a:solidFill>
                </a:rPr>
                <a:t> </a:t>
              </a:r>
              <a:r>
                <a:rPr lang="en-US" sz="1400" err="1">
                  <a:solidFill>
                    <a:srgbClr val="156082"/>
                  </a:solidFill>
                </a:rPr>
                <a:t>zorg</a:t>
              </a:r>
              <a:r>
                <a:rPr lang="en-US" sz="1400">
                  <a:solidFill>
                    <a:srgbClr val="156082"/>
                  </a:solidFill>
                </a:rPr>
                <a:t> </a:t>
              </a:r>
              <a:r>
                <a:rPr lang="en-US" sz="1400" err="1">
                  <a:solidFill>
                    <a:srgbClr val="156082"/>
                  </a:solidFill>
                </a:rPr>
                <a:t>krijgen</a:t>
              </a:r>
              <a:r>
                <a:rPr lang="en-US" sz="1400">
                  <a:solidFill>
                    <a:srgbClr val="156082"/>
                  </a:solidFill>
                </a:rPr>
                <a:t> door </a:t>
              </a:r>
              <a:endParaRPr lang="en-US"/>
            </a:p>
            <a:p>
              <a:r>
                <a:rPr lang="en-US" sz="1400" err="1">
                  <a:solidFill>
                    <a:srgbClr val="156082"/>
                  </a:solidFill>
                </a:rPr>
                <a:t>contracten</a:t>
              </a:r>
              <a:r>
                <a:rPr lang="en-US" sz="1400">
                  <a:solidFill>
                    <a:srgbClr val="156082"/>
                  </a:solidFill>
                </a:rPr>
                <a:t> </a:t>
              </a:r>
              <a:r>
                <a:rPr lang="en-US" sz="1400" err="1">
                  <a:solidFill>
                    <a:srgbClr val="156082"/>
                  </a:solidFill>
                </a:rPr>
                <a:t>te</a:t>
              </a:r>
              <a:r>
                <a:rPr lang="en-US" sz="1400">
                  <a:solidFill>
                    <a:srgbClr val="156082"/>
                  </a:solidFill>
                </a:rPr>
                <a:t> </a:t>
              </a:r>
              <a:r>
                <a:rPr lang="en-US" sz="1400" err="1">
                  <a:solidFill>
                    <a:srgbClr val="156082"/>
                  </a:solidFill>
                </a:rPr>
                <a:t>sluiten</a:t>
              </a:r>
              <a:r>
                <a:rPr lang="en-US" sz="1400">
                  <a:solidFill>
                    <a:srgbClr val="156082"/>
                  </a:solidFill>
                </a:rPr>
                <a:t> met </a:t>
              </a:r>
              <a:r>
                <a:rPr lang="en-US" sz="1400" err="1">
                  <a:solidFill>
                    <a:srgbClr val="156082"/>
                  </a:solidFill>
                </a:rPr>
                <a:t>aanbieders</a:t>
              </a:r>
              <a:r>
                <a:rPr lang="en-US" sz="1400">
                  <a:solidFill>
                    <a:srgbClr val="156082"/>
                  </a:solidFill>
                </a:rPr>
                <a:t>  </a:t>
              </a:r>
            </a:p>
            <a:p>
              <a:r>
                <a:rPr lang="en-US" sz="1400" err="1">
                  <a:solidFill>
                    <a:srgbClr val="156082"/>
                  </a:solidFill>
                </a:rPr>
                <a:t>en</a:t>
              </a:r>
              <a:r>
                <a:rPr lang="en-US" sz="1400">
                  <a:solidFill>
                    <a:srgbClr val="156082"/>
                  </a:solidFill>
                </a:rPr>
                <a:t> PGB's toe </a:t>
              </a:r>
              <a:r>
                <a:rPr lang="en-US" sz="1400" err="1">
                  <a:solidFill>
                    <a:srgbClr val="156082"/>
                  </a:solidFill>
                </a:rPr>
                <a:t>te</a:t>
              </a:r>
              <a:r>
                <a:rPr lang="en-US" sz="1400">
                  <a:solidFill>
                    <a:srgbClr val="156082"/>
                  </a:solidFill>
                </a:rPr>
                <a:t> </a:t>
              </a:r>
              <a:r>
                <a:rPr lang="en-US" sz="1400" err="1">
                  <a:solidFill>
                    <a:srgbClr val="156082"/>
                  </a:solidFill>
                </a:rPr>
                <a:t>kennen</a:t>
              </a:r>
              <a:r>
                <a:rPr lang="en-US" sz="1400">
                  <a:solidFill>
                    <a:srgbClr val="156082"/>
                  </a:solidFill>
                </a:rPr>
                <a:t>.</a:t>
              </a:r>
            </a:p>
          </p:txBody>
        </p:sp>
        <p:pic>
          <p:nvPicPr>
            <p:cNvPr id="31" name="Afbeelding 30"/>
            <p:cNvPicPr>
              <a:picLocks noChangeAspect="1"/>
            </p:cNvPicPr>
            <p:nvPr/>
          </p:nvPicPr>
          <p:blipFill>
            <a:blip r:embed="rId15"/>
            <a:stretch>
              <a:fillRect/>
            </a:stretch>
          </p:blipFill>
          <p:spPr>
            <a:xfrm>
              <a:off x="2454715" y="183847"/>
              <a:ext cx="2023830" cy="2269128"/>
            </a:xfrm>
            <a:prstGeom prst="rect">
              <a:avLst/>
            </a:prstGeom>
          </p:spPr>
        </p:pic>
      </p:grpSp>
      <p:pic>
        <p:nvPicPr>
          <p:cNvPr id="12" name="Picture 11">
            <a:extLst>
              <a:ext uri="{FF2B5EF4-FFF2-40B4-BE49-F238E27FC236}">
                <a16:creationId xmlns:a16="http://schemas.microsoft.com/office/drawing/2014/main" id="{776A8EC2-8973-1716-DB4E-057C2AC3FF5C}"/>
              </a:ext>
            </a:extLst>
          </p:cNvPr>
          <p:cNvPicPr>
            <a:picLocks noChangeAspect="1"/>
          </p:cNvPicPr>
          <p:nvPr/>
        </p:nvPicPr>
        <p:blipFill>
          <a:blip r:embed="rId16"/>
          <a:stretch>
            <a:fillRect/>
          </a:stretch>
        </p:blipFill>
        <p:spPr>
          <a:xfrm>
            <a:off x="6691234" y="2008370"/>
            <a:ext cx="908155" cy="842573"/>
          </a:xfrm>
          <a:prstGeom prst="rect">
            <a:avLst/>
          </a:prstGeom>
        </p:spPr>
      </p:pic>
      <p:pic>
        <p:nvPicPr>
          <p:cNvPr id="17" name="Picture 16">
            <a:extLst>
              <a:ext uri="{FF2B5EF4-FFF2-40B4-BE49-F238E27FC236}">
                <a16:creationId xmlns:a16="http://schemas.microsoft.com/office/drawing/2014/main" id="{8259DFC3-556E-8FB8-3511-6677940BFB53}"/>
              </a:ext>
            </a:extLst>
          </p:cNvPr>
          <p:cNvPicPr>
            <a:picLocks noChangeAspect="1"/>
          </p:cNvPicPr>
          <p:nvPr/>
        </p:nvPicPr>
        <p:blipFill>
          <a:blip r:embed="rId16"/>
          <a:stretch>
            <a:fillRect/>
          </a:stretch>
        </p:blipFill>
        <p:spPr>
          <a:xfrm>
            <a:off x="10484615" y="2620255"/>
            <a:ext cx="908155" cy="842573"/>
          </a:xfrm>
          <a:prstGeom prst="rect">
            <a:avLst/>
          </a:prstGeom>
        </p:spPr>
      </p:pic>
      <p:pic>
        <p:nvPicPr>
          <p:cNvPr id="21" name="Picture 20">
            <a:extLst>
              <a:ext uri="{FF2B5EF4-FFF2-40B4-BE49-F238E27FC236}">
                <a16:creationId xmlns:a16="http://schemas.microsoft.com/office/drawing/2014/main" id="{ACB04E64-DE4C-7EB4-D717-324FAF631E7C}"/>
              </a:ext>
            </a:extLst>
          </p:cNvPr>
          <p:cNvPicPr>
            <a:picLocks noChangeAspect="1"/>
          </p:cNvPicPr>
          <p:nvPr/>
        </p:nvPicPr>
        <p:blipFill>
          <a:blip r:embed="rId16"/>
          <a:stretch>
            <a:fillRect/>
          </a:stretch>
        </p:blipFill>
        <p:spPr>
          <a:xfrm>
            <a:off x="10508777" y="3917904"/>
            <a:ext cx="908155" cy="842573"/>
          </a:xfrm>
          <a:prstGeom prst="rect">
            <a:avLst/>
          </a:prstGeom>
        </p:spPr>
      </p:pic>
      <p:pic>
        <p:nvPicPr>
          <p:cNvPr id="22" name="Picture 21">
            <a:extLst>
              <a:ext uri="{FF2B5EF4-FFF2-40B4-BE49-F238E27FC236}">
                <a16:creationId xmlns:a16="http://schemas.microsoft.com/office/drawing/2014/main" id="{2BC97B31-F05A-1FC9-E3E7-0A1F320AA69A}"/>
              </a:ext>
            </a:extLst>
          </p:cNvPr>
          <p:cNvPicPr>
            <a:picLocks noChangeAspect="1"/>
          </p:cNvPicPr>
          <p:nvPr/>
        </p:nvPicPr>
        <p:blipFill>
          <a:blip r:embed="rId17"/>
          <a:stretch>
            <a:fillRect/>
          </a:stretch>
        </p:blipFill>
        <p:spPr>
          <a:xfrm>
            <a:off x="8213985" y="182100"/>
            <a:ext cx="3100897" cy="740722"/>
          </a:xfrm>
          <a:prstGeom prst="rect">
            <a:avLst/>
          </a:prstGeom>
        </p:spPr>
      </p:pic>
      <p:grpSp>
        <p:nvGrpSpPr>
          <p:cNvPr id="25" name="Groep 72">
            <a:extLst>
              <a:ext uri="{FF2B5EF4-FFF2-40B4-BE49-F238E27FC236}">
                <a16:creationId xmlns:a16="http://schemas.microsoft.com/office/drawing/2014/main" id="{3B5A3A3F-BE83-15F2-3305-95E70316A46A}"/>
              </a:ext>
            </a:extLst>
          </p:cNvPr>
          <p:cNvGrpSpPr/>
          <p:nvPr/>
        </p:nvGrpSpPr>
        <p:grpSpPr>
          <a:xfrm>
            <a:off x="3915223" y="5406195"/>
            <a:ext cx="998612" cy="915420"/>
            <a:chOff x="4884233" y="5324954"/>
            <a:chExt cx="1581317" cy="1553673"/>
          </a:xfrm>
        </p:grpSpPr>
        <p:pic>
          <p:nvPicPr>
            <p:cNvPr id="26" name="Afbeelding 71">
              <a:extLst>
                <a:ext uri="{FF2B5EF4-FFF2-40B4-BE49-F238E27FC236}">
                  <a16:creationId xmlns:a16="http://schemas.microsoft.com/office/drawing/2014/main" id="{3B197FFB-8AA2-AAC5-FBBA-9C613D523414}"/>
                </a:ext>
              </a:extLst>
            </p:cNvPr>
            <p:cNvPicPr>
              <a:picLocks noChangeAspect="1"/>
            </p:cNvPicPr>
            <p:nvPr/>
          </p:nvPicPr>
          <p:blipFill>
            <a:blip r:embed="rId18"/>
            <a:stretch>
              <a:fillRect/>
            </a:stretch>
          </p:blipFill>
          <p:spPr>
            <a:xfrm>
              <a:off x="4884233" y="5644300"/>
              <a:ext cx="1434983" cy="1234327"/>
            </a:xfrm>
            <a:prstGeom prst="rect">
              <a:avLst/>
            </a:prstGeom>
          </p:spPr>
        </p:pic>
        <p:pic>
          <p:nvPicPr>
            <p:cNvPr id="30" name="Afbeelding 68">
              <a:extLst>
                <a:ext uri="{FF2B5EF4-FFF2-40B4-BE49-F238E27FC236}">
                  <a16:creationId xmlns:a16="http://schemas.microsoft.com/office/drawing/2014/main" id="{3BD2F039-21BE-414E-E877-292B0E58AB2E}"/>
                </a:ext>
              </a:extLst>
            </p:cNvPr>
            <p:cNvPicPr>
              <a:picLocks noChangeAspect="1"/>
            </p:cNvPicPr>
            <p:nvPr/>
          </p:nvPicPr>
          <p:blipFill>
            <a:blip r:embed="rId19"/>
            <a:stretch>
              <a:fillRect/>
            </a:stretch>
          </p:blipFill>
          <p:spPr>
            <a:xfrm>
              <a:off x="5744124" y="5324954"/>
              <a:ext cx="721426" cy="681972"/>
            </a:xfrm>
            <a:prstGeom prst="rect">
              <a:avLst/>
            </a:prstGeom>
          </p:spPr>
        </p:pic>
      </p:grpSp>
      <p:pic>
        <p:nvPicPr>
          <p:cNvPr id="32" name="Picture 31">
            <a:extLst>
              <a:ext uri="{FF2B5EF4-FFF2-40B4-BE49-F238E27FC236}">
                <a16:creationId xmlns:a16="http://schemas.microsoft.com/office/drawing/2014/main" id="{AE71F44D-0C8B-A547-A709-DA1ADBDFBA42}"/>
              </a:ext>
            </a:extLst>
          </p:cNvPr>
          <p:cNvPicPr>
            <a:picLocks noChangeAspect="1"/>
          </p:cNvPicPr>
          <p:nvPr/>
        </p:nvPicPr>
        <p:blipFill>
          <a:blip r:embed="rId16"/>
          <a:stretch>
            <a:fillRect/>
          </a:stretch>
        </p:blipFill>
        <p:spPr>
          <a:xfrm>
            <a:off x="10413791" y="5156303"/>
            <a:ext cx="908155" cy="842573"/>
          </a:xfrm>
          <a:prstGeom prst="rect">
            <a:avLst/>
          </a:prstGeom>
        </p:spPr>
      </p:pic>
      <p:sp>
        <p:nvSpPr>
          <p:cNvPr id="82" name="Afgeronde rechthoek 81"/>
          <p:cNvSpPr/>
          <p:nvPr/>
        </p:nvSpPr>
        <p:spPr>
          <a:xfrm>
            <a:off x="8056380" y="912804"/>
            <a:ext cx="3558788" cy="6893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sz="1600" b="1">
                <a:solidFill>
                  <a:srgbClr val="156082"/>
                </a:solidFill>
              </a:rPr>
              <a:t>Sociale Verzekeringsbank</a:t>
            </a:r>
            <a:r>
              <a:rPr lang="nl-NL" sz="1400">
                <a:solidFill>
                  <a:srgbClr val="156082"/>
                </a:solidFill>
              </a:rPr>
              <a:t>    </a:t>
            </a:r>
            <a:endParaRPr lang="nl-NL" sz="1400">
              <a:solidFill>
                <a:srgbClr val="74C1D9"/>
              </a:solidFill>
              <a:ea typeface="+mn-lt"/>
              <a:cs typeface="+mn-lt"/>
            </a:endParaRPr>
          </a:p>
          <a:p>
            <a:r>
              <a:rPr lang="nl-NL" sz="1400">
                <a:solidFill>
                  <a:srgbClr val="156082"/>
                </a:solidFill>
                <a:ea typeface="+mn-lt"/>
                <a:cs typeface="+mn-lt"/>
              </a:rPr>
              <a:t>De SVB beheert de administratie en betalingen van persoonsgebonden budgetten (PGB).</a:t>
            </a:r>
            <a:endParaRPr lang="nl-NL" sz="1400">
              <a:solidFill>
                <a:schemeClr val="accent5">
                  <a:lumMod val="75000"/>
                </a:schemeClr>
              </a:solidFill>
            </a:endParaRPr>
          </a:p>
        </p:txBody>
      </p:sp>
    </p:spTree>
    <p:extLst>
      <p:ext uri="{BB962C8B-B14F-4D97-AF65-F5344CB8AC3E}">
        <p14:creationId xmlns:p14="http://schemas.microsoft.com/office/powerpoint/2010/main" val="1309246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3" grpId="0" animBg="1"/>
      <p:bldP spid="75" grpId="0" animBg="1"/>
      <p:bldP spid="65" grpId="0" animBg="1"/>
      <p:bldP spid="66" grpId="0"/>
      <p:bldP spid="81" grpId="0"/>
      <p:bldP spid="95" grpId="0" animBg="1"/>
      <p:bldP spid="98" grpId="0" animBg="1"/>
      <p:bldP spid="99" grpId="0"/>
      <p:bldP spid="105" grpId="0"/>
      <p:bldP spid="62" grpId="0"/>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C1E7E-F7E2-B97F-2B8F-4795DBB2ED6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6D9EFDA-1FAB-8A29-5C5F-24EC450081B9}"/>
              </a:ext>
            </a:extLst>
          </p:cNvPr>
          <p:cNvGrpSpPr/>
          <p:nvPr/>
        </p:nvGrpSpPr>
        <p:grpSpPr>
          <a:xfrm>
            <a:off x="11224935" y="6137565"/>
            <a:ext cx="671120" cy="428812"/>
            <a:chOff x="4467090" y="2289238"/>
            <a:chExt cx="3386490" cy="2163794"/>
          </a:xfrm>
          <a:solidFill>
            <a:schemeClr val="tx1"/>
          </a:solidFill>
        </p:grpSpPr>
        <p:sp>
          <p:nvSpPr>
            <p:cNvPr id="3" name="Freeform 2">
              <a:extLst>
                <a:ext uri="{FF2B5EF4-FFF2-40B4-BE49-F238E27FC236}">
                  <a16:creationId xmlns:a16="http://schemas.microsoft.com/office/drawing/2014/main" id="{9BB5D9CA-4276-D06D-72E6-532082F91654}"/>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noProof="0"/>
            </a:p>
          </p:txBody>
        </p:sp>
        <p:sp>
          <p:nvSpPr>
            <p:cNvPr id="4" name="Freeform 3">
              <a:extLst>
                <a:ext uri="{FF2B5EF4-FFF2-40B4-BE49-F238E27FC236}">
                  <a16:creationId xmlns:a16="http://schemas.microsoft.com/office/drawing/2014/main" id="{53613695-C1AF-EBFF-F74A-5E96628A4B6F}"/>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noProof="0"/>
            </a:p>
          </p:txBody>
        </p:sp>
        <p:sp>
          <p:nvSpPr>
            <p:cNvPr id="5" name="Freeform 4">
              <a:extLst>
                <a:ext uri="{FF2B5EF4-FFF2-40B4-BE49-F238E27FC236}">
                  <a16:creationId xmlns:a16="http://schemas.microsoft.com/office/drawing/2014/main" id="{E8F081B8-7A57-4E3B-55E2-F665B3B408AE}"/>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noProof="0"/>
            </a:p>
          </p:txBody>
        </p:sp>
        <p:sp>
          <p:nvSpPr>
            <p:cNvPr id="6" name="Freeform 5">
              <a:extLst>
                <a:ext uri="{FF2B5EF4-FFF2-40B4-BE49-F238E27FC236}">
                  <a16:creationId xmlns:a16="http://schemas.microsoft.com/office/drawing/2014/main" id="{78CE575B-69FF-6183-F91C-9CB73452A36A}"/>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noProof="0"/>
            </a:p>
          </p:txBody>
        </p:sp>
      </p:grpSp>
      <p:cxnSp>
        <p:nvCxnSpPr>
          <p:cNvPr id="8" name="Straight Connector 4">
            <a:extLst>
              <a:ext uri="{FF2B5EF4-FFF2-40B4-BE49-F238E27FC236}">
                <a16:creationId xmlns:a16="http://schemas.microsoft.com/office/drawing/2014/main" id="{00547375-D183-C1B1-8B29-96A08C8223AB}"/>
              </a:ext>
            </a:extLst>
          </p:cNvPr>
          <p:cNvCxnSpPr>
            <a:cxnSpLocks/>
          </p:cNvCxnSpPr>
          <p:nvPr/>
        </p:nvCxnSpPr>
        <p:spPr>
          <a:xfrm>
            <a:off x="0" y="5542432"/>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ardrop 9">
            <a:extLst>
              <a:ext uri="{FF2B5EF4-FFF2-40B4-BE49-F238E27FC236}">
                <a16:creationId xmlns:a16="http://schemas.microsoft.com/office/drawing/2014/main" id="{4E2FA2E7-F5AA-6DEB-0020-53932E18085D}"/>
              </a:ext>
            </a:extLst>
          </p:cNvPr>
          <p:cNvSpPr/>
          <p:nvPr/>
        </p:nvSpPr>
        <p:spPr>
          <a:xfrm>
            <a:off x="-2334126" y="-2032635"/>
            <a:ext cx="13568566"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 name="TextBox 15">
            <a:extLst>
              <a:ext uri="{FF2B5EF4-FFF2-40B4-BE49-F238E27FC236}">
                <a16:creationId xmlns:a16="http://schemas.microsoft.com/office/drawing/2014/main" id="{E7173506-C0F9-AF06-F9EA-5100F52ED47F}"/>
              </a:ext>
            </a:extLst>
          </p:cNvPr>
          <p:cNvSpPr txBox="1"/>
          <p:nvPr/>
        </p:nvSpPr>
        <p:spPr>
          <a:xfrm>
            <a:off x="364849" y="337736"/>
            <a:ext cx="8315689" cy="728405"/>
          </a:xfrm>
          <a:prstGeom prst="rect">
            <a:avLst/>
          </a:prstGeom>
          <a:noFill/>
        </p:spPr>
        <p:txBody>
          <a:bodyPr wrap="square" lIns="91440" tIns="45720" rIns="91440" bIns="45720" anchor="t">
            <a:spAutoFit/>
          </a:bodyPr>
          <a:lstStyle/>
          <a:p>
            <a:pPr>
              <a:lnSpc>
                <a:spcPct val="107000"/>
              </a:lnSpc>
              <a:spcAft>
                <a:spcPts val="800"/>
              </a:spcAft>
            </a:pPr>
            <a:r>
              <a:rPr lang="nl-NL" sz="4000" b="1">
                <a:latin typeface="Aptos Black"/>
                <a:cs typeface="Arial"/>
              </a:rPr>
              <a:t>Wat doet IKZ niet?</a:t>
            </a:r>
            <a:endParaRPr lang="en-US"/>
          </a:p>
        </p:txBody>
      </p:sp>
      <p:sp>
        <p:nvSpPr>
          <p:cNvPr id="16" name="TextBox 15">
            <a:extLst>
              <a:ext uri="{FF2B5EF4-FFF2-40B4-BE49-F238E27FC236}">
                <a16:creationId xmlns:a16="http://schemas.microsoft.com/office/drawing/2014/main" id="{86793BD7-0CE1-605C-F4F6-9A8A533C93B6}"/>
              </a:ext>
            </a:extLst>
          </p:cNvPr>
          <p:cNvSpPr txBox="1"/>
          <p:nvPr/>
        </p:nvSpPr>
        <p:spPr>
          <a:xfrm>
            <a:off x="683796" y="1382767"/>
            <a:ext cx="9621579" cy="1901099"/>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pPr marL="81915">
              <a:spcBef>
                <a:spcPct val="20000"/>
              </a:spcBef>
              <a:spcAft>
                <a:spcPct val="0"/>
              </a:spcAft>
            </a:pPr>
            <a:endParaRPr lang="nl-NL" sz="2800" b="1">
              <a:solidFill>
                <a:srgbClr val="000000"/>
              </a:solidFill>
              <a:latin typeface="Aptos"/>
              <a:ea typeface="Calibri"/>
              <a:cs typeface="Calibri"/>
            </a:endParaRPr>
          </a:p>
          <a:p>
            <a:pPr marL="539115" indent="-457200">
              <a:spcBef>
                <a:spcPct val="20000"/>
              </a:spcBef>
              <a:spcAft>
                <a:spcPct val="0"/>
              </a:spcAft>
              <a:buFont typeface="Arial"/>
              <a:buChar char="•"/>
            </a:pPr>
            <a:r>
              <a:rPr lang="nl-NL" sz="2800">
                <a:solidFill>
                  <a:srgbClr val="000000"/>
                </a:solidFill>
                <a:latin typeface="Aptos"/>
                <a:ea typeface="Calibri"/>
                <a:cs typeface="Calibri"/>
              </a:rPr>
              <a:t>Geen burgerloket voor fraudemeldingen</a:t>
            </a:r>
            <a:endParaRPr lang="en-US" sz="2800">
              <a:solidFill>
                <a:srgbClr val="000000"/>
              </a:solidFill>
              <a:latin typeface="Aptos"/>
              <a:ea typeface="Calibri"/>
              <a:cs typeface="Calibri"/>
            </a:endParaRPr>
          </a:p>
          <a:p>
            <a:pPr marL="539115" indent="-457200">
              <a:spcBef>
                <a:spcPct val="20000"/>
              </a:spcBef>
              <a:spcAft>
                <a:spcPct val="0"/>
              </a:spcAft>
              <a:buFont typeface="Arial"/>
              <a:buChar char="•"/>
            </a:pPr>
            <a:r>
              <a:rPr lang="nl-NL" sz="2800">
                <a:solidFill>
                  <a:srgbClr val="000000"/>
                </a:solidFill>
                <a:latin typeface="Aptos"/>
                <a:ea typeface="Calibri"/>
                <a:cs typeface="Calibri"/>
              </a:rPr>
              <a:t>IKZ heeft geen toezicht/</a:t>
            </a:r>
            <a:r>
              <a:rPr lang="nl-NL" sz="2800" err="1">
                <a:solidFill>
                  <a:srgbClr val="000000"/>
                </a:solidFill>
                <a:latin typeface="Aptos"/>
                <a:ea typeface="Calibri"/>
                <a:cs typeface="Calibri"/>
              </a:rPr>
              <a:t>handhavings</a:t>
            </a:r>
            <a:r>
              <a:rPr lang="nl-NL" sz="2800">
                <a:solidFill>
                  <a:srgbClr val="000000"/>
                </a:solidFill>
                <a:latin typeface="Aptos"/>
                <a:ea typeface="Calibri"/>
                <a:cs typeface="Calibri"/>
              </a:rPr>
              <a:t> taak </a:t>
            </a:r>
            <a:endParaRPr lang="de-DE" sz="2800">
              <a:solidFill>
                <a:srgbClr val="000000"/>
              </a:solidFill>
              <a:latin typeface="Aptos"/>
              <a:ea typeface="Calibri"/>
              <a:cs typeface="Calibri"/>
            </a:endParaRPr>
          </a:p>
          <a:p>
            <a:pPr>
              <a:lnSpc>
                <a:spcPts val="2646"/>
              </a:lnSpc>
            </a:pPr>
            <a:endParaRPr lang="nl-NL" sz="2800">
              <a:latin typeface="Aptos"/>
              <a:ea typeface="Calibri"/>
              <a:cs typeface="Calibri"/>
            </a:endParaRPr>
          </a:p>
        </p:txBody>
      </p:sp>
    </p:spTree>
    <p:extLst>
      <p:ext uri="{BB962C8B-B14F-4D97-AF65-F5344CB8AC3E}">
        <p14:creationId xmlns:p14="http://schemas.microsoft.com/office/powerpoint/2010/main" val="3535838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6ECB-6FED-6926-3F80-70000A679AE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E00A2B0-8D5D-C818-70F9-2CC933C39126}"/>
              </a:ext>
            </a:extLst>
          </p:cNvPr>
          <p:cNvSpPr/>
          <p:nvPr/>
        </p:nvSpPr>
        <p:spPr>
          <a:xfrm>
            <a:off x="-13447" y="0"/>
            <a:ext cx="12225618"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63372601-817C-3FD6-6E1E-79DF1A349E7A}"/>
              </a:ext>
            </a:extLst>
          </p:cNvPr>
          <p:cNvSpPr txBox="1"/>
          <p:nvPr/>
        </p:nvSpPr>
        <p:spPr>
          <a:xfrm>
            <a:off x="460915" y="2141106"/>
            <a:ext cx="10071683" cy="3123932"/>
          </a:xfrm>
          <a:prstGeom prst="rect">
            <a:avLst/>
          </a:prstGeom>
          <a:noFill/>
        </p:spPr>
        <p:txBody>
          <a:bodyPr wrap="square" lIns="91440" tIns="45720" rIns="91440" bIns="45720" anchor="t">
            <a:spAutoFit/>
          </a:bodyPr>
          <a:lstStyle/>
          <a:p>
            <a:r>
              <a:rPr lang="nl-NL" sz="6500" b="1">
                <a:solidFill>
                  <a:srgbClr val="616161"/>
                </a:solidFill>
                <a:latin typeface="Aptos"/>
              </a:rPr>
              <a:t>3. Welke verandering brengt de </a:t>
            </a:r>
            <a:r>
              <a:rPr lang="nl-NL" sz="6500" b="1" err="1">
                <a:solidFill>
                  <a:srgbClr val="616161"/>
                </a:solidFill>
                <a:latin typeface="Aptos"/>
              </a:rPr>
              <a:t>Wbsrz</a:t>
            </a:r>
            <a:r>
              <a:rPr lang="nl-NL" sz="6500" b="1">
                <a:solidFill>
                  <a:srgbClr val="616161"/>
                </a:solidFill>
                <a:latin typeface="Aptos"/>
              </a:rPr>
              <a:t>? </a:t>
            </a:r>
          </a:p>
          <a:p>
            <a:endParaRPr lang="nl-NL" sz="6500" b="1">
              <a:solidFill>
                <a:srgbClr val="616161"/>
              </a:solidFill>
              <a:latin typeface="Aptos"/>
            </a:endParaRPr>
          </a:p>
        </p:txBody>
      </p:sp>
      <p:cxnSp>
        <p:nvCxnSpPr>
          <p:cNvPr id="5" name="Straight Connector 4">
            <a:extLst>
              <a:ext uri="{FF2B5EF4-FFF2-40B4-BE49-F238E27FC236}">
                <a16:creationId xmlns:a16="http://schemas.microsoft.com/office/drawing/2014/main" id="{E9C7C97B-8FA3-F5A4-0383-1CC338D76ABA}"/>
              </a:ext>
            </a:extLst>
          </p:cNvPr>
          <p:cNvCxnSpPr>
            <a:cxnSpLocks/>
          </p:cNvCxnSpPr>
          <p:nvPr/>
        </p:nvCxnSpPr>
        <p:spPr>
          <a:xfrm>
            <a:off x="0" y="5531546"/>
            <a:ext cx="12344400"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8A416FEC-C5C6-B953-9C4C-DFCED617AE53}"/>
              </a:ext>
            </a:extLst>
          </p:cNvPr>
          <p:cNvSpPr/>
          <p:nvPr/>
        </p:nvSpPr>
        <p:spPr>
          <a:xfrm>
            <a:off x="2364390" y="4651779"/>
            <a:ext cx="1593274" cy="1593274"/>
          </a:xfrm>
          <a:prstGeom prst="ellipse">
            <a:avLst/>
          </a:prstGeom>
          <a:solidFill>
            <a:schemeClr val="accent5"/>
          </a:solid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up 12">
            <a:extLst>
              <a:ext uri="{FF2B5EF4-FFF2-40B4-BE49-F238E27FC236}">
                <a16:creationId xmlns:a16="http://schemas.microsoft.com/office/drawing/2014/main" id="{D9948849-2E7D-3307-53D8-F38A8ED02E6B}"/>
              </a:ext>
            </a:extLst>
          </p:cNvPr>
          <p:cNvGrpSpPr/>
          <p:nvPr/>
        </p:nvGrpSpPr>
        <p:grpSpPr>
          <a:xfrm>
            <a:off x="11224935" y="6137565"/>
            <a:ext cx="671120" cy="428812"/>
            <a:chOff x="4467090" y="2289238"/>
            <a:chExt cx="3386490" cy="2163794"/>
          </a:xfrm>
          <a:solidFill>
            <a:schemeClr val="bg1"/>
          </a:solidFill>
        </p:grpSpPr>
        <p:sp>
          <p:nvSpPr>
            <p:cNvPr id="14" name="Freeform 13">
              <a:extLst>
                <a:ext uri="{FF2B5EF4-FFF2-40B4-BE49-F238E27FC236}">
                  <a16:creationId xmlns:a16="http://schemas.microsoft.com/office/drawing/2014/main" id="{5A97D88B-76B0-3DB7-6175-ED4E4B369121}"/>
                </a:ext>
              </a:extLst>
            </p:cNvPr>
            <p:cNvSpPr/>
            <p:nvPr/>
          </p:nvSpPr>
          <p:spPr>
            <a:xfrm>
              <a:off x="4556798" y="2289238"/>
              <a:ext cx="368241" cy="362902"/>
            </a:xfrm>
            <a:custGeom>
              <a:avLst/>
              <a:gdLst>
                <a:gd name="connsiteX0" fmla="*/ 185689 w 368241"/>
                <a:gd name="connsiteY0" fmla="*/ 362903 h 362902"/>
                <a:gd name="connsiteX1" fmla="*/ 368241 w 368241"/>
                <a:gd name="connsiteY1" fmla="*/ 179927 h 362902"/>
                <a:gd name="connsiteX2" fmla="*/ 185689 w 368241"/>
                <a:gd name="connsiteY2" fmla="*/ 0 h 362902"/>
                <a:gd name="connsiteX3" fmla="*/ 0 w 368241"/>
                <a:gd name="connsiteY3" fmla="*/ 179927 h 362902"/>
                <a:gd name="connsiteX4" fmla="*/ 185689 w 368241"/>
                <a:gd name="connsiteY4" fmla="*/ 362903 h 3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1" h="362902">
                  <a:moveTo>
                    <a:pt x="185689" y="362903"/>
                  </a:moveTo>
                  <a:cubicBezTo>
                    <a:pt x="284710" y="362903"/>
                    <a:pt x="368241" y="279083"/>
                    <a:pt x="368241" y="179927"/>
                  </a:cubicBezTo>
                  <a:cubicBezTo>
                    <a:pt x="368241" y="80772"/>
                    <a:pt x="284710" y="0"/>
                    <a:pt x="185689" y="0"/>
                  </a:cubicBezTo>
                  <a:cubicBezTo>
                    <a:pt x="86667" y="0"/>
                    <a:pt x="0" y="80581"/>
                    <a:pt x="0" y="179927"/>
                  </a:cubicBezTo>
                  <a:cubicBezTo>
                    <a:pt x="0" y="279273"/>
                    <a:pt x="83531" y="362903"/>
                    <a:pt x="185689" y="362903"/>
                  </a:cubicBezTo>
                </a:path>
              </a:pathLst>
            </a:custGeom>
            <a:grpFill/>
            <a:ln w="0" cap="flat">
              <a:noFill/>
              <a:prstDash val="solid"/>
              <a:miter/>
            </a:ln>
          </p:spPr>
          <p:txBody>
            <a:bodyPr rtlCol="0" anchor="ctr"/>
            <a:lstStyle/>
            <a:p>
              <a:endParaRPr lang="nl-NL"/>
            </a:p>
          </p:txBody>
        </p:sp>
        <p:sp>
          <p:nvSpPr>
            <p:cNvPr id="15" name="Freeform 14">
              <a:extLst>
                <a:ext uri="{FF2B5EF4-FFF2-40B4-BE49-F238E27FC236}">
                  <a16:creationId xmlns:a16="http://schemas.microsoft.com/office/drawing/2014/main" id="{FB1EC2ED-5113-82D5-BFAA-FB988C426462}"/>
                </a:ext>
              </a:extLst>
            </p:cNvPr>
            <p:cNvSpPr/>
            <p:nvPr/>
          </p:nvSpPr>
          <p:spPr>
            <a:xfrm>
              <a:off x="4467090" y="2908133"/>
              <a:ext cx="547753" cy="1544613"/>
            </a:xfrm>
            <a:custGeom>
              <a:avLst/>
              <a:gdLst>
                <a:gd name="connsiteX0" fmla="*/ 0 w 547753"/>
                <a:gd name="connsiteY0" fmla="*/ 24900 h 1544613"/>
                <a:gd name="connsiteX1" fmla="*/ 0 w 547753"/>
                <a:gd name="connsiteY1" fmla="*/ 189206 h 1544613"/>
                <a:gd name="connsiteX2" fmla="*/ 269220 w 547753"/>
                <a:gd name="connsiteY2" fmla="*/ 220258 h 1544613"/>
                <a:gd name="connsiteX3" fmla="*/ 269220 w 547753"/>
                <a:gd name="connsiteY3" fmla="*/ 1336778 h 1544613"/>
                <a:gd name="connsiteX4" fmla="*/ 0 w 547753"/>
                <a:gd name="connsiteY4" fmla="*/ 1380212 h 1544613"/>
                <a:gd name="connsiteX5" fmla="*/ 0 w 547753"/>
                <a:gd name="connsiteY5" fmla="*/ 1544614 h 1544613"/>
                <a:gd name="connsiteX6" fmla="*/ 547753 w 547753"/>
                <a:gd name="connsiteY6" fmla="*/ 1544614 h 1544613"/>
                <a:gd name="connsiteX7" fmla="*/ 547753 w 547753"/>
                <a:gd name="connsiteY7" fmla="*/ 3183 h 1544613"/>
                <a:gd name="connsiteX8" fmla="*/ 0 w 547753"/>
                <a:gd name="connsiteY8" fmla="*/ 24900 h 15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753" h="1544613">
                  <a:moveTo>
                    <a:pt x="0" y="24900"/>
                  </a:moveTo>
                  <a:lnTo>
                    <a:pt x="0" y="189206"/>
                  </a:lnTo>
                  <a:cubicBezTo>
                    <a:pt x="89708" y="195398"/>
                    <a:pt x="195002" y="207875"/>
                    <a:pt x="269220" y="220258"/>
                  </a:cubicBezTo>
                  <a:lnTo>
                    <a:pt x="269220" y="1336778"/>
                  </a:lnTo>
                  <a:cubicBezTo>
                    <a:pt x="176376" y="1342970"/>
                    <a:pt x="80395" y="1358591"/>
                    <a:pt x="0" y="1380212"/>
                  </a:cubicBezTo>
                  <a:lnTo>
                    <a:pt x="0" y="1544614"/>
                  </a:lnTo>
                  <a:lnTo>
                    <a:pt x="547753" y="1544614"/>
                  </a:lnTo>
                  <a:lnTo>
                    <a:pt x="547753" y="3183"/>
                  </a:lnTo>
                  <a:cubicBezTo>
                    <a:pt x="368241" y="-6151"/>
                    <a:pt x="154804" y="6231"/>
                    <a:pt x="0" y="24900"/>
                  </a:cubicBezTo>
                </a:path>
              </a:pathLst>
            </a:custGeom>
            <a:grpFill/>
            <a:ln w="0" cap="flat">
              <a:noFill/>
              <a:prstDash val="solid"/>
              <a:miter/>
            </a:ln>
          </p:spPr>
          <p:txBody>
            <a:bodyPr rtlCol="0" anchor="ctr"/>
            <a:lstStyle/>
            <a:p>
              <a:endParaRPr lang="nl-NL"/>
            </a:p>
          </p:txBody>
        </p:sp>
        <p:sp>
          <p:nvSpPr>
            <p:cNvPr id="16" name="Freeform 15">
              <a:extLst>
                <a:ext uri="{FF2B5EF4-FFF2-40B4-BE49-F238E27FC236}">
                  <a16:creationId xmlns:a16="http://schemas.microsoft.com/office/drawing/2014/main" id="{6373768E-B0EB-1A06-EAD1-2AF0DA0B5909}"/>
                </a:ext>
              </a:extLst>
            </p:cNvPr>
            <p:cNvSpPr/>
            <p:nvPr/>
          </p:nvSpPr>
          <p:spPr>
            <a:xfrm>
              <a:off x="5094193" y="2367832"/>
              <a:ext cx="1593653" cy="2085105"/>
            </a:xfrm>
            <a:custGeom>
              <a:avLst/>
              <a:gdLst>
                <a:gd name="connsiteX0" fmla="*/ 1141881 w 1593653"/>
                <a:gd name="connsiteY0" fmla="*/ 2085105 h 2085105"/>
                <a:gd name="connsiteX1" fmla="*/ 544617 w 1593653"/>
                <a:gd name="connsiteY1" fmla="*/ 1278624 h 2085105"/>
                <a:gd name="connsiteX2" fmla="*/ 544617 w 1593653"/>
                <a:gd name="connsiteY2" fmla="*/ 1877270 h 2085105"/>
                <a:gd name="connsiteX3" fmla="*/ 776775 w 1593653"/>
                <a:gd name="connsiteY3" fmla="*/ 1917561 h 2085105"/>
                <a:gd name="connsiteX4" fmla="*/ 776775 w 1593653"/>
                <a:gd name="connsiteY4" fmla="*/ 2085105 h 2085105"/>
                <a:gd name="connsiteX5" fmla="*/ 0 w 1593653"/>
                <a:gd name="connsiteY5" fmla="*/ 2085105 h 2085105"/>
                <a:gd name="connsiteX6" fmla="*/ 0 w 1593653"/>
                <a:gd name="connsiteY6" fmla="*/ 1920704 h 2085105"/>
                <a:gd name="connsiteX7" fmla="*/ 269315 w 1593653"/>
                <a:gd name="connsiteY7" fmla="*/ 1877365 h 2085105"/>
                <a:gd name="connsiteX8" fmla="*/ 269315 w 1593653"/>
                <a:gd name="connsiteY8" fmla="*/ 220301 h 2085105"/>
                <a:gd name="connsiteX9" fmla="*/ 0 w 1593653"/>
                <a:gd name="connsiteY9" fmla="*/ 189249 h 2085105"/>
                <a:gd name="connsiteX10" fmla="*/ 0 w 1593653"/>
                <a:gd name="connsiteY10" fmla="*/ 24943 h 2085105"/>
                <a:gd name="connsiteX11" fmla="*/ 544617 w 1593653"/>
                <a:gd name="connsiteY11" fmla="*/ 3131 h 2085105"/>
                <a:gd name="connsiteX12" fmla="*/ 544617 w 1593653"/>
                <a:gd name="connsiteY12" fmla="*/ 1247572 h 2085105"/>
                <a:gd name="connsiteX13" fmla="*/ 993254 w 1593653"/>
                <a:gd name="connsiteY13" fmla="*/ 748176 h 2085105"/>
                <a:gd name="connsiteX14" fmla="*/ 810796 w 1593653"/>
                <a:gd name="connsiteY14" fmla="*/ 710934 h 2085105"/>
                <a:gd name="connsiteX15" fmla="*/ 810796 w 1593653"/>
                <a:gd name="connsiteY15" fmla="*/ 543389 h 2085105"/>
                <a:gd name="connsiteX16" fmla="*/ 1544238 w 1593653"/>
                <a:gd name="connsiteY16" fmla="*/ 543389 h 2085105"/>
                <a:gd name="connsiteX17" fmla="*/ 1544238 w 1593653"/>
                <a:gd name="connsiteY17" fmla="*/ 710934 h 2085105"/>
                <a:gd name="connsiteX18" fmla="*/ 1324529 w 1593653"/>
                <a:gd name="connsiteY18" fmla="*/ 751320 h 2085105"/>
                <a:gd name="connsiteX19" fmla="*/ 860307 w 1593653"/>
                <a:gd name="connsiteY19" fmla="*/ 1247572 h 2085105"/>
                <a:gd name="connsiteX20" fmla="*/ 1346195 w 1593653"/>
                <a:gd name="connsiteY20" fmla="*/ 1874127 h 2085105"/>
                <a:gd name="connsiteX21" fmla="*/ 1593654 w 1593653"/>
                <a:gd name="connsiteY21" fmla="*/ 1914513 h 2085105"/>
                <a:gd name="connsiteX22" fmla="*/ 1593654 w 1593653"/>
                <a:gd name="connsiteY22" fmla="*/ 2085105 h 2085105"/>
                <a:gd name="connsiteX23" fmla="*/ 1141881 w 1593653"/>
                <a:gd name="connsiteY23" fmla="*/ 2085105 h 208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653" h="2085105">
                  <a:moveTo>
                    <a:pt x="1141881" y="2085105"/>
                  </a:moveTo>
                  <a:lnTo>
                    <a:pt x="544617" y="1278624"/>
                  </a:lnTo>
                  <a:lnTo>
                    <a:pt x="544617" y="1877270"/>
                  </a:lnTo>
                  <a:cubicBezTo>
                    <a:pt x="628148" y="1883366"/>
                    <a:pt x="711775" y="1898987"/>
                    <a:pt x="776775" y="1917561"/>
                  </a:cubicBezTo>
                  <a:lnTo>
                    <a:pt x="776775" y="2085105"/>
                  </a:lnTo>
                  <a:lnTo>
                    <a:pt x="0" y="2085105"/>
                  </a:lnTo>
                  <a:lnTo>
                    <a:pt x="0" y="1920704"/>
                  </a:lnTo>
                  <a:cubicBezTo>
                    <a:pt x="80395" y="1898987"/>
                    <a:pt x="176376" y="1883461"/>
                    <a:pt x="269315" y="1877365"/>
                  </a:cubicBezTo>
                  <a:lnTo>
                    <a:pt x="269315" y="220301"/>
                  </a:lnTo>
                  <a:cubicBezTo>
                    <a:pt x="195002" y="207918"/>
                    <a:pt x="89803" y="195536"/>
                    <a:pt x="0" y="189249"/>
                  </a:cubicBezTo>
                  <a:lnTo>
                    <a:pt x="0" y="24943"/>
                  </a:lnTo>
                  <a:cubicBezTo>
                    <a:pt x="154614" y="6274"/>
                    <a:pt x="368241" y="-6108"/>
                    <a:pt x="544617" y="3131"/>
                  </a:cubicBezTo>
                  <a:lnTo>
                    <a:pt x="544617" y="1247572"/>
                  </a:lnTo>
                  <a:lnTo>
                    <a:pt x="993254" y="748176"/>
                  </a:lnTo>
                  <a:cubicBezTo>
                    <a:pt x="919035" y="738937"/>
                    <a:pt x="854130" y="729507"/>
                    <a:pt x="810796" y="710934"/>
                  </a:cubicBezTo>
                  <a:lnTo>
                    <a:pt x="810796" y="543389"/>
                  </a:lnTo>
                  <a:lnTo>
                    <a:pt x="1544238" y="543389"/>
                  </a:lnTo>
                  <a:lnTo>
                    <a:pt x="1544238" y="710934"/>
                  </a:lnTo>
                  <a:cubicBezTo>
                    <a:pt x="1482373" y="729507"/>
                    <a:pt x="1401883" y="741985"/>
                    <a:pt x="1324529" y="751320"/>
                  </a:cubicBezTo>
                  <a:lnTo>
                    <a:pt x="860307" y="1247572"/>
                  </a:lnTo>
                  <a:lnTo>
                    <a:pt x="1346195" y="1874127"/>
                  </a:lnTo>
                  <a:cubicBezTo>
                    <a:pt x="1420414" y="1880318"/>
                    <a:pt x="1510217" y="1898892"/>
                    <a:pt x="1593654" y="1914513"/>
                  </a:cubicBezTo>
                  <a:lnTo>
                    <a:pt x="1593654" y="2085105"/>
                  </a:lnTo>
                  <a:lnTo>
                    <a:pt x="1141881" y="2085105"/>
                  </a:lnTo>
                  <a:close/>
                </a:path>
              </a:pathLst>
            </a:custGeom>
            <a:grpFill/>
            <a:ln w="0" cap="flat">
              <a:noFill/>
              <a:prstDash val="solid"/>
              <a:miter/>
            </a:ln>
          </p:spPr>
          <p:txBody>
            <a:bodyPr rtlCol="0" anchor="ctr"/>
            <a:lstStyle/>
            <a:p>
              <a:endParaRPr lang="nl-NL"/>
            </a:p>
          </p:txBody>
        </p:sp>
        <p:sp>
          <p:nvSpPr>
            <p:cNvPr id="17" name="Freeform 16">
              <a:extLst>
                <a:ext uri="{FF2B5EF4-FFF2-40B4-BE49-F238E27FC236}">
                  <a16:creationId xmlns:a16="http://schemas.microsoft.com/office/drawing/2014/main" id="{55F5B2E2-63E1-D713-0A0F-807C7FEE0B18}"/>
                </a:ext>
              </a:extLst>
            </p:cNvPr>
            <p:cNvSpPr/>
            <p:nvPr/>
          </p:nvSpPr>
          <p:spPr>
            <a:xfrm>
              <a:off x="6739448" y="2911316"/>
              <a:ext cx="1114132" cy="1541716"/>
            </a:xfrm>
            <a:custGeom>
              <a:avLst/>
              <a:gdLst>
                <a:gd name="connsiteX0" fmla="*/ 0 w 1114132"/>
                <a:gd name="connsiteY0" fmla="*/ 1541621 h 1541716"/>
                <a:gd name="connsiteX1" fmla="*/ 0 w 1114132"/>
                <a:gd name="connsiteY1" fmla="*/ 1339977 h 1541716"/>
                <a:gd name="connsiteX2" fmla="*/ 789129 w 1114132"/>
                <a:gd name="connsiteY2" fmla="*/ 214122 h 1541716"/>
                <a:gd name="connsiteX3" fmla="*/ 408534 w 1114132"/>
                <a:gd name="connsiteY3" fmla="*/ 220218 h 1541716"/>
                <a:gd name="connsiteX4" fmla="*/ 225981 w 1114132"/>
                <a:gd name="connsiteY4" fmla="*/ 220218 h 1541716"/>
                <a:gd name="connsiteX5" fmla="*/ 188825 w 1114132"/>
                <a:gd name="connsiteY5" fmla="*/ 449770 h 1541716"/>
                <a:gd name="connsiteX6" fmla="*/ 15490 w 1114132"/>
                <a:gd name="connsiteY6" fmla="*/ 449770 h 1541716"/>
                <a:gd name="connsiteX7" fmla="*/ 15490 w 1114132"/>
                <a:gd name="connsiteY7" fmla="*/ 0 h 1541716"/>
                <a:gd name="connsiteX8" fmla="*/ 1095601 w 1114132"/>
                <a:gd name="connsiteY8" fmla="*/ 0 h 1541716"/>
                <a:gd name="connsiteX9" fmla="*/ 1095601 w 1114132"/>
                <a:gd name="connsiteY9" fmla="*/ 201644 h 1541716"/>
                <a:gd name="connsiteX10" fmla="*/ 318731 w 1114132"/>
                <a:gd name="connsiteY10" fmla="*/ 1315212 h 1541716"/>
                <a:gd name="connsiteX11" fmla="*/ 699421 w 1114132"/>
                <a:gd name="connsiteY11" fmla="*/ 1309116 h 1541716"/>
                <a:gd name="connsiteX12" fmla="*/ 900600 w 1114132"/>
                <a:gd name="connsiteY12" fmla="*/ 1309116 h 1541716"/>
                <a:gd name="connsiteX13" fmla="*/ 940797 w 1114132"/>
                <a:gd name="connsiteY13" fmla="*/ 1073372 h 1541716"/>
                <a:gd name="connsiteX14" fmla="*/ 1114132 w 1114132"/>
                <a:gd name="connsiteY14" fmla="*/ 1073372 h 1541716"/>
                <a:gd name="connsiteX15" fmla="*/ 1114132 w 1114132"/>
                <a:gd name="connsiteY15" fmla="*/ 1541717 h 1541716"/>
                <a:gd name="connsiteX16" fmla="*/ 95 w 1114132"/>
                <a:gd name="connsiteY16" fmla="*/ 1541717 h 154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4132" h="1541716">
                  <a:moveTo>
                    <a:pt x="0" y="1541621"/>
                  </a:moveTo>
                  <a:lnTo>
                    <a:pt x="0" y="1339977"/>
                  </a:lnTo>
                  <a:lnTo>
                    <a:pt x="789129" y="214122"/>
                  </a:lnTo>
                  <a:cubicBezTo>
                    <a:pt x="699421" y="217265"/>
                    <a:pt x="547753" y="220218"/>
                    <a:pt x="408534" y="220218"/>
                  </a:cubicBezTo>
                  <a:lnTo>
                    <a:pt x="225981" y="220218"/>
                  </a:lnTo>
                  <a:cubicBezTo>
                    <a:pt x="216669" y="297847"/>
                    <a:pt x="207356" y="369189"/>
                    <a:pt x="188825" y="449770"/>
                  </a:cubicBezTo>
                  <a:lnTo>
                    <a:pt x="15490" y="449770"/>
                  </a:lnTo>
                  <a:lnTo>
                    <a:pt x="15490" y="0"/>
                  </a:lnTo>
                  <a:lnTo>
                    <a:pt x="1095601" y="0"/>
                  </a:lnTo>
                  <a:lnTo>
                    <a:pt x="1095601" y="201644"/>
                  </a:lnTo>
                  <a:lnTo>
                    <a:pt x="318731" y="1315212"/>
                  </a:lnTo>
                  <a:cubicBezTo>
                    <a:pt x="402357" y="1312069"/>
                    <a:pt x="572461" y="1309116"/>
                    <a:pt x="699421" y="1309116"/>
                  </a:cubicBezTo>
                  <a:lnTo>
                    <a:pt x="900600" y="1309116"/>
                  </a:lnTo>
                  <a:cubicBezTo>
                    <a:pt x="909818" y="1237774"/>
                    <a:pt x="922267" y="1153954"/>
                    <a:pt x="940797" y="1073372"/>
                  </a:cubicBezTo>
                  <a:lnTo>
                    <a:pt x="1114132" y="1073372"/>
                  </a:lnTo>
                  <a:lnTo>
                    <a:pt x="1114132" y="1541717"/>
                  </a:lnTo>
                  <a:lnTo>
                    <a:pt x="95" y="1541717"/>
                  </a:lnTo>
                  <a:close/>
                </a:path>
              </a:pathLst>
            </a:custGeom>
            <a:grpFill/>
            <a:ln w="0" cap="flat">
              <a:noFill/>
              <a:prstDash val="solid"/>
              <a:miter/>
            </a:ln>
          </p:spPr>
          <p:txBody>
            <a:bodyPr rtlCol="0" anchor="ctr"/>
            <a:lstStyle/>
            <a:p>
              <a:endParaRPr lang="nl-NL"/>
            </a:p>
          </p:txBody>
        </p:sp>
      </p:grpSp>
      <p:pic>
        <p:nvPicPr>
          <p:cNvPr id="8" name="Picture 7">
            <a:extLst>
              <a:ext uri="{FF2B5EF4-FFF2-40B4-BE49-F238E27FC236}">
                <a16:creationId xmlns:a16="http://schemas.microsoft.com/office/drawing/2014/main" id="{8DC24451-426D-F6EB-31BF-54F50A7666C7}"/>
              </a:ext>
            </a:extLst>
          </p:cNvPr>
          <p:cNvPicPr>
            <a:picLocks noChangeAspect="1"/>
          </p:cNvPicPr>
          <p:nvPr/>
        </p:nvPicPr>
        <p:blipFill>
          <a:blip r:embed="rId3"/>
          <a:stretch>
            <a:fillRect/>
          </a:stretch>
        </p:blipFill>
        <p:spPr>
          <a:xfrm>
            <a:off x="2809367" y="5038233"/>
            <a:ext cx="703320" cy="843984"/>
          </a:xfrm>
          <a:prstGeom prst="rect">
            <a:avLst/>
          </a:prstGeom>
        </p:spPr>
      </p:pic>
      <p:sp>
        <p:nvSpPr>
          <p:cNvPr id="10" name="Teardrop 9">
            <a:extLst>
              <a:ext uri="{FF2B5EF4-FFF2-40B4-BE49-F238E27FC236}">
                <a16:creationId xmlns:a16="http://schemas.microsoft.com/office/drawing/2014/main" id="{C7B10429-5039-7EB7-F3F7-3EC7A0D70582}"/>
              </a:ext>
            </a:extLst>
          </p:cNvPr>
          <p:cNvSpPr/>
          <p:nvPr/>
        </p:nvSpPr>
        <p:spPr>
          <a:xfrm>
            <a:off x="-2334126" y="-2032635"/>
            <a:ext cx="12866724" cy="12720007"/>
          </a:xfrm>
          <a:prstGeom prst="teardrop">
            <a:avLst/>
          </a:prstGeom>
          <a:noFill/>
          <a:ln w="127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29828861"/>
      </p:ext>
    </p:extLst>
  </p:cSld>
  <p:clrMapOvr>
    <a:masterClrMapping/>
  </p:clrMapOvr>
  <p:transition spd="slow">
    <p:push dir="u"/>
  </p:transition>
</p:sld>
</file>

<file path=ppt/theme/theme1.xml><?xml version="1.0" encoding="utf-8"?>
<a:theme xmlns:a="http://schemas.openxmlformats.org/drawingml/2006/main" name="Kantoorthema">
  <a:themeElements>
    <a:clrScheme name="IKZ">
      <a:dk1>
        <a:srgbClr val="616161"/>
      </a:dk1>
      <a:lt1>
        <a:srgbClr val="FFFFFF"/>
      </a:lt1>
      <a:dk2>
        <a:srgbClr val="01689B"/>
      </a:dk2>
      <a:lt2>
        <a:srgbClr val="E8E8E8"/>
      </a:lt2>
      <a:accent1>
        <a:srgbClr val="156082"/>
      </a:accent1>
      <a:accent2>
        <a:srgbClr val="00A5B7"/>
      </a:accent2>
      <a:accent3>
        <a:srgbClr val="575656"/>
      </a:accent3>
      <a:accent4>
        <a:srgbClr val="E17000"/>
      </a:accent4>
      <a:accent5>
        <a:srgbClr val="CBE8F1"/>
      </a:accent5>
      <a:accent6>
        <a:srgbClr val="B5F1F3"/>
      </a:accent6>
      <a:hlink>
        <a:srgbClr val="01689B"/>
      </a:hlink>
      <a:folHlink>
        <a:srgbClr val="0168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0191D48849A240856CBC2B3A6C7A27" ma:contentTypeVersion="13" ma:contentTypeDescription="Een nieuw document maken." ma:contentTypeScope="" ma:versionID="15883a720c10b929b4862d207f2d36a1">
  <xsd:schema xmlns:xsd="http://www.w3.org/2001/XMLSchema" xmlns:xs="http://www.w3.org/2001/XMLSchema" xmlns:p="http://schemas.microsoft.com/office/2006/metadata/properties" xmlns:ns2="ee6e6f09-e89c-442b-8e3a-a7d68ebf7f8f" xmlns:ns3="2d00b499-83ca-48c4-aafc-8cf575aeff2b" targetNamespace="http://schemas.microsoft.com/office/2006/metadata/properties" ma:root="true" ma:fieldsID="f71d07e78c88c14eb31b9ac30fc36175" ns2:_="" ns3:_="">
    <xsd:import namespace="ee6e6f09-e89c-442b-8e3a-a7d68ebf7f8f"/>
    <xsd:import namespace="2d00b499-83ca-48c4-aafc-8cf575aeff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6e6f09-e89c-442b-8e3a-a7d68ebf7f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8d4fab9c-502d-4b50-9c0d-8cd924dcfc8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00b499-83ca-48c4-aafc-8cf575aeff2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47f0e76-1ae8-4985-aab0-418ed624d7b4}" ma:internalName="TaxCatchAll" ma:showField="CatchAllData" ma:web="2d00b499-83ca-48c4-aafc-8cf575aeff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d00b499-83ca-48c4-aafc-8cf575aeff2b" xsi:nil="true"/>
    <lcf76f155ced4ddcb4097134ff3c332f xmlns="ee6e6f09-e89c-442b-8e3a-a7d68ebf7f8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FFF1F7-F882-474C-A1E1-F88097206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6e6f09-e89c-442b-8e3a-a7d68ebf7f8f"/>
    <ds:schemaRef ds:uri="2d00b499-83ca-48c4-aafc-8cf575aeff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679209-71A1-4EF1-89DF-52E105EE2D63}">
  <ds:schemaRefs>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2d00b499-83ca-48c4-aafc-8cf575aeff2b"/>
    <ds:schemaRef ds:uri="ee6e6f09-e89c-442b-8e3a-a7d68ebf7f8f"/>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3D23643-52B5-4B2E-B396-5A86ADC4DF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TotalTime>
  <Words>2953</Words>
  <Application>Microsoft Office PowerPoint</Application>
  <PresentationFormat>Breedbeeld</PresentationFormat>
  <Paragraphs>489</Paragraphs>
  <Slides>44</Slides>
  <Notes>43</Notes>
  <HiddenSlides>0</HiddenSlides>
  <MMClips>2</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44</vt:i4>
      </vt:variant>
    </vt:vector>
  </HeadingPairs>
  <TitlesOfParts>
    <vt:vector size="53" baseType="lpstr">
      <vt:lpstr>Aptos</vt:lpstr>
      <vt:lpstr>Aptos Black</vt:lpstr>
      <vt:lpstr>Aptos SemiBold</vt:lpstr>
      <vt:lpstr>Arial</vt:lpstr>
      <vt:lpstr>Arial,Sans-Serif</vt:lpstr>
      <vt:lpstr>Calibri</vt:lpstr>
      <vt:lpstr>Courier New</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Rick Van der Waarden</dc:creator>
  <cp:lastModifiedBy>Bruijn, Astrid de</cp:lastModifiedBy>
  <cp:revision>532</cp:revision>
  <cp:lastPrinted>2025-07-14T09:02:27Z</cp:lastPrinted>
  <dcterms:created xsi:type="dcterms:W3CDTF">2025-03-04T08:49:57Z</dcterms:created>
  <dcterms:modified xsi:type="dcterms:W3CDTF">2025-12-04T10:13:17Z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0x010100210191D48849A240856CBC2B3A6C7A27</vt:lpwstr>
  </property>
  <property fmtid="{D5CDD505-2E9C-101B-9397-08002B2CF9AE}" pid="3" name="MediaServiceImageTags">
    <vt:lpwstr/>
  </property>
</Properties>
</file>