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1" r:id="rId5"/>
    <p:sldId id="257" r:id="rId6"/>
    <p:sldId id="270" r:id="rId7"/>
    <p:sldId id="258" r:id="rId8"/>
    <p:sldId id="259" r:id="rId9"/>
    <p:sldId id="629" r:id="rId10"/>
    <p:sldId id="261" r:id="rId11"/>
    <p:sldId id="262" r:id="rId12"/>
    <p:sldId id="263" r:id="rId13"/>
    <p:sldId id="264" r:id="rId14"/>
    <p:sldId id="265" r:id="rId15"/>
    <p:sldId id="627" r:id="rId16"/>
    <p:sldId id="625" r:id="rId17"/>
    <p:sldId id="623" r:id="rId18"/>
    <p:sldId id="628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5077" autoAdjust="0"/>
  </p:normalViewPr>
  <p:slideViewPr>
    <p:cSldViewPr snapToGrid="0">
      <p:cViewPr varScale="1">
        <p:scale>
          <a:sx n="76" d="100"/>
          <a:sy n="76" d="100"/>
        </p:scale>
        <p:origin x="85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6B039-4B05-4275-A735-A332F6D91055}" type="datetimeFigureOut">
              <a:rPr lang="nl-NL" smtClean="0"/>
              <a:t>1-12-2025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E8E5A-3F71-4C76-AD5E-F84BD721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49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599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9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062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91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874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348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901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693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087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66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65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A6DA4-8FD6-6715-6730-352D8CEAE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49860A4-DD99-0883-B7B2-E93DE325E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54D0340-C08E-3296-E990-9E016C4E8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2EB97F-4734-E96B-1189-4E5F5E0EB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38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62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60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68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75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886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8E5A-3F71-4C76-AD5E-F84BD7215BB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74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516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>
            <a:extLst>
              <a:ext uri="{FF2B5EF4-FFF2-40B4-BE49-F238E27FC236}">
                <a16:creationId xmlns:a16="http://schemas.microsoft.com/office/drawing/2014/main" id="{6F5BC6B9-DA9B-7243-6285-DFD2FC10B28F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3" name="Afbeelding 7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496CB000-DB8E-C013-3FED-20A2E8BA6B24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0441FE90-781C-E820-1553-D09D17622F92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9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4AEAD9EF-D18C-86B1-0294-29E4044856DA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98ACE233-7ADE-45F4-36B9-62D83B23FE51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7B5D8C5D-E4F6-42EA-6205-31F3C5ED43A8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hthoek 16">
            <a:extLst>
              <a:ext uri="{FF2B5EF4-FFF2-40B4-BE49-F238E27FC236}">
                <a16:creationId xmlns:a16="http://schemas.microsoft.com/office/drawing/2014/main" id="{71434C57-65F8-374E-937B-371BC271E83C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5168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F487A8C-399A-C991-DF34-23D2CFF6EAE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7051" y="919164"/>
            <a:ext cx="9144000" cy="820738"/>
          </a:xfrm>
        </p:spPr>
        <p:txBody>
          <a:bodyPr anchor="b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PROEFTUIN AANPAK ZORGFRAUDE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25CCC3D4-8A42-77D1-305A-2D1E42C3B0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7051" y="4021138"/>
            <a:ext cx="9144000" cy="1655758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0" lvl="0" indent="0">
              <a:spcBef>
                <a:spcPts val="1000"/>
              </a:spcBef>
              <a:buNone/>
              <a:defRPr sz="2800" b="1">
                <a:solidFill>
                  <a:srgbClr val="FFFFFF"/>
                </a:solidFill>
              </a:defRPr>
            </a:lvl2pPr>
            <a:lvl3pPr marL="0" lvl="0" indent="0">
              <a:spcBef>
                <a:spcPts val="1000"/>
              </a:spcBef>
              <a:buNone/>
              <a:defRPr sz="28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nl-NL"/>
              <a:t>Naam</a:t>
            </a:r>
          </a:p>
          <a:p>
            <a:pPr lvl="0"/>
            <a:r>
              <a:rPr lang="nl-NL"/>
              <a:t>Functie</a:t>
            </a:r>
          </a:p>
          <a:p>
            <a:pPr lvl="0"/>
            <a:r>
              <a:rPr lang="nl-NL"/>
              <a:t>Datum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145E6D0-BF22-C308-680E-34A429CED486}"/>
              </a:ext>
            </a:extLst>
          </p:cNvPr>
          <p:cNvSpPr txBox="1"/>
          <p:nvPr/>
        </p:nvSpPr>
        <p:spPr>
          <a:xfrm>
            <a:off x="527051" y="1402744"/>
            <a:ext cx="9144000" cy="8207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 i="0" u="none" strike="noStrike" kern="1200" cap="none" spc="0" baseline="0">
                <a:solidFill>
                  <a:srgbClr val="FFFFFF"/>
                </a:solidFill>
                <a:uFillTx/>
                <a:latin typeface="Catamaran Black" pitchFamily="2"/>
                <a:cs typeface="Catamaran Black" pitchFamily="2"/>
              </a:rPr>
              <a:t>Optionele ondertitel</a:t>
            </a:r>
          </a:p>
        </p:txBody>
      </p:sp>
      <p:pic>
        <p:nvPicPr>
          <p:cNvPr id="12" name="Afbeelding 18">
            <a:extLst>
              <a:ext uri="{FF2B5EF4-FFF2-40B4-BE49-F238E27FC236}">
                <a16:creationId xmlns:a16="http://schemas.microsoft.com/office/drawing/2014/main" id="{A75D134A-7400-1599-1470-BB09EFC40E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" r="8731" b="-3460"/>
          <a:stretch>
            <a:fillRect/>
          </a:stretch>
        </p:blipFill>
        <p:spPr>
          <a:xfrm rot="391628">
            <a:off x="9008275" y="2190573"/>
            <a:ext cx="2117896" cy="2693968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4205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>
            <a:extLst>
              <a:ext uri="{FF2B5EF4-FFF2-40B4-BE49-F238E27FC236}">
                <a16:creationId xmlns:a16="http://schemas.microsoft.com/office/drawing/2014/main" id="{66A606DB-6941-21D7-D421-9D589469B10B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3" name="Afbeelding 7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7CA125A3-2054-41BE-3657-D24FEA9D63C5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DB35C3D4-4975-8A16-C2E0-731F75656945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9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DAF541C7-55B1-AFAB-489C-DA9A293E608A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CE5FBA40-C372-371E-F35B-42F4BCDE0D10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1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BCCD3F67-04FE-B182-038C-78D489A9B3F2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hthoek 12">
            <a:extLst>
              <a:ext uri="{FF2B5EF4-FFF2-40B4-BE49-F238E27FC236}">
                <a16:creationId xmlns:a16="http://schemas.microsoft.com/office/drawing/2014/main" id="{922CE2B1-B410-A15F-25FB-D4B787DB9B9E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69B5F64-F30A-DD32-04E8-D9B9740ADA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11AF0A38-16B3-8A06-81D3-01E93480408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08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>
            <a:extLst>
              <a:ext uri="{FF2B5EF4-FFF2-40B4-BE49-F238E27FC236}">
                <a16:creationId xmlns:a16="http://schemas.microsoft.com/office/drawing/2014/main" id="{A67B6952-241F-746D-872A-43BF4EACB120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3" name="Afbeelding 7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F637A4DD-8BE1-3815-2ECD-3EA8F7D4EB8C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591FC30E-6D2D-6C5C-56AC-475E638B824F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9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BD5FA00B-738F-DA98-986E-024B6229175B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07496874-EC0D-D06D-FC0C-08A80E3EC497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1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31D11152-7908-85AC-5F51-2F0DD212EF1B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hthoek 12">
            <a:extLst>
              <a:ext uri="{FF2B5EF4-FFF2-40B4-BE49-F238E27FC236}">
                <a16:creationId xmlns:a16="http://schemas.microsoft.com/office/drawing/2014/main" id="{4D4A0CA0-FD26-D4B8-BF26-FA1F66754368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9" name="Verticale titel 1">
            <a:extLst>
              <a:ext uri="{FF2B5EF4-FFF2-40B4-BE49-F238E27FC236}">
                <a16:creationId xmlns:a16="http://schemas.microsoft.com/office/drawing/2014/main" id="{29252FFC-8D1A-CDC0-5F12-98CDF3EDF63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AA1172BD-B3CE-91E4-47AE-7111A139671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7988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bg>
      <p:bgPr>
        <a:solidFill>
          <a:srgbClr val="516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>
            <a:extLst>
              <a:ext uri="{FF2B5EF4-FFF2-40B4-BE49-F238E27FC236}">
                <a16:creationId xmlns:a16="http://schemas.microsoft.com/office/drawing/2014/main" id="{58F48811-4449-9A21-7CB5-58F261413AC8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3" name="Afbeelding 7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26D8D020-4AE1-313D-0EDA-477C8E0A5775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9E44FE1F-3858-1B0C-9AE8-BEFE13E52AD4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9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2A55F8CB-8039-92D8-9222-559B83FE6641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BA6237EB-85B6-1F06-24E2-F7760F12A5AB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70360E15-B1E9-D655-1BC3-4AA7977B9C85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hthoek 16">
            <a:extLst>
              <a:ext uri="{FF2B5EF4-FFF2-40B4-BE49-F238E27FC236}">
                <a16:creationId xmlns:a16="http://schemas.microsoft.com/office/drawing/2014/main" id="{05220D7D-CC9F-AE07-0791-27E532FD0201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5168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909385F-F90E-5637-45DA-101AE8355E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051" y="919164"/>
            <a:ext cx="9144000" cy="820738"/>
          </a:xfrm>
        </p:spPr>
        <p:txBody>
          <a:bodyPr anchor="b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PROEFTUIN AANPAK ZORGFRAUDE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F1A06C7-1033-190F-69D6-20CC0720D8A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7051" y="4021138"/>
            <a:ext cx="9144000" cy="1655758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0" lvl="0" indent="0">
              <a:spcBef>
                <a:spcPts val="1000"/>
              </a:spcBef>
              <a:buNone/>
              <a:defRPr sz="2800" b="1">
                <a:solidFill>
                  <a:srgbClr val="FFFFFF"/>
                </a:solidFill>
              </a:defRPr>
            </a:lvl2pPr>
            <a:lvl3pPr marL="0" lvl="0" indent="0">
              <a:spcBef>
                <a:spcPts val="1000"/>
              </a:spcBef>
              <a:buNone/>
              <a:defRPr sz="28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nl-NL"/>
              <a:t>Naam</a:t>
            </a:r>
          </a:p>
          <a:p>
            <a:pPr lvl="0"/>
            <a:r>
              <a:rPr lang="nl-NL"/>
              <a:t>Functie</a:t>
            </a:r>
          </a:p>
          <a:p>
            <a:pPr lvl="0"/>
            <a:r>
              <a:rPr lang="nl-NL"/>
              <a:t>Datum</a:t>
            </a:r>
          </a:p>
        </p:txBody>
      </p:sp>
      <p:pic>
        <p:nvPicPr>
          <p:cNvPr id="11" name="Afbeelding 18">
            <a:extLst>
              <a:ext uri="{FF2B5EF4-FFF2-40B4-BE49-F238E27FC236}">
                <a16:creationId xmlns:a16="http://schemas.microsoft.com/office/drawing/2014/main" id="{7365F398-00FF-E093-893C-9A661F9418A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" r="8731" b="-3460"/>
          <a:stretch>
            <a:fillRect/>
          </a:stretch>
        </p:blipFill>
        <p:spPr>
          <a:xfrm rot="391628">
            <a:off x="9008275" y="2190573"/>
            <a:ext cx="2117896" cy="2693968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2CC1D3EE-A4D8-6EB4-8516-4133D3922B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051" y="1804211"/>
            <a:ext cx="9144000" cy="395285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Catamaran Black"/>
              </a:defRPr>
            </a:lvl1pPr>
          </a:lstStyle>
          <a:p>
            <a:pPr lvl="0"/>
            <a:r>
              <a:rPr lang="nl-NL"/>
              <a:t>Optionele titel</a:t>
            </a:r>
          </a:p>
        </p:txBody>
      </p:sp>
    </p:spTree>
    <p:extLst>
      <p:ext uri="{BB962C8B-B14F-4D97-AF65-F5344CB8AC3E}">
        <p14:creationId xmlns:p14="http://schemas.microsoft.com/office/powerpoint/2010/main" val="15287650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516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>
            <a:extLst>
              <a:ext uri="{FF2B5EF4-FFF2-40B4-BE49-F238E27FC236}">
                <a16:creationId xmlns:a16="http://schemas.microsoft.com/office/drawing/2014/main" id="{2054A8E5-0ACD-8001-4E45-E8973CA79FE6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3" name="Afbeelding 7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6ABB6092-ABAD-85D7-4C5E-454AAAD9DA08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C2A7B64A-87D9-30BB-C154-52C79CEDDA4B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9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0D87010C-A2A1-011E-6469-25B7ABB067A4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F30815D2-B21B-0E15-C5CA-BA3F4072D192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1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3BD23A8B-180C-58F3-0334-30F44909AC1F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hthoek 12">
            <a:extLst>
              <a:ext uri="{FF2B5EF4-FFF2-40B4-BE49-F238E27FC236}">
                <a16:creationId xmlns:a16="http://schemas.microsoft.com/office/drawing/2014/main" id="{FD1FA74C-6EAB-ABAB-DCC3-92C896FA7198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25D0775-3378-BA80-14CA-7FD2887C31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7953378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A3915AE-78E1-33EB-F79F-BD07635269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7953378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908649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rgbClr val="516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2">
            <a:extLst>
              <a:ext uri="{FF2B5EF4-FFF2-40B4-BE49-F238E27FC236}">
                <a16:creationId xmlns:a16="http://schemas.microsoft.com/office/drawing/2014/main" id="{7775240C-3530-87E3-CDD3-044C824AFA8F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C0C5E8A-5F14-C832-7D8F-3BE6767D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CE3AF34-0F66-E1C1-66B4-3EB9DBCC00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D4561982-7D69-33F9-D27D-8CFC53A698F7}"/>
              </a:ext>
            </a:extLst>
          </p:cNvPr>
          <p:cNvSpPr txBox="1">
            <a:spLocks noGrp="1" noMove="1" noResize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 lvl="0"/>
            <a:fld id="{DA142F4A-B7EB-48D3-908B-AC6F5D1C0AEF}" type="datetime1">
              <a:rPr lang="nl-NL"/>
              <a:pPr lvl="0"/>
              <a:t>1-12-2025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A8BFEB9-5EDC-B204-7169-2B40CF029C88}"/>
              </a:ext>
            </a:extLst>
          </p:cNvPr>
          <p:cNvSpPr txBox="1">
            <a:spLocks noGrp="1" noMove="1" noResize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0411E8E-18AA-1F2D-EE0E-67B9CCBDA266}"/>
              </a:ext>
            </a:extLst>
          </p:cNvPr>
          <p:cNvSpPr txBox="1">
            <a:spLocks noGrp="1" noMove="1" noResize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 lvl="0"/>
            <a:fld id="{1D242155-9397-4689-B1A2-5ACBBA488D00}" type="slidenum">
              <a:t>‹nr.›</a:t>
            </a:fld>
            <a:endParaRPr lang="nl-NL"/>
          </a:p>
        </p:txBody>
      </p:sp>
      <p:sp>
        <p:nvSpPr>
          <p:cNvPr id="8" name="Rechthoek 6">
            <a:extLst>
              <a:ext uri="{FF2B5EF4-FFF2-40B4-BE49-F238E27FC236}">
                <a16:creationId xmlns:a16="http://schemas.microsoft.com/office/drawing/2014/main" id="{DC005B6B-56C0-D641-ABF5-83108D7467D1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9" name="Afbeelding 7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E6AEAF3C-B300-3141-5CC1-559CEDD13942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Afbeelding 8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062A37D7-A4A5-706B-DD0D-8128F7297040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Afbeelding 9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DB4714D0-22DF-F1DC-3276-76D0A1BF42AA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Afbeelding 10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D7113922-F944-7EAE-10FD-434994F94995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Afbeelding 11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6D5CE3E5-D71C-0D69-D4CB-199230FC5B4C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2017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rgbClr val="516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4">
            <a:extLst>
              <a:ext uri="{FF2B5EF4-FFF2-40B4-BE49-F238E27FC236}">
                <a16:creationId xmlns:a16="http://schemas.microsoft.com/office/drawing/2014/main" id="{841AC47B-BB57-558F-A74E-92C4E4567430}"/>
              </a:ext>
            </a:extLst>
          </p:cNvPr>
          <p:cNvSpPr txBox="1">
            <a:spLocks noGrp="1" noMove="1" noResize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 lvl="0"/>
            <a:fld id="{3B5269F6-DF78-4C60-A0FE-4EC162309712}" type="datetime1">
              <a:rPr lang="nl-NL"/>
              <a:pPr lvl="0"/>
              <a:t>1-12-2025</a:t>
            </a:fld>
            <a:endParaRPr lang="nl-NL"/>
          </a:p>
        </p:txBody>
      </p:sp>
      <p:sp>
        <p:nvSpPr>
          <p:cNvPr id="3" name="Tijdelijke aanduiding voor voettekst 5">
            <a:extLst>
              <a:ext uri="{FF2B5EF4-FFF2-40B4-BE49-F238E27FC236}">
                <a16:creationId xmlns:a16="http://schemas.microsoft.com/office/drawing/2014/main" id="{2BC45088-0224-4798-5A55-C65F6C9D3874}"/>
              </a:ext>
            </a:extLst>
          </p:cNvPr>
          <p:cNvSpPr txBox="1">
            <a:spLocks noGrp="1" noMove="1" noResize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6">
            <a:extLst>
              <a:ext uri="{FF2B5EF4-FFF2-40B4-BE49-F238E27FC236}">
                <a16:creationId xmlns:a16="http://schemas.microsoft.com/office/drawing/2014/main" id="{3D13853B-C774-8C0B-C259-D83558CC3B94}"/>
              </a:ext>
            </a:extLst>
          </p:cNvPr>
          <p:cNvSpPr txBox="1">
            <a:spLocks noGrp="1" noMove="1" noResize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 lvl="0"/>
            <a:fld id="{3B7AC1A3-457B-41B3-9860-B3DE2B11478D}" type="slidenum">
              <a:t>‹nr.›</a:t>
            </a:fld>
            <a:endParaRPr lang="nl-NL"/>
          </a:p>
        </p:txBody>
      </p:sp>
      <p:sp>
        <p:nvSpPr>
          <p:cNvPr id="5" name="Rechthoek 7">
            <a:extLst>
              <a:ext uri="{FF2B5EF4-FFF2-40B4-BE49-F238E27FC236}">
                <a16:creationId xmlns:a16="http://schemas.microsoft.com/office/drawing/2014/main" id="{51E59E5E-8BCC-E60E-9007-9BC0A7A290B1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6" name="Afbeelding 8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16C3CB4A-DC27-785A-C457-6C01479C27EC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9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8A6F519D-7DDA-4314-968B-A9004F9BDDBD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10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4E036443-E69F-1BEF-9DEB-F9456E259D97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Afbeelding 11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C61D910C-40C1-7AFF-C60D-E1AEB8C8AF2A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Afbeelding 1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5AEE18E4-7B30-4FF9-AFD6-C224A89FCC52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hthoek 13">
            <a:extLst>
              <a:ext uri="{FF2B5EF4-FFF2-40B4-BE49-F238E27FC236}">
                <a16:creationId xmlns:a16="http://schemas.microsoft.com/office/drawing/2014/main" id="{75A83884-3979-E9D8-B7C2-FDB2A49059FC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F78BC0A-8F91-81D4-B15A-44801E6AA4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62FC796-C691-886D-6CF1-157EEDD63A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208BA11-ECDB-2EC2-128A-F763D772A5C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3987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6">
            <a:extLst>
              <a:ext uri="{FF2B5EF4-FFF2-40B4-BE49-F238E27FC236}">
                <a16:creationId xmlns:a16="http://schemas.microsoft.com/office/drawing/2014/main" id="{2A692F12-34A6-E5D2-D887-4E8FE7085B8D}"/>
              </a:ext>
            </a:extLst>
          </p:cNvPr>
          <p:cNvSpPr txBox="1">
            <a:spLocks noGrp="1" noMove="1" noResize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 lvl="0"/>
            <a:fld id="{6FC2C082-AD3F-49E8-A118-07B6BE114286}" type="datetime1">
              <a:rPr lang="nl-NL"/>
              <a:pPr lvl="0"/>
              <a:t>1-12-2025</a:t>
            </a:fld>
            <a:endParaRPr lang="nl-NL"/>
          </a:p>
        </p:txBody>
      </p:sp>
      <p:sp>
        <p:nvSpPr>
          <p:cNvPr id="3" name="Tijdelijke aanduiding voor voettekst 7">
            <a:extLst>
              <a:ext uri="{FF2B5EF4-FFF2-40B4-BE49-F238E27FC236}">
                <a16:creationId xmlns:a16="http://schemas.microsoft.com/office/drawing/2014/main" id="{78C6DCE7-ED08-B07C-861E-C9A1A0524233}"/>
              </a:ext>
            </a:extLst>
          </p:cNvPr>
          <p:cNvSpPr txBox="1">
            <a:spLocks noGrp="1" noMove="1" noResize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8">
            <a:extLst>
              <a:ext uri="{FF2B5EF4-FFF2-40B4-BE49-F238E27FC236}">
                <a16:creationId xmlns:a16="http://schemas.microsoft.com/office/drawing/2014/main" id="{043AC554-B414-512D-81CF-169FF0B6E386}"/>
              </a:ext>
            </a:extLst>
          </p:cNvPr>
          <p:cNvSpPr txBox="1">
            <a:spLocks noGrp="1" noMove="1" noResize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 lvl="0"/>
            <a:fld id="{A18E1696-357B-4AD2-A9A9-45E8745D3A88}" type="slidenum">
              <a:t>‹nr.›</a:t>
            </a:fld>
            <a:endParaRPr lang="nl-NL"/>
          </a:p>
        </p:txBody>
      </p:sp>
      <p:sp>
        <p:nvSpPr>
          <p:cNvPr id="5" name="Rechthoek 9">
            <a:extLst>
              <a:ext uri="{FF2B5EF4-FFF2-40B4-BE49-F238E27FC236}">
                <a16:creationId xmlns:a16="http://schemas.microsoft.com/office/drawing/2014/main" id="{DB352DEC-96B2-16C5-B26D-E877A87B858D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6" name="Afbeelding 10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AB279D76-CBA6-F3DA-CDD2-98B7D1961881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1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DDA729AA-FF20-2FF2-B24F-E5C6299F2310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12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E55CFF43-C2C5-5148-DC44-7CE802C93196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Afbeelding 13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A5794F38-01EE-FFEB-B1E2-51783EC7F9C8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Afbeelding 14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F7B48577-002E-B6AF-4A6F-46D8B5999898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hthoek 15">
            <a:extLst>
              <a:ext uri="{FF2B5EF4-FFF2-40B4-BE49-F238E27FC236}">
                <a16:creationId xmlns:a16="http://schemas.microsoft.com/office/drawing/2014/main" id="{2D40DEB5-3A87-C1B9-B303-8BC0EB3644BD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9033C74-8124-5DE1-F51B-FCA263A6A1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3F7BB664-1E18-099C-7ECA-C7F978F647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E085B578-ACC9-2FD7-5956-3CB36F81772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ED130F74-8A11-37D3-2E01-6AE29AD76F3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inhoud 5">
            <a:extLst>
              <a:ext uri="{FF2B5EF4-FFF2-40B4-BE49-F238E27FC236}">
                <a16:creationId xmlns:a16="http://schemas.microsoft.com/office/drawing/2014/main" id="{1BD3B11C-18CD-ECCC-B084-7D21F07E377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4512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5">
            <a:extLst>
              <a:ext uri="{FF2B5EF4-FFF2-40B4-BE49-F238E27FC236}">
                <a16:creationId xmlns:a16="http://schemas.microsoft.com/office/drawing/2014/main" id="{3B70BD87-D8FB-5B7E-D400-501BDF19EBB4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3" name="Afbeelding 6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DF55F96E-B0A5-C947-4D29-FA56E707B658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7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D5C552F0-753E-43E6-D8A7-0CBE7DC8A3BA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8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340554A4-3EC0-AD97-DBCD-2D45BE06161E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14971D60-C239-039B-6F50-BDE0A9D1D198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0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891232BA-3DD0-D0C1-E83E-B39D505E073B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hthoek 11">
            <a:extLst>
              <a:ext uri="{FF2B5EF4-FFF2-40B4-BE49-F238E27FC236}">
                <a16:creationId xmlns:a16="http://schemas.microsoft.com/office/drawing/2014/main" id="{F6309388-7054-4A10-FCC4-86F13BD6A6FE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0BAC64F-13FF-D9CE-9F21-3A9A910A17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943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>
            <a:extLst>
              <a:ext uri="{FF2B5EF4-FFF2-40B4-BE49-F238E27FC236}">
                <a16:creationId xmlns:a16="http://schemas.microsoft.com/office/drawing/2014/main" id="{B01309CA-2012-9C64-43F9-FACF9A996DDD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3" name="Afbeelding 5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0DE01BFB-F5FA-18C2-D77F-A100F611DF0B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6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950215C2-08AD-2190-ACAE-59BA330265AC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7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955B1339-DD85-8C60-8817-8F6F5667278A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8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D5F60EDC-2901-A2FF-A945-2AF3B4FE0893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9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A101E4A5-113F-E513-B594-1E6A07A56D80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hthoek 10">
            <a:extLst>
              <a:ext uri="{FF2B5EF4-FFF2-40B4-BE49-F238E27FC236}">
                <a16:creationId xmlns:a16="http://schemas.microsoft.com/office/drawing/2014/main" id="{FBD036F2-16C5-2F89-A011-8583FB42DC60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9898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7">
            <a:extLst>
              <a:ext uri="{FF2B5EF4-FFF2-40B4-BE49-F238E27FC236}">
                <a16:creationId xmlns:a16="http://schemas.microsoft.com/office/drawing/2014/main" id="{654A76A4-7A66-0C74-B2BD-61751019B70B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3" name="Afbeelding 8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03167B4C-5FDC-58B0-5032-C2287CCD02EF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9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BB5E5625-BEA5-BFB0-7E43-4E0320BCE4A4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C4087FEF-0DD7-7225-CB16-7C2FB0E2BCE8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1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4E19F01C-2465-08D0-137E-D79EF886818A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4E6C7809-FA3C-EE36-D8E6-D80EB8E5DCB4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hthoek 13">
            <a:extLst>
              <a:ext uri="{FF2B5EF4-FFF2-40B4-BE49-F238E27FC236}">
                <a16:creationId xmlns:a16="http://schemas.microsoft.com/office/drawing/2014/main" id="{0868F8D9-BA21-3D15-F05E-DC7CCEFBB275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FB1871-49E0-F4AD-216C-4F0E26AA7E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8AC5397-C31D-AD48-492C-8DCC6FCFAB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47A900D1-ED9A-A022-9360-D7A7A3975F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4959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7">
            <a:extLst>
              <a:ext uri="{FF2B5EF4-FFF2-40B4-BE49-F238E27FC236}">
                <a16:creationId xmlns:a16="http://schemas.microsoft.com/office/drawing/2014/main" id="{6C4E6534-BFFA-73B9-59B8-72ABA65386EC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3" name="Afbeelding 8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E154A9D1-7448-BF8F-8936-64F638906C88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9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D7BC6224-4D5E-8BC5-4E2B-6CC2A264F009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F9A62051-5866-F413-21FC-09E29AA740F6}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1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8E348398-F88D-FEC9-39AB-0A3C2C4E9878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162790D7-CE5A-4319-778B-50CA9BF88F95}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hthoek 13">
            <a:extLst>
              <a:ext uri="{FF2B5EF4-FFF2-40B4-BE49-F238E27FC236}">
                <a16:creationId xmlns:a16="http://schemas.microsoft.com/office/drawing/2014/main" id="{64B4BA0E-24B1-4016-A0F0-BC49CD4B6E82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2ECBA8A-DEF0-F166-282B-24D697EB34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5655B282-5200-BD9A-09C7-42AE2E740C0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2A77EC05-54F2-1E5A-1239-39D67CABD01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405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>
            <a:extLst>
              <a:ext uri="{FF2B5EF4-FFF2-40B4-BE49-F238E27FC236}">
                <a16:creationId xmlns:a16="http://schemas.microsoft.com/office/drawing/2014/main" id="{13EE5177-F1CD-86A5-8E4C-BA4B8A017B8A}"/>
              </a:ext>
            </a:extLst>
          </p:cNvPr>
          <p:cNvSpPr>
            <a:spLocks noMove="1" noResize="1"/>
          </p:cNvSpPr>
          <p:nvPr/>
        </p:nvSpPr>
        <p:spPr>
          <a:xfrm>
            <a:off x="0" y="6347463"/>
            <a:ext cx="12191996" cy="507912"/>
          </a:xfrm>
          <a:prstGeom prst="rect">
            <a:avLst/>
          </a:prstGeom>
          <a:solidFill>
            <a:srgbClr val="C7AEC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Lato"/>
            </a:endParaRPr>
          </a:p>
        </p:txBody>
      </p:sp>
      <p:pic>
        <p:nvPicPr>
          <p:cNvPr id="3" name="Afbeelding 7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E25FA4BD-481C-65A7-BE8B-CAF71C3BDAC1}"/>
              </a:ext>
            </a:extLst>
          </p:cNvPr>
          <p:cNvPicPr>
            <a:picLocks noMove="1" noResize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6536" y="6480599"/>
            <a:ext cx="414131" cy="215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F3714B9F-C7F8-5FD0-54D5-F29B1004BFC4}"/>
              </a:ext>
            </a:extLst>
          </p:cNvPr>
          <p:cNvPicPr>
            <a:picLocks noMove="1" noResize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6219" y="6446602"/>
            <a:ext cx="924248" cy="30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9" descr="Afbeelding met klok, tekst, Graphics, Lettertype&#10;&#10;Automatisch gegenereerde beschrijving">
            <a:extLst>
              <a:ext uri="{FF2B5EF4-FFF2-40B4-BE49-F238E27FC236}">
                <a16:creationId xmlns:a16="http://schemas.microsoft.com/office/drawing/2014/main" id="{77AA9B28-7D3F-8ED4-FDF4-38B813BD46E3}"/>
              </a:ext>
            </a:extLst>
          </p:cNvPr>
          <p:cNvPicPr>
            <a:picLocks noMove="1" noResize="1"/>
          </p:cNvPicPr>
          <p:nvPr/>
        </p:nvPicPr>
        <p:blipFill>
          <a:blip r:embed="rId16"/>
          <a:srcRect l="28248" t="1447"/>
          <a:stretch>
            <a:fillRect/>
          </a:stretch>
        </p:blipFill>
        <p:spPr>
          <a:xfrm>
            <a:off x="9290185" y="6488244"/>
            <a:ext cx="1284183" cy="22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2E495563-525A-0BE7-DEBF-30811B003345}"/>
              </a:ext>
            </a:extLst>
          </p:cNvPr>
          <p:cNvPicPr>
            <a:picLocks noMove="1" noResize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89920" y="6513892"/>
            <a:ext cx="1157767" cy="175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1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C2E7E997-243E-7C3B-EF20-2E156CD29BDA}"/>
              </a:ext>
            </a:extLst>
          </p:cNvPr>
          <p:cNvPicPr>
            <a:picLocks noMove="1" noResize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24479" y="6398550"/>
            <a:ext cx="586514" cy="379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hthoek 12">
            <a:extLst>
              <a:ext uri="{FF2B5EF4-FFF2-40B4-BE49-F238E27FC236}">
                <a16:creationId xmlns:a16="http://schemas.microsoft.com/office/drawing/2014/main" id="{272FC715-AC2F-E5D6-693E-7A227C98EF68}"/>
              </a:ext>
            </a:extLst>
          </p:cNvPr>
          <p:cNvSpPr>
            <a:spLocks noMove="1" noResize="1"/>
          </p:cNvSpPr>
          <p:nvPr/>
        </p:nvSpPr>
        <p:spPr>
          <a:xfrm>
            <a:off x="0" y="404393"/>
            <a:ext cx="11858625" cy="593542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Lato"/>
            </a:endParaRPr>
          </a:p>
        </p:txBody>
      </p:sp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94917874-0256-E4EA-7563-4F17D4626F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stijl te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C86B2569-311B-16F8-17ED-047013A613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000" b="0" i="0" u="none" strike="noStrike" kern="1200" cap="none" spc="0" baseline="0">
          <a:solidFill>
            <a:srgbClr val="51686D"/>
          </a:solidFill>
          <a:uFillTx/>
          <a:latin typeface="Catamaran Black" pitchFamily="2"/>
          <a:cs typeface="Catamaran Black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3A3A3A"/>
          </a:solidFill>
          <a:uFillTx/>
          <a:latin typeface="Lato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3A3A3A"/>
          </a:solidFill>
          <a:uFillTx/>
          <a:latin typeface="Lato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3A3A3A"/>
          </a:solidFill>
          <a:uFillTx/>
          <a:latin typeface="Lato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1" u="none" strike="noStrike" kern="1200" cap="none" spc="0" baseline="0">
          <a:solidFill>
            <a:srgbClr val="3A3A3A"/>
          </a:solidFill>
          <a:uFillTx/>
          <a:latin typeface="Lato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600" b="0" i="1" u="none" strike="noStrike" kern="1200" cap="none" spc="0" baseline="0">
          <a:solidFill>
            <a:srgbClr val="3A3A3A"/>
          </a:solidFill>
          <a:uFillTx/>
          <a:latin typeface="Lato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03F4A-4087-97BE-0133-5FC78FC4F1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Zorggeld moet naar de zorg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746DE8-CAB7-73EE-E840-4880DC4D7A7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7051" y="4021138"/>
            <a:ext cx="9144000" cy="1655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"/>
                <a:ea typeface="Lato"/>
                <a:cs typeface="Lato"/>
              </a:rPr>
              <a:t>Eugène van Mierlo, wethouder Almelo</a:t>
            </a:r>
            <a:endParaRPr lang="nl-NL" sz="3200">
              <a:solidFill>
                <a:schemeClr val="accent5">
                  <a:lumMod val="20000"/>
                  <a:lumOff val="80000"/>
                </a:schemeClr>
              </a:solidFill>
              <a:ea typeface="Lato" pitchFamily="34"/>
              <a:cs typeface="Lato" pitchFamily="34"/>
            </a:endParaRPr>
          </a:p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"/>
                <a:ea typeface="Lato"/>
                <a:cs typeface="Lato"/>
              </a:rPr>
              <a:t>Regionaal portefeuillehouder aanpak zorgfraude Twente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ea typeface="Lato"/>
              <a:cs typeface="Lato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"/>
                <a:ea typeface="Lato"/>
                <a:cs typeface="Lato"/>
              </a:rPr>
              <a:t>   en landelijke proeftuin Aanpak zorgfraude</a:t>
            </a:r>
          </a:p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"/>
                <a:ea typeface="Lato"/>
                <a:cs typeface="Lato"/>
              </a:rPr>
              <a:t>Bestuurder Informatieknooppunt Zorgfraude (IKZ)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ea typeface="Lato"/>
              <a:cs typeface="Lato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E96ED9-2CC1-7222-C5A2-148A94B1DC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051" y="1804211"/>
            <a:ext cx="9144000" cy="3952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27 november 2025</a:t>
            </a:r>
            <a:endParaRPr lang="nl-NL" dirty="0">
              <a:solidFill>
                <a:schemeClr val="bg1"/>
              </a:solidFill>
              <a:ea typeface="Lato"/>
              <a:cs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2F44F-4ECD-AC0A-5FFD-1BA8C3FD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Gezamenlijke opgave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54755-FE33-FBBC-83CD-7AF7551B5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7"/>
            <a:ext cx="8305797" cy="4351336"/>
          </a:xfrm>
        </p:spPr>
        <p:txBody>
          <a:bodyPr/>
          <a:lstStyle/>
          <a:p>
            <a:pPr lvl="0">
              <a:buClr>
                <a:srgbClr val="C7AECE"/>
              </a:buClr>
            </a:pPr>
            <a:r>
              <a:rPr lang="nl-NL" dirty="0"/>
              <a:t>Tussen gemeenten bestaan grote verschillen in toezicht</a:t>
            </a:r>
          </a:p>
          <a:p>
            <a:pPr lvl="0">
              <a:buClr>
                <a:srgbClr val="C7AECE"/>
              </a:buClr>
            </a:pPr>
            <a:r>
              <a:rPr lang="nl-NL" dirty="0"/>
              <a:t>Waterbedeffect: criminelen zoeken de zwakste schakel op</a:t>
            </a:r>
          </a:p>
          <a:p>
            <a:pPr lvl="0">
              <a:buClr>
                <a:srgbClr val="C7AECE"/>
              </a:buClr>
            </a:pPr>
            <a:r>
              <a:rPr lang="nl-NL" dirty="0"/>
              <a:t>Alleen samen met andere gemeenten en ketenpartners kunnen we fraude echt tegengaan </a:t>
            </a:r>
          </a:p>
          <a:p>
            <a:pPr lvl="0">
              <a:buClr>
                <a:srgbClr val="C7AECE"/>
              </a:buClr>
            </a:pPr>
            <a:r>
              <a:rPr lang="nl-NL" dirty="0"/>
              <a:t>Strategische agenda </a:t>
            </a:r>
            <a:r>
              <a:rPr lang="nl-NL" dirty="0" err="1"/>
              <a:t>Wmo</a:t>
            </a:r>
            <a:r>
              <a:rPr lang="nl-NL" dirty="0"/>
              <a:t> en Jeugdwet: landelijk basisniveau van het toezicht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b="1" dirty="0"/>
              <a:t>Doel: fraudebestendig maken van de hele keten</a:t>
            </a:r>
          </a:p>
        </p:txBody>
      </p:sp>
      <p:pic>
        <p:nvPicPr>
          <p:cNvPr id="5" name="Afbeelding 4" descr="Afbeelding met Lettertype, ontwerp, logo, Graphics&#10;&#10;Door AI gegenereerde inhoud is mogelijk onjuist.">
            <a:extLst>
              <a:ext uri="{FF2B5EF4-FFF2-40B4-BE49-F238E27FC236}">
                <a16:creationId xmlns:a16="http://schemas.microsoft.com/office/drawing/2014/main" id="{5835D17E-2714-E8BA-7C9B-F628BD8BB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3907" r="9068" b="5491"/>
          <a:stretch>
            <a:fillRect/>
          </a:stretch>
        </p:blipFill>
        <p:spPr>
          <a:xfrm>
            <a:off x="8930728" y="4001295"/>
            <a:ext cx="2012533" cy="17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5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46DD7-F0A4-3098-D261-020B05C7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681037"/>
            <a:ext cx="10519608" cy="1325559"/>
          </a:xfrm>
        </p:spPr>
        <p:txBody>
          <a:bodyPr>
            <a:normAutofit/>
          </a:bodyPr>
          <a:lstStyle/>
          <a:p>
            <a:r>
              <a:rPr lang="nl-NL" dirty="0"/>
              <a:t>Proeftuin Aanpak Zorgfraude helpt probleem aan te pakken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9F6BF0-486D-CDF8-38F3-A401B291C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33" y="2156025"/>
            <a:ext cx="10182723" cy="4351336"/>
          </a:xfrm>
        </p:spPr>
        <p:txBody>
          <a:bodyPr/>
          <a:lstStyle/>
          <a:p>
            <a:pPr lvl="0">
              <a:buClr>
                <a:srgbClr val="C7AECE"/>
              </a:buClr>
              <a:buFont typeface="Arial" panose="020B0604020202020204" pitchFamily="34" charset="0"/>
              <a:buChar char="•"/>
            </a:pPr>
            <a:r>
              <a:rPr lang="nl-NL" dirty="0"/>
              <a:t>Samenwerking tussen regio Hart van Brabant, regio Twente en de VNG</a:t>
            </a:r>
          </a:p>
          <a:p>
            <a:pPr lvl="0">
              <a:buClr>
                <a:srgbClr val="C7AECE"/>
              </a:buClr>
              <a:buFont typeface="Arial" panose="020B0604020202020204" pitchFamily="34" charset="0"/>
              <a:buChar char="•"/>
            </a:pPr>
            <a:r>
              <a:rPr lang="nl-NL" dirty="0"/>
              <a:t>Wat doet de proeftuin? Innovatieve werkwijzen ontwikkelen om zorgfraude tegen te gaan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b="1" dirty="0"/>
              <a:t>Drie thema’s:</a:t>
            </a:r>
          </a:p>
          <a:p>
            <a:pPr marL="914400" lvl="1" indent="-457200">
              <a:buClr>
                <a:srgbClr val="C6AECE"/>
              </a:buClr>
              <a:buFont typeface="+mj-lt"/>
              <a:buAutoNum type="arabicPeriod"/>
            </a:pPr>
            <a:r>
              <a:rPr lang="nl-NL" sz="2400" dirty="0"/>
              <a:t>Informatie- en gegevensdeling </a:t>
            </a:r>
            <a:endParaRPr lang="nl-NL" sz="3200" dirty="0"/>
          </a:p>
          <a:p>
            <a:pPr marL="914400" lvl="1" indent="-457200">
              <a:buClr>
                <a:srgbClr val="C6AECE"/>
              </a:buClr>
              <a:buFont typeface="+mj-lt"/>
              <a:buAutoNum type="arabicPeriod"/>
            </a:pPr>
            <a:r>
              <a:rPr lang="nl-NL" sz="2400" dirty="0"/>
              <a:t>Screening en selectie</a:t>
            </a:r>
            <a:endParaRPr lang="nl-NL" sz="3200" dirty="0"/>
          </a:p>
          <a:p>
            <a:pPr marL="914400" lvl="1" indent="-457200">
              <a:buClr>
                <a:srgbClr val="C6AECE"/>
              </a:buClr>
              <a:buFont typeface="+mj-lt"/>
              <a:buAutoNum type="arabicPeriod"/>
            </a:pPr>
            <a:r>
              <a:rPr lang="nl-NL" sz="2400" dirty="0"/>
              <a:t>Versterken partnerschap</a:t>
            </a:r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tekst, Lettertype, schermopname, Graphics&#10;&#10;Door AI gegenereerde inhoud is mogelijk onjuist.">
            <a:extLst>
              <a:ext uri="{FF2B5EF4-FFF2-40B4-BE49-F238E27FC236}">
                <a16:creationId xmlns:a16="http://schemas.microsoft.com/office/drawing/2014/main" id="{E742CE1B-34A9-A944-7369-01436A43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64" y="3429000"/>
            <a:ext cx="3653102" cy="20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5F02B-CBFE-382B-F285-18EE0038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94D81-3F0B-2844-841D-DEB7ECB0DF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Resultaten screening Twente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A0BB81-2165-23AF-5F25-3DAFADC837B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7051" y="4021138"/>
            <a:ext cx="9144000" cy="1655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"/>
                <a:ea typeface="Lato"/>
                <a:cs typeface="Lato"/>
              </a:rPr>
              <a:t>Aanbesteding </a:t>
            </a:r>
            <a:r>
              <a:rPr lang="nl-NL" err="1">
                <a:solidFill>
                  <a:schemeClr val="accent5">
                    <a:lumMod val="20000"/>
                    <a:lumOff val="80000"/>
                  </a:schemeClr>
                </a:solidFill>
                <a:latin typeface="Lato"/>
                <a:ea typeface="Lato"/>
                <a:cs typeface="Lato"/>
              </a:rPr>
              <a:t>Wmo</a:t>
            </a: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"/>
                <a:ea typeface="Lato"/>
                <a:cs typeface="Lato"/>
              </a:rPr>
              <a:t> en Jeugdwet </a:t>
            </a:r>
            <a:endParaRPr lang="nl-NL" dirty="0" err="1">
              <a:solidFill>
                <a:schemeClr val="accent5">
                  <a:lumMod val="20000"/>
                  <a:lumOff val="80000"/>
                </a:schemeClr>
              </a:solidFill>
              <a:ea typeface="Lato"/>
              <a:cs typeface="Lato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"/>
                <a:ea typeface="Lato"/>
                <a:cs typeface="Lato"/>
              </a:rPr>
              <a:t>voor 14 gemeenten in Twente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"/>
                <a:ea typeface="Lato"/>
                <a:cs typeface="Lato"/>
              </a:rPr>
              <a:t>Contractperiode 2025-2030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ea typeface="Lato"/>
              <a:cs typeface="Lato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0E0D2A-C921-CA7E-2B2D-81453ABA00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051" y="1804211"/>
            <a:ext cx="9144000" cy="395285"/>
          </a:xfrm>
        </p:spPr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0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B57D3-51FA-D791-8896-2AFEC9B8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Feiten uit de Twentse screening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C8D0C7-D4C4-A92F-B375-CD3AD0A84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buClr>
                <a:srgbClr val="C7AECE"/>
              </a:buClr>
            </a:pPr>
            <a:r>
              <a:rPr lang="nl-NL" sz="4400" dirty="0"/>
              <a:t>578 aanbieders beoordeeld (hoofd- en onderaannemers)</a:t>
            </a:r>
          </a:p>
          <a:p>
            <a:pPr>
              <a:lnSpc>
                <a:spcPct val="110000"/>
              </a:lnSpc>
              <a:buClr>
                <a:srgbClr val="C7AECE"/>
              </a:buClr>
            </a:pPr>
            <a:r>
              <a:rPr lang="nl-NL" sz="4400" dirty="0"/>
              <a:t>550 gecontracteerd</a:t>
            </a:r>
          </a:p>
          <a:p>
            <a:pPr>
              <a:lnSpc>
                <a:spcPct val="110000"/>
              </a:lnSpc>
              <a:buClr>
                <a:srgbClr val="C7AECE"/>
              </a:buClr>
            </a:pPr>
            <a:r>
              <a:rPr lang="nl-NL" sz="4400" dirty="0"/>
              <a:t>Enkele verwachte aanbieders niet aangemeld</a:t>
            </a:r>
          </a:p>
          <a:p>
            <a:pPr>
              <a:lnSpc>
                <a:spcPct val="110000"/>
              </a:lnSpc>
              <a:buClr>
                <a:srgbClr val="C7AECE"/>
              </a:buClr>
            </a:pPr>
            <a:r>
              <a:rPr lang="nl-NL" sz="4400" dirty="0"/>
              <a:t>28 aanbieders uiteindelijk geen contract (o.a. door integriteitsscreening-Bibob) </a:t>
            </a:r>
          </a:p>
          <a:p>
            <a:pPr>
              <a:lnSpc>
                <a:spcPct val="110000"/>
              </a:lnSpc>
              <a:buClr>
                <a:srgbClr val="C7AECE"/>
              </a:buClr>
            </a:pPr>
            <a:r>
              <a:rPr lang="nl-NL" sz="4400" dirty="0"/>
              <a:t>Bibob nieuw en succesvol uitgevoerd samen Politie en Belastingdienst</a:t>
            </a:r>
          </a:p>
          <a:p>
            <a:pPr>
              <a:lnSpc>
                <a:spcPct val="110000"/>
              </a:lnSpc>
              <a:buClr>
                <a:srgbClr val="C7AECE"/>
              </a:buClr>
            </a:pPr>
            <a:r>
              <a:rPr lang="nl-NL" sz="4400" dirty="0"/>
              <a:t>Uitgaande van 20 – 40 cliënten per aanbieder, hebben we ca 560 – 1120 cliënten mogelijk behoed voor ‘slechte’ zorg </a:t>
            </a:r>
          </a:p>
          <a:p>
            <a:pPr>
              <a:lnSpc>
                <a:spcPct val="110000"/>
              </a:lnSpc>
              <a:buClr>
                <a:srgbClr val="C7AECE"/>
              </a:buClr>
            </a:pPr>
            <a:r>
              <a:rPr lang="nl-NL" sz="4400" dirty="0"/>
              <a:t>Ook 28 </a:t>
            </a:r>
            <a:r>
              <a:rPr lang="nl-NL" sz="4400" dirty="0" err="1"/>
              <a:t>toezichtsonderzoeken</a:t>
            </a:r>
            <a:r>
              <a:rPr lang="nl-NL" sz="4400" dirty="0"/>
              <a:t> niet hoeven uitvoeren (ca 50.000 euro/onderzoek): onderzoekscapaciteit gemeenten 1,4 miljoen euro bespaard, ketenpartners vergelijkbaar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23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5E7AEFB-006F-9BBB-0AC9-2271E278D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6995" y="535333"/>
            <a:ext cx="10134532" cy="578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8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3A042-0EF8-ED98-64AC-344C2627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Inzichten voor Twente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BA868B-0F5B-BE66-6BBA-C20D880C4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10000"/>
              </a:lnSpc>
              <a:buClr>
                <a:srgbClr val="C7AECE"/>
              </a:buClr>
              <a:buFont typeface="+mj-lt"/>
              <a:buAutoNum type="arabicPeriod"/>
            </a:pPr>
            <a:r>
              <a:rPr lang="nl-NL"/>
              <a:t>In Twente jaarlijkse investering zorg ca. 785 miljoen euro</a:t>
            </a:r>
          </a:p>
          <a:p>
            <a:pPr marL="514350" indent="-514350">
              <a:lnSpc>
                <a:spcPct val="110000"/>
              </a:lnSpc>
              <a:buClr>
                <a:srgbClr val="C7AECE"/>
              </a:buClr>
              <a:buFont typeface="+mj-lt"/>
              <a:buAutoNum type="arabicPeriod"/>
            </a:pPr>
            <a:r>
              <a:rPr lang="nl-NL"/>
              <a:t>5% van aangemelde zorgaanbieders (28) niet in contract (39 miljoen euro)</a:t>
            </a:r>
          </a:p>
          <a:p>
            <a:pPr marL="514350" indent="-514350">
              <a:lnSpc>
                <a:spcPct val="110000"/>
              </a:lnSpc>
              <a:buClr>
                <a:srgbClr val="C7AECE"/>
              </a:buClr>
              <a:buFont typeface="+mj-lt"/>
              <a:buAutoNum type="arabicPeriod"/>
            </a:pPr>
            <a:r>
              <a:rPr lang="nl-NL"/>
              <a:t>Zorgfraude is geschat op 10%, oftewel zo’n 78 miljoen euro. Door de versterkte aanpak van zorgfraude in Twente kijken we mogelijk naar een afname zorgfraude met 50 %</a:t>
            </a:r>
          </a:p>
          <a:p>
            <a:pPr marL="514350" indent="-514350">
              <a:lnSpc>
                <a:spcPct val="110000"/>
              </a:lnSpc>
              <a:buClr>
                <a:srgbClr val="C7AECE"/>
              </a:buClr>
              <a:buFont typeface="+mj-lt"/>
              <a:buAutoNum type="arabicPeriod"/>
            </a:pPr>
            <a:r>
              <a:rPr lang="nl-NL"/>
              <a:t>Afschrikwekkende werking van versterkte aanpak zorgfraude (incl. Bibob): aantal aanbieders niet gemeld bij aanbesteding </a:t>
            </a:r>
          </a:p>
          <a:p>
            <a:pPr marL="514350" indent="-514350">
              <a:lnSpc>
                <a:spcPct val="110000"/>
              </a:lnSpc>
              <a:buClr>
                <a:srgbClr val="C7AECE"/>
              </a:buClr>
              <a:buFont typeface="+mj-lt"/>
              <a:buAutoNum type="arabicPeriod"/>
            </a:pPr>
            <a:r>
              <a:rPr lang="nl-NL"/>
              <a:t>Voor een groep van 560-1120 cliënten is de kans op slechte zorg verminderd  </a:t>
            </a:r>
          </a:p>
          <a:p>
            <a:pPr marL="514350" indent="-514350">
              <a:lnSpc>
                <a:spcPct val="110000"/>
              </a:lnSpc>
              <a:buClr>
                <a:srgbClr val="C7AECE"/>
              </a:buClr>
              <a:buFont typeface="+mj-lt"/>
              <a:buAutoNum type="arabicPeriod"/>
            </a:pPr>
            <a:r>
              <a:rPr lang="nl-NL"/>
              <a:t>Door KIT-instrument zicht op 35 gecontracteerde aanbieders met verhoogd financieel risico op niet-goede zorg. Eerste focus Daar richten we regionaal toezicht als eerste op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91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CA45B-E487-3B55-4863-50E39076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166681" cy="1325559"/>
          </a:xfrm>
        </p:spPr>
        <p:txBody>
          <a:bodyPr>
            <a:normAutofit/>
          </a:bodyPr>
          <a:lstStyle/>
          <a:p>
            <a:r>
              <a:rPr lang="nl-NL" dirty="0"/>
              <a:t>Zes bouwstenen voor bestuurlijke daadkracht: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6E5DEC-12B4-A0CF-B009-4680534B0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10400815" cy="4351336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buClr>
                <a:srgbClr val="C7ADCE"/>
              </a:buClr>
              <a:buFont typeface="+mj-lt"/>
              <a:buAutoNum type="arabicPeriod"/>
            </a:pPr>
            <a:r>
              <a:rPr lang="nl-NL" dirty="0"/>
              <a:t>Toon bestuurlijke betrokkenheid en daadkracht</a:t>
            </a:r>
          </a:p>
          <a:p>
            <a:pPr marL="457200" lvl="0" indent="-457200">
              <a:lnSpc>
                <a:spcPct val="100000"/>
              </a:lnSpc>
              <a:buClr>
                <a:srgbClr val="C7ADCE"/>
              </a:buClr>
              <a:buFont typeface="+mj-lt"/>
              <a:buAutoNum type="arabicPeriod"/>
            </a:pPr>
            <a:r>
              <a:rPr lang="nl-NL" dirty="0"/>
              <a:t>Kies voor een veilige manier van aanbesteding en contractmanagement</a:t>
            </a:r>
          </a:p>
          <a:p>
            <a:pPr marL="457200" lvl="0" indent="-457200">
              <a:lnSpc>
                <a:spcPct val="100000"/>
              </a:lnSpc>
              <a:buClr>
                <a:srgbClr val="C7ADCE"/>
              </a:buClr>
              <a:buFont typeface="+mj-lt"/>
              <a:buAutoNum type="arabicPeriod"/>
            </a:pPr>
            <a:r>
              <a:rPr lang="nl-NL" dirty="0"/>
              <a:t>Zorg voor strengere screening van zorgaanbieders aan de poort</a:t>
            </a:r>
          </a:p>
          <a:p>
            <a:pPr marL="457200" lvl="0" indent="-457200">
              <a:lnSpc>
                <a:spcPct val="100000"/>
              </a:lnSpc>
              <a:buClr>
                <a:srgbClr val="C7ADCE"/>
              </a:buClr>
              <a:buFont typeface="+mj-lt"/>
              <a:buAutoNum type="arabicPeriod"/>
            </a:pPr>
            <a:r>
              <a:rPr lang="nl-NL" dirty="0"/>
              <a:t>Versterk de toegangsorganisatie</a:t>
            </a:r>
          </a:p>
          <a:p>
            <a:pPr marL="457200" lvl="0" indent="-457200">
              <a:lnSpc>
                <a:spcPct val="100000"/>
              </a:lnSpc>
              <a:buClr>
                <a:srgbClr val="C7ADCE"/>
              </a:buClr>
              <a:buFont typeface="+mj-lt"/>
              <a:buAutoNum type="arabicPeriod"/>
            </a:pPr>
            <a:r>
              <a:rPr lang="nl-NL" dirty="0"/>
              <a:t>Verstevig het gemeentelijk toezicht en handhaving</a:t>
            </a:r>
          </a:p>
          <a:p>
            <a:pPr marL="457200" lvl="0" indent="-457200">
              <a:lnSpc>
                <a:spcPct val="100000"/>
              </a:lnSpc>
              <a:buClr>
                <a:srgbClr val="C7ADCE"/>
              </a:buClr>
              <a:buFont typeface="+mj-lt"/>
              <a:buAutoNum type="arabicPeriod"/>
            </a:pPr>
            <a:r>
              <a:rPr lang="nl-NL" dirty="0"/>
              <a:t>Creëer brede samenwerking: intergemeentelijk, regionaal en integraal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211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101A-4FD2-027F-8353-7204AE1D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Wat levert het op?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ABD371-3B25-2DA0-89BE-23CD9156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5403571" cy="4351336"/>
          </a:xfrm>
        </p:spPr>
        <p:txBody>
          <a:bodyPr wrap="square" anchor="t">
            <a:normAutofit/>
          </a:bodyPr>
          <a:lstStyle/>
          <a:p>
            <a:pPr lvl="0">
              <a:buClr>
                <a:srgbClr val="C7AECE"/>
              </a:buClr>
            </a:pPr>
            <a:r>
              <a:rPr lang="nl-NL" dirty="0"/>
              <a:t>Meer grip op rechtmatigheid en integriteit</a:t>
            </a:r>
          </a:p>
          <a:p>
            <a:pPr lvl="0">
              <a:buClr>
                <a:srgbClr val="C7AECE"/>
              </a:buClr>
            </a:pPr>
            <a:r>
              <a:rPr lang="nl-NL" dirty="0"/>
              <a:t>Kwaliteit van zorg en cliëntveiligheid</a:t>
            </a:r>
          </a:p>
          <a:p>
            <a:pPr lvl="0">
              <a:buClr>
                <a:srgbClr val="C7AECE"/>
              </a:buClr>
            </a:pPr>
            <a:r>
              <a:rPr lang="nl-NL" dirty="0"/>
              <a:t>Minder financiële en reputatie-risico’s</a:t>
            </a:r>
          </a:p>
          <a:p>
            <a:pPr lvl="0">
              <a:buClr>
                <a:srgbClr val="C7AECE"/>
              </a:buClr>
            </a:pPr>
            <a:r>
              <a:rPr lang="nl-NL" dirty="0"/>
              <a:t>Versterkt vertrouwen van cliënten en toezichthouders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AE5E8D-EAA2-BC54-E0D9-E9150F17F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57" y="1825627"/>
            <a:ext cx="5181603" cy="3096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80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C8101-512D-3038-1185-98670812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betekent dit voor uw regio?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F294DA-4617-2F0B-081D-17452114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7"/>
            <a:ext cx="10377665" cy="4351336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000" dirty="0"/>
              <a:t>“Hoe zichtbaar en bestuurlijk verankerd is dit thema in uw gemeente?”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3200" dirty="0"/>
              <a:t>Zorggeld moet naar zorg en u bepaalt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34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1F1D1-F66E-53EC-D5AF-90DAEE743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2" y="365129"/>
            <a:ext cx="10952745" cy="1325559"/>
          </a:xfrm>
        </p:spPr>
        <p:txBody>
          <a:bodyPr/>
          <a:lstStyle/>
          <a:p>
            <a:r>
              <a:rPr lang="nl-NL" dirty="0"/>
              <a:t>Criminele netwerken vinden hun weg naar de zorg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EC3194-05A2-85D7-30EE-AB0EAA60A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>
            <a:fillRect/>
          </a:stretch>
        </p:blipFill>
        <p:spPr bwMode="auto">
          <a:xfrm>
            <a:off x="8408504" y="1648106"/>
            <a:ext cx="2693505" cy="36393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D31CFA0-75C2-A68C-FD72-5D8B99580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6129" y="1676571"/>
            <a:ext cx="3539382" cy="36111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12540FC-39BA-0BD4-57BE-0E4E856448F8}"/>
              </a:ext>
            </a:extLst>
          </p:cNvPr>
          <p:cNvSpPr txBox="1"/>
          <p:nvPr/>
        </p:nvSpPr>
        <p:spPr>
          <a:xfrm>
            <a:off x="2681469" y="5661482"/>
            <a:ext cx="6829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Hoe zeker weet u dat dit niet ook in uw gemeente speelt? </a:t>
            </a:r>
            <a:endParaRPr lang="nl-NL" sz="2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Afbeelding 4" descr="Afbeelding met tekst, schermopname&#10;&#10;Door AI gegenereerde inhoud is mogelijk onjuist.">
            <a:extLst>
              <a:ext uri="{FF2B5EF4-FFF2-40B4-BE49-F238E27FC236}">
                <a16:creationId xmlns:a16="http://schemas.microsoft.com/office/drawing/2014/main" id="{54690CF3-0B1C-F024-362C-46C0CEEAC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06" y="1676571"/>
            <a:ext cx="2199962" cy="36111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7CE75-7CDA-CD80-EBB4-761B2F78B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, schermopname, Website, print&#10;&#10;Door AI gegenereerde inhoud is mogelijk onjuist.">
            <a:extLst>
              <a:ext uri="{FF2B5EF4-FFF2-40B4-BE49-F238E27FC236}">
                <a16:creationId xmlns:a16="http://schemas.microsoft.com/office/drawing/2014/main" id="{1A08A19C-0231-E84C-1484-64A1B579FE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18976" r="4366" b="18788"/>
          <a:stretch>
            <a:fillRect/>
          </a:stretch>
        </p:blipFill>
        <p:spPr>
          <a:xfrm>
            <a:off x="8339384" y="1168160"/>
            <a:ext cx="3112988" cy="4492152"/>
          </a:xfrm>
          <a:prstGeom prst="rect">
            <a:avLst/>
          </a:prstGeom>
        </p:spPr>
      </p:pic>
      <p:pic>
        <p:nvPicPr>
          <p:cNvPr id="12" name="Afbeelding 11" descr="Afbeelding met tekst, fotolijst, schermopname, print&#10;&#10;Door AI gegenereerde inhoud is mogelijk onjuist.">
            <a:extLst>
              <a:ext uri="{FF2B5EF4-FFF2-40B4-BE49-F238E27FC236}">
                <a16:creationId xmlns:a16="http://schemas.microsoft.com/office/drawing/2014/main" id="{65141A06-93FF-E3B9-4730-24CA91E649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9" r="9587" b="18830"/>
          <a:stretch>
            <a:fillRect/>
          </a:stretch>
        </p:blipFill>
        <p:spPr>
          <a:xfrm>
            <a:off x="427739" y="1127760"/>
            <a:ext cx="2864101" cy="4414520"/>
          </a:xfrm>
          <a:prstGeom prst="rect">
            <a:avLst/>
          </a:prstGeom>
        </p:spPr>
      </p:pic>
      <p:pic>
        <p:nvPicPr>
          <p:cNvPr id="14" name="Afbeelding 13" descr="Afbeelding met tekst, schermopname, Website, krant&#10;&#10;Door AI gegenereerde inhoud is mogelijk onjuist.">
            <a:extLst>
              <a:ext uri="{FF2B5EF4-FFF2-40B4-BE49-F238E27FC236}">
                <a16:creationId xmlns:a16="http://schemas.microsoft.com/office/drawing/2014/main" id="{68674DB1-0FCC-70B8-91D7-F1BC2DAB49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10999" r="-1" b="13621"/>
          <a:stretch>
            <a:fillRect/>
          </a:stretch>
        </p:blipFill>
        <p:spPr>
          <a:xfrm>
            <a:off x="3272496" y="1131528"/>
            <a:ext cx="2663484" cy="4395169"/>
          </a:xfrm>
          <a:prstGeom prst="rect">
            <a:avLst/>
          </a:prstGeom>
        </p:spPr>
      </p:pic>
      <p:pic>
        <p:nvPicPr>
          <p:cNvPr id="16" name="Afbeelding 15" descr="Afbeelding met tekst, schermopname, krant, print&#10;&#10;Door AI gegenereerde inhoud is mogelijk onjuist.">
            <a:extLst>
              <a:ext uri="{FF2B5EF4-FFF2-40B4-BE49-F238E27FC236}">
                <a16:creationId xmlns:a16="http://schemas.microsoft.com/office/drawing/2014/main" id="{E060E2CA-A785-2F3E-3631-760587FF2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9703" b="9872"/>
          <a:stretch>
            <a:fillRect/>
          </a:stretch>
        </p:blipFill>
        <p:spPr>
          <a:xfrm>
            <a:off x="5828375" y="1131529"/>
            <a:ext cx="2511012" cy="4538114"/>
          </a:xfrm>
          <a:prstGeom prst="rect">
            <a:avLst/>
          </a:prstGeom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439313AA-E736-CD23-37D2-250DA483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8" y="5660312"/>
            <a:ext cx="10487523" cy="490853"/>
          </a:xfrm>
        </p:spPr>
        <p:txBody>
          <a:bodyPr/>
          <a:lstStyle/>
          <a:p>
            <a:pPr marL="0" indent="0">
              <a:buNone/>
            </a:pPr>
            <a:r>
              <a:rPr lang="nl-NL" sz="1400" i="1" dirty="0"/>
              <a:t>Bron: Leeuwarder Courant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A56558-D2FC-5C7C-1035-CD880A423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9134" y="1274330"/>
            <a:ext cx="179719" cy="14704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467D1F1-951B-0D60-6A13-975785A275C3}"/>
              </a:ext>
            </a:extLst>
          </p:cNvPr>
          <p:cNvSpPr txBox="1"/>
          <p:nvPr/>
        </p:nvSpPr>
        <p:spPr>
          <a:xfrm>
            <a:off x="4604238" y="5726471"/>
            <a:ext cx="6829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Hoe zeker weet u dat dit niet ook in uw gemeente speelt? </a:t>
            </a:r>
            <a:endParaRPr lang="nl-NL" sz="2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3D8846-5952-2D68-A685-12CF24D15A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2" y="365129"/>
            <a:ext cx="10952745" cy="1325559"/>
          </a:xfrm>
        </p:spPr>
        <p:txBody>
          <a:bodyPr/>
          <a:lstStyle/>
          <a:p>
            <a:r>
              <a:rPr lang="nl-NL" dirty="0"/>
              <a:t>Criminele netwerken vinden hun weg naar de zorg</a:t>
            </a:r>
          </a:p>
        </p:txBody>
      </p:sp>
    </p:spTree>
    <p:extLst>
      <p:ext uri="{BB962C8B-B14F-4D97-AF65-F5344CB8AC3E}">
        <p14:creationId xmlns:p14="http://schemas.microsoft.com/office/powerpoint/2010/main" val="8814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2100A-E3DF-AFC2-3B30-91BCF849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555810"/>
            <a:ext cx="10921675" cy="1325559"/>
          </a:xfrm>
        </p:spPr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media: van </a:t>
            </a:r>
            <a:r>
              <a:rPr lang="nl-NL" dirty="0" err="1"/>
              <a:t>social</a:t>
            </a:r>
            <a:r>
              <a:rPr lang="nl-NL" dirty="0"/>
              <a:t> post naar (gevaarlijke) tutorial</a:t>
            </a:r>
          </a:p>
        </p:txBody>
      </p:sp>
      <p:pic>
        <p:nvPicPr>
          <p:cNvPr id="4" name="DE0FB846-D00E-473A-8E1F-4E0CF8862358">
            <a:extLst>
              <a:ext uri="{FF2B5EF4-FFF2-40B4-BE49-F238E27FC236}">
                <a16:creationId xmlns:a16="http://schemas.microsoft.com/office/drawing/2014/main" id="{81AB68B8-651B-7FC4-A778-35320263FC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0" b="26141"/>
          <a:stretch>
            <a:fillRect/>
          </a:stretch>
        </p:blipFill>
        <p:spPr bwMode="auto">
          <a:xfrm>
            <a:off x="838203" y="1881369"/>
            <a:ext cx="2863950" cy="422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70B27E93-EEB2-418C-A573-540492219A56">
            <a:extLst>
              <a:ext uri="{FF2B5EF4-FFF2-40B4-BE49-F238E27FC236}">
                <a16:creationId xmlns:a16="http://schemas.microsoft.com/office/drawing/2014/main" id="{642B172A-1DE6-00D4-FEE3-BD51265E8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8" b="26061"/>
          <a:stretch>
            <a:fillRect/>
          </a:stretch>
        </p:blipFill>
        <p:spPr bwMode="auto">
          <a:xfrm>
            <a:off x="4459770" y="1868593"/>
            <a:ext cx="2863950" cy="423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2FAAC70E-5931-46B2-AD06-813E5A42A88B">
            <a:extLst>
              <a:ext uri="{FF2B5EF4-FFF2-40B4-BE49-F238E27FC236}">
                <a16:creationId xmlns:a16="http://schemas.microsoft.com/office/drawing/2014/main" id="{50B83CB4-5F0A-90E8-E5E6-5663F3540A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" b="26067"/>
          <a:stretch>
            <a:fillRect/>
          </a:stretch>
        </p:blipFill>
        <p:spPr bwMode="auto">
          <a:xfrm>
            <a:off x="8081337" y="1881369"/>
            <a:ext cx="2863950" cy="4244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85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8AF8F-2D90-B58A-881B-BADBFDE3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incidenten, maar patronen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9FFF2-F0FC-ACB9-73C3-F4989CE5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7"/>
            <a:ext cx="10487523" cy="4351336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Wat we zien staat niet op zichzelf. Het zijn patronen: </a:t>
            </a:r>
            <a:br>
              <a:rPr lang="nl-NL" b="1" dirty="0"/>
            </a:br>
            <a:endParaRPr lang="nl-NL" b="1" dirty="0"/>
          </a:p>
          <a:p>
            <a:pPr lvl="0">
              <a:buClr>
                <a:srgbClr val="C7AECE"/>
              </a:buClr>
            </a:pPr>
            <a:r>
              <a:rPr lang="nl-NL" dirty="0">
                <a:latin typeface="Lato"/>
                <a:ea typeface="Lato"/>
                <a:cs typeface="Lato"/>
              </a:rPr>
              <a:t>Criminelen verkennen waar toezicht zwak is</a:t>
            </a:r>
          </a:p>
          <a:p>
            <a:pPr lvl="0">
              <a:buClr>
                <a:srgbClr val="C7AECE"/>
              </a:buClr>
            </a:pPr>
            <a:r>
              <a:rPr lang="nl-NL" dirty="0">
                <a:latin typeface="Lato"/>
                <a:ea typeface="Lato"/>
                <a:cs typeface="Lato"/>
              </a:rPr>
              <a:t>Zorginstellingen zijn financieel aantrekkelijk én maatschappelijk kwetsbaar</a:t>
            </a:r>
          </a:p>
          <a:p>
            <a:pPr lvl="0">
              <a:buClr>
                <a:srgbClr val="C7AECE"/>
              </a:buClr>
            </a:pPr>
            <a:r>
              <a:rPr lang="nl-NL" dirty="0">
                <a:latin typeface="Lato"/>
                <a:ea typeface="Lato"/>
                <a:cs typeface="Lato"/>
              </a:rPr>
              <a:t>Fraude staat zelden op zichzelf, het is georganiseerde misleiding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218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9CCF4-A1D1-E556-B699-A0BEF6EC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500068"/>
            <a:ext cx="10515600" cy="1325559"/>
          </a:xfrm>
        </p:spPr>
        <p:txBody>
          <a:bodyPr/>
          <a:lstStyle/>
          <a:p>
            <a:r>
              <a:rPr lang="nl-NL"/>
              <a:t>Zorgfraude ondermijnt vertrouwen, veiligheid en zorgkwaliteit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E9C2A8-29E4-BCC4-9ECC-7E039F1D0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126973"/>
            <a:ext cx="5761380" cy="404998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C7AECE"/>
              </a:buClr>
            </a:pPr>
            <a:r>
              <a:rPr lang="nl-NL"/>
              <a:t>Er gaat heel veel geld in om: </a:t>
            </a:r>
            <a:br>
              <a:rPr lang="nl-NL"/>
            </a:br>
            <a:r>
              <a:rPr lang="nl-NL"/>
              <a:t>ruim </a:t>
            </a:r>
            <a:r>
              <a:rPr lang="nl-NL" b="1"/>
              <a:t>118 miljard </a:t>
            </a:r>
            <a:r>
              <a:rPr lang="nl-NL"/>
              <a:t>per jaar (inclusief gemeentefonds) </a:t>
            </a:r>
          </a:p>
          <a:p>
            <a:pPr lvl="0">
              <a:buClr>
                <a:srgbClr val="C7AECE"/>
              </a:buClr>
            </a:pPr>
            <a:r>
              <a:rPr lang="nl-NL"/>
              <a:t>Overheid faciliteert criminele organisaties </a:t>
            </a:r>
            <a:br>
              <a:rPr lang="nl-NL"/>
            </a:br>
            <a:r>
              <a:rPr lang="nl-NL" b="1"/>
              <a:t>10% = 11,8 miljard landelijk </a:t>
            </a:r>
          </a:p>
          <a:p>
            <a:pPr lvl="0">
              <a:buClr>
                <a:srgbClr val="C7AECE"/>
              </a:buClr>
            </a:pPr>
            <a:r>
              <a:rPr lang="nl-NL"/>
              <a:t>Lage pakkans </a:t>
            </a:r>
            <a:br>
              <a:rPr lang="nl-NL"/>
            </a:br>
            <a:r>
              <a:rPr lang="nl-NL"/>
              <a:t>Complexiteit van het zorglandschap</a:t>
            </a:r>
            <a:br>
              <a:rPr lang="nl-NL"/>
            </a:br>
            <a:r>
              <a:rPr lang="nl-NL" err="1"/>
              <a:t>Wmo</a:t>
            </a:r>
            <a:r>
              <a:rPr lang="nl-NL"/>
              <a:t> &amp; </a:t>
            </a:r>
            <a:r>
              <a:rPr lang="nl-NL" err="1"/>
              <a:t>Wlz</a:t>
            </a:r>
            <a:r>
              <a:rPr lang="nl-NL"/>
              <a:t> gelden</a:t>
            </a:r>
            <a:br>
              <a:rPr lang="nl-NL"/>
            </a:br>
            <a:r>
              <a:rPr lang="nl-NL"/>
              <a:t>258.000 zorginstellingen in Nederland</a:t>
            </a:r>
            <a:br>
              <a:rPr lang="nl-NL"/>
            </a:br>
            <a:r>
              <a:rPr lang="nl-NL"/>
              <a:t>20 onderzoeken NLA/</a:t>
            </a:r>
            <a:r>
              <a:rPr lang="nl-NL" err="1"/>
              <a:t>jr</a:t>
            </a:r>
            <a:br>
              <a:rPr lang="nl-NL"/>
            </a:br>
            <a:r>
              <a:rPr lang="nl-NL"/>
              <a:t>2.400 bezoeken IGJ/</a:t>
            </a:r>
            <a:r>
              <a:rPr lang="nl-NL" err="1"/>
              <a:t>jr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15E86D-1B66-AF0F-FE5B-1AFF15271A6C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22122" y="2126973"/>
            <a:ext cx="5058137" cy="4056756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C7AECE"/>
              </a:buClr>
              <a:buFont typeface="Arial" panose="020B0604020202020204" pitchFamily="34" charset="0"/>
              <a:buChar char="•"/>
            </a:pPr>
            <a:r>
              <a:rPr lang="nl-NL"/>
              <a:t>Kwetsbare inwoners worden slachtoffer </a:t>
            </a:r>
          </a:p>
          <a:p>
            <a:pPr>
              <a:buClr>
                <a:srgbClr val="C7AECE"/>
              </a:buClr>
              <a:buFont typeface="Arial" panose="020B0604020202020204" pitchFamily="34" charset="0"/>
              <a:buChar char="•"/>
            </a:pPr>
            <a:r>
              <a:rPr lang="nl-NL"/>
              <a:t>Criminele uitbuiting, onvoldoende en niet juiste zorg</a:t>
            </a:r>
          </a:p>
          <a:p>
            <a:pPr lvl="0">
              <a:buClr>
                <a:srgbClr val="C7AECE"/>
              </a:buClr>
              <a:buFont typeface="Arial" panose="020B0604020202020204" pitchFamily="34" charset="0"/>
              <a:buChar char="•"/>
            </a:pPr>
            <a:r>
              <a:rPr lang="nl-NL"/>
              <a:t>Verwevenheid andere vormen </a:t>
            </a:r>
            <a:br>
              <a:rPr lang="nl-NL"/>
            </a:br>
            <a:r>
              <a:rPr lang="nl-NL"/>
              <a:t>van criminaliteit</a:t>
            </a:r>
          </a:p>
          <a:p>
            <a:pPr>
              <a:buClr>
                <a:srgbClr val="C7AECE"/>
              </a:buClr>
              <a:buFont typeface="Arial" panose="020B0604020202020204" pitchFamily="34" charset="0"/>
              <a:buChar char="•"/>
            </a:pPr>
            <a:r>
              <a:rPr lang="nl-NL"/>
              <a:t>Mensenhandel, fiscale fraude, drugshandel, uitkeringsfraude, faillissementsfraude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99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EF0E0-60C4-7D50-798E-C5FC2E2C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856492" cy="1325559"/>
          </a:xfrm>
        </p:spPr>
        <p:txBody>
          <a:bodyPr/>
          <a:lstStyle/>
          <a:p>
            <a:r>
              <a:rPr lang="nl-NL" dirty="0"/>
              <a:t>Elke euro die weglekt, raakt onze inwoners direct</a:t>
            </a:r>
          </a:p>
        </p:txBody>
      </p:sp>
      <p:pic>
        <p:nvPicPr>
          <p:cNvPr id="4" name="Afbeelding 3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B69E030E-3B49-1AEF-DC22-3731A84E7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431" y="1576406"/>
            <a:ext cx="7713137" cy="437677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768C173-5DF9-59CD-7B88-AF18D36F1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045" y="1448643"/>
            <a:ext cx="8598523" cy="488007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C089845-CB02-EC2A-2008-AF6797062974}"/>
              </a:ext>
            </a:extLst>
          </p:cNvPr>
          <p:cNvSpPr txBox="1"/>
          <p:nvPr/>
        </p:nvSpPr>
        <p:spPr>
          <a:xfrm>
            <a:off x="1025566" y="6545528"/>
            <a:ext cx="590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>
                <a:solidFill>
                  <a:schemeClr val="bg1"/>
                </a:solidFill>
                <a:latin typeface="Aptos" panose="020B0004020202020204" pitchFamily="34" charset="0"/>
              </a:rPr>
              <a:t>Bron: RIEC-ON ‘Verdienen in de illegale economie’ op basis van CBS</a:t>
            </a:r>
          </a:p>
        </p:txBody>
      </p:sp>
    </p:spTree>
    <p:extLst>
      <p:ext uri="{BB962C8B-B14F-4D97-AF65-F5344CB8AC3E}">
        <p14:creationId xmlns:p14="http://schemas.microsoft.com/office/powerpoint/2010/main" val="284965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84CF2-5721-FADA-5EEB-0C6A854E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487523" cy="1325559"/>
          </a:xfrm>
        </p:spPr>
        <p:txBody>
          <a:bodyPr/>
          <a:lstStyle/>
          <a:p>
            <a:r>
              <a:rPr lang="nl-NL" dirty="0"/>
              <a:t>Uw inwoner krijgt niet waar die recht op heeft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16A0AE-20FB-2E3F-4BD0-2C331FD1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06" y="2055491"/>
            <a:ext cx="10137913" cy="408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4000" i="1" dirty="0"/>
          </a:p>
          <a:p>
            <a:pPr marL="0" indent="0" algn="ctr">
              <a:buNone/>
            </a:pPr>
            <a:endParaRPr lang="nl-NL" sz="4000" i="1" dirty="0"/>
          </a:p>
          <a:p>
            <a:pPr marL="0" indent="0" algn="ctr">
              <a:buNone/>
            </a:pPr>
            <a:endParaRPr lang="nl-NL" sz="4000" i="1" dirty="0"/>
          </a:p>
          <a:p>
            <a:pPr marL="0" indent="0" algn="ctr">
              <a:buNone/>
            </a:pPr>
            <a:r>
              <a:rPr lang="nl-NL" sz="4000" i="1" dirty="0"/>
              <a:t>“Ik kreeg te horen dat mijn zorg al betaald was, maar ik had nooit iemand gezien.”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F965556-9AC2-FA4E-862B-D026EF070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45" y="2095249"/>
            <a:ext cx="1700710" cy="16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3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77C41-80BE-636C-D1C9-9B9C1D14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Uw rol als bestuurder maakt het verschil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F6CF42-31BD-53D6-ED42-CA1D5672B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 wrap="square" anchor="t">
            <a:normAutofit/>
          </a:bodyPr>
          <a:lstStyle/>
          <a:p>
            <a:pPr lvl="0">
              <a:buClr>
                <a:srgbClr val="C7AECE"/>
              </a:buClr>
            </a:pPr>
            <a:r>
              <a:rPr lang="nl-NL" dirty="0"/>
              <a:t>Eindverantwoordelijk voor rechtmatige besteding van zorggeld</a:t>
            </a:r>
          </a:p>
          <a:p>
            <a:pPr lvl="0">
              <a:buClr>
                <a:srgbClr val="C7AECE"/>
              </a:buClr>
            </a:pPr>
            <a:r>
              <a:rPr lang="nl-NL" dirty="0"/>
              <a:t>Zorgplicht: veilige, passende en betrouwbare zorg</a:t>
            </a:r>
          </a:p>
          <a:p>
            <a:pPr lvl="0">
              <a:buClr>
                <a:srgbClr val="C7AECE"/>
              </a:buClr>
            </a:pPr>
            <a:r>
              <a:rPr lang="nl-NL" dirty="0"/>
              <a:t>De inrichting van het systeem bepaalt en begrenst gedrag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CC2180-FAFA-8BBA-87B2-386CE4539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6778" b="-2421"/>
          <a:stretch>
            <a:fillRect/>
          </a:stretch>
        </p:blipFill>
        <p:spPr>
          <a:xfrm>
            <a:off x="6927574" y="1826266"/>
            <a:ext cx="4224130" cy="3542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1872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BED0C15E42E46845177FB81358E3E" ma:contentTypeVersion="15" ma:contentTypeDescription="Een nieuw document maken." ma:contentTypeScope="" ma:versionID="b46d43c6318dd9dd2dedfd525d9c4137">
  <xsd:schema xmlns:xsd="http://www.w3.org/2001/XMLSchema" xmlns:xs="http://www.w3.org/2001/XMLSchema" xmlns:p="http://schemas.microsoft.com/office/2006/metadata/properties" xmlns:ns2="156ea77e-117f-4f28-8d93-7b3c73a290d2" xmlns:ns3="e64255ba-9421-445b-94b5-96d2c6bf461a" targetNamespace="http://schemas.microsoft.com/office/2006/metadata/properties" ma:root="true" ma:fieldsID="2bee0ea578f4c38901450586b8c6f5e6" ns2:_="" ns3:_="">
    <xsd:import namespace="156ea77e-117f-4f28-8d93-7b3c73a290d2"/>
    <xsd:import namespace="e64255ba-9421-445b-94b5-96d2c6bf46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ea77e-117f-4f28-8d93-7b3c73a290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425ec6a0-244e-4cb9-ab66-ebcbcfe30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255ba-9421-445b-94b5-96d2c6bf461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8518c6d-b327-46e7-9dff-2fcf35a28be2}" ma:internalName="TaxCatchAll" ma:showField="CatchAllData" ma:web="e64255ba-9421-445b-94b5-96d2c6bf46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6ea77e-117f-4f28-8d93-7b3c73a290d2">
      <Terms xmlns="http://schemas.microsoft.com/office/infopath/2007/PartnerControls"/>
    </lcf76f155ced4ddcb4097134ff3c332f>
    <TaxCatchAll xmlns="e64255ba-9421-445b-94b5-96d2c6bf46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D2DAE0-E96B-42A1-8EFF-CAC66F4F9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6ea77e-117f-4f28-8d93-7b3c73a290d2"/>
    <ds:schemaRef ds:uri="e64255ba-9421-445b-94b5-96d2c6bf46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A038D9-711B-4806-B3D6-5FE292E5D77B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8061679e-8454-4bdc-9e71-3109a5aad7d5"/>
    <ds:schemaRef ds:uri="http://schemas.microsoft.com/office/infopath/2007/PartnerControls"/>
    <ds:schemaRef ds:uri="3e26a712-f08e-4061-9a76-85df76813a68"/>
    <ds:schemaRef ds:uri="156ea77e-117f-4f28-8d93-7b3c73a290d2"/>
    <ds:schemaRef ds:uri="e64255ba-9421-445b-94b5-96d2c6bf461a"/>
  </ds:schemaRefs>
</ds:datastoreItem>
</file>

<file path=customXml/itemProps3.xml><?xml version="1.0" encoding="utf-8"?>
<ds:datastoreItem xmlns:ds="http://schemas.openxmlformats.org/officeDocument/2006/customXml" ds:itemID="{68A01E7D-9059-45D3-9F39-335BC82371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Proeftuin%20Aanpak%20Zorgfraude%20PowerPoint%20Sjabloon</Template>
  <TotalTime>1253</TotalTime>
  <Words>730</Words>
  <Application>Microsoft Office PowerPoint</Application>
  <PresentationFormat>Breedbeeld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Catamaran Black</vt:lpstr>
      <vt:lpstr>Lato</vt:lpstr>
      <vt:lpstr>Kantoorthema</vt:lpstr>
      <vt:lpstr>Zorggeld moet naar de zorg</vt:lpstr>
      <vt:lpstr>Criminele netwerken vinden hun weg naar de zorg</vt:lpstr>
      <vt:lpstr>Criminele netwerken vinden hun weg naar de zorg</vt:lpstr>
      <vt:lpstr>Social media: van social post naar (gevaarlijke) tutorial</vt:lpstr>
      <vt:lpstr>Niet incidenten, maar patronen </vt:lpstr>
      <vt:lpstr>Zorgfraude ondermijnt vertrouwen, veiligheid en zorgkwaliteit </vt:lpstr>
      <vt:lpstr>Elke euro die weglekt, raakt onze inwoners direct</vt:lpstr>
      <vt:lpstr>Uw inwoner krijgt niet waar die recht op heeft </vt:lpstr>
      <vt:lpstr>Uw rol als bestuurder maakt het verschil</vt:lpstr>
      <vt:lpstr>Gezamenlijke opgave </vt:lpstr>
      <vt:lpstr>Proeftuin Aanpak Zorgfraude helpt probleem aan te pakken</vt:lpstr>
      <vt:lpstr>Resultaten screening Twente</vt:lpstr>
      <vt:lpstr>Feiten uit de Twentse screening</vt:lpstr>
      <vt:lpstr>PowerPoint-presentatie</vt:lpstr>
      <vt:lpstr>Inzichten voor Twente</vt:lpstr>
      <vt:lpstr>Zes bouwstenen voor bestuurlijke daadkracht:</vt:lpstr>
      <vt:lpstr>Wat levert het op? </vt:lpstr>
      <vt:lpstr>Wat betekent dit voor uw regio?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Zorggeld moet naar de zorg</dc:title>
  <dc:creator>Nadine Schenau</dc:creator>
  <cp:lastModifiedBy>Bruijn, Astrid de</cp:lastModifiedBy>
  <cp:revision>253</cp:revision>
  <dcterms:created xsi:type="dcterms:W3CDTF">2025-10-21T07:15:40Z</dcterms:created>
  <dcterms:modified xsi:type="dcterms:W3CDTF">2025-12-01T15:52:53Z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f49481-729f-4c25-9d76-7e756a23b236_Enabled">
    <vt:lpwstr>true</vt:lpwstr>
  </property>
  <property fmtid="{D5CDD505-2E9C-101B-9397-08002B2CF9AE}" pid="3" name="MSIP_Label_e8f49481-729f-4c25-9d76-7e756a23b236_SetDate">
    <vt:lpwstr>2025-01-23T13:18:23Z</vt:lpwstr>
  </property>
  <property fmtid="{D5CDD505-2E9C-101B-9397-08002B2CF9AE}" pid="4" name="MSIP_Label_e8f49481-729f-4c25-9d76-7e756a23b236_Method">
    <vt:lpwstr>Standard</vt:lpwstr>
  </property>
  <property fmtid="{D5CDD505-2E9C-101B-9397-08002B2CF9AE}" pid="5" name="MSIP_Label_e8f49481-729f-4c25-9d76-7e756a23b236_Name">
    <vt:lpwstr>General</vt:lpwstr>
  </property>
  <property fmtid="{D5CDD505-2E9C-101B-9397-08002B2CF9AE}" pid="6" name="MSIP_Label_e8f49481-729f-4c25-9d76-7e756a23b236_SiteId">
    <vt:lpwstr>b0797616-7833-4d18-8c72-0c75eddaa9dc</vt:lpwstr>
  </property>
  <property fmtid="{D5CDD505-2E9C-101B-9397-08002B2CF9AE}" pid="7" name="MSIP_Label_e8f49481-729f-4c25-9d76-7e756a23b236_ActionId">
    <vt:lpwstr>3d8d2a73-992b-4a49-9f31-113d05c53a4f</vt:lpwstr>
  </property>
  <property fmtid="{D5CDD505-2E9C-101B-9397-08002B2CF9AE}" pid="8" name="MSIP_Label_e8f49481-729f-4c25-9d76-7e756a23b236_ContentBits">
    <vt:lpwstr>0</vt:lpwstr>
  </property>
  <property fmtid="{D5CDD505-2E9C-101B-9397-08002B2CF9AE}" pid="9" name="ContentTypeId">
    <vt:lpwstr>0x010100334BED0C15E42E46845177FB81358E3E</vt:lpwstr>
  </property>
  <property fmtid="{D5CDD505-2E9C-101B-9397-08002B2CF9AE}" pid="10" name="MediaServiceImageTags">
    <vt:lpwstr/>
  </property>
</Properties>
</file>