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66" r:id="rId3"/>
    <p:sldId id="256" r:id="rId4"/>
    <p:sldId id="267" r:id="rId5"/>
    <p:sldId id="282" r:id="rId6"/>
    <p:sldId id="268" r:id="rId7"/>
    <p:sldId id="272" r:id="rId8"/>
    <p:sldId id="261" r:id="rId9"/>
    <p:sldId id="275" r:id="rId10"/>
    <p:sldId id="273" r:id="rId11"/>
    <p:sldId id="277" r:id="rId12"/>
    <p:sldId id="278" r:id="rId13"/>
    <p:sldId id="279" r:id="rId14"/>
    <p:sldId id="280" r:id="rId15"/>
    <p:sldId id="281"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245"/>
    <a:srgbClr val="EF7D00"/>
    <a:srgbClr val="7938DD"/>
    <a:srgbClr val="8C8C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A60B3-F3C6-4A04-B986-29E64E92BE37}" v="2" dt="2023-10-04T14:22:12.374"/>
    <p1510:client id="{B82CCB17-9F14-4751-B55A-FD70031B9C48}" v="24" dt="2023-10-03T15:22:44.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59"/>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gge, Martje van der" userId="80fd7d69-7eb3-44ab-bb21-4d39460f52df" providerId="ADAL" clId="{B82CCB17-9F14-4751-B55A-FD70031B9C48}"/>
    <pc:docChg chg="undo custSel addSld delSld modSld sldOrd">
      <pc:chgData name="Brugge, Martje van der" userId="80fd7d69-7eb3-44ab-bb21-4d39460f52df" providerId="ADAL" clId="{B82CCB17-9F14-4751-B55A-FD70031B9C48}" dt="2023-10-03T15:25:11.787" v="520" actId="20577"/>
      <pc:docMkLst>
        <pc:docMk/>
      </pc:docMkLst>
      <pc:sldChg chg="delSp modSp mod ord">
        <pc:chgData name="Brugge, Martje van der" userId="80fd7d69-7eb3-44ab-bb21-4d39460f52df" providerId="ADAL" clId="{B82CCB17-9F14-4751-B55A-FD70031B9C48}" dt="2023-10-03T14:32:19.258" v="73" actId="20577"/>
        <pc:sldMkLst>
          <pc:docMk/>
          <pc:sldMk cId="3496425455" sldId="256"/>
        </pc:sldMkLst>
        <pc:spChg chg="del mod">
          <ac:chgData name="Brugge, Martje van der" userId="80fd7d69-7eb3-44ab-bb21-4d39460f52df" providerId="ADAL" clId="{B82CCB17-9F14-4751-B55A-FD70031B9C48}" dt="2023-10-03T14:30:16.996" v="51" actId="478"/>
          <ac:spMkLst>
            <pc:docMk/>
            <pc:sldMk cId="3496425455" sldId="256"/>
            <ac:spMk id="7" creationId="{E0E84CD4-DEF0-E72B-9F0B-8A69C83638DA}"/>
          </ac:spMkLst>
        </pc:spChg>
        <pc:spChg chg="del">
          <ac:chgData name="Brugge, Martje van der" userId="80fd7d69-7eb3-44ab-bb21-4d39460f52df" providerId="ADAL" clId="{B82CCB17-9F14-4751-B55A-FD70031B9C48}" dt="2023-10-03T14:30:20.675" v="52" actId="478"/>
          <ac:spMkLst>
            <pc:docMk/>
            <pc:sldMk cId="3496425455" sldId="256"/>
            <ac:spMk id="9" creationId="{9F318518-C129-64E5-61EA-91FCE6D2151D}"/>
          </ac:spMkLst>
        </pc:spChg>
        <pc:spChg chg="mod">
          <ac:chgData name="Brugge, Martje van der" userId="80fd7d69-7eb3-44ab-bb21-4d39460f52df" providerId="ADAL" clId="{B82CCB17-9F14-4751-B55A-FD70031B9C48}" dt="2023-10-03T14:32:19.258" v="73" actId="20577"/>
          <ac:spMkLst>
            <pc:docMk/>
            <pc:sldMk cId="3496425455" sldId="256"/>
            <ac:spMk id="19" creationId="{4DCCBF70-EECF-E050-A761-DCE1056A39D5}"/>
          </ac:spMkLst>
        </pc:spChg>
        <pc:picChg chg="del">
          <ac:chgData name="Brugge, Martje van der" userId="80fd7d69-7eb3-44ab-bb21-4d39460f52df" providerId="ADAL" clId="{B82CCB17-9F14-4751-B55A-FD70031B9C48}" dt="2023-10-03T14:30:24.791" v="55" actId="478"/>
          <ac:picMkLst>
            <pc:docMk/>
            <pc:sldMk cId="3496425455" sldId="256"/>
            <ac:picMk id="2" creationId="{17534D2F-3D2B-A130-C9B9-1F79425030B0}"/>
          </ac:picMkLst>
        </pc:picChg>
        <pc:picChg chg="del">
          <ac:chgData name="Brugge, Martje van der" userId="80fd7d69-7eb3-44ab-bb21-4d39460f52df" providerId="ADAL" clId="{B82CCB17-9F14-4751-B55A-FD70031B9C48}" dt="2023-10-03T14:30:22.384" v="53" actId="478"/>
          <ac:picMkLst>
            <pc:docMk/>
            <pc:sldMk cId="3496425455" sldId="256"/>
            <ac:picMk id="8" creationId="{9F5147CF-3655-D872-8BCE-CDD53C11C53C}"/>
          </ac:picMkLst>
        </pc:picChg>
        <pc:picChg chg="del">
          <ac:chgData name="Brugge, Martje van der" userId="80fd7d69-7eb3-44ab-bb21-4d39460f52df" providerId="ADAL" clId="{B82CCB17-9F14-4751-B55A-FD70031B9C48}" dt="2023-10-03T14:30:23.485" v="54" actId="478"/>
          <ac:picMkLst>
            <pc:docMk/>
            <pc:sldMk cId="3496425455" sldId="256"/>
            <ac:picMk id="10" creationId="{0E7407AB-4E79-CD8E-BDC6-E50115E7B2C3}"/>
          </ac:picMkLst>
        </pc:picChg>
      </pc:sldChg>
      <pc:sldChg chg="addSp delSp modSp mod">
        <pc:chgData name="Brugge, Martje van der" userId="80fd7d69-7eb3-44ab-bb21-4d39460f52df" providerId="ADAL" clId="{B82CCB17-9F14-4751-B55A-FD70031B9C48}" dt="2023-10-03T15:02:37.379" v="283" actId="1076"/>
        <pc:sldMkLst>
          <pc:docMk/>
          <pc:sldMk cId="4205182282" sldId="261"/>
        </pc:sldMkLst>
        <pc:spChg chg="del">
          <ac:chgData name="Brugge, Martje van der" userId="80fd7d69-7eb3-44ab-bb21-4d39460f52df" providerId="ADAL" clId="{B82CCB17-9F14-4751-B55A-FD70031B9C48}" dt="2023-10-03T14:47:27.684" v="198" actId="478"/>
          <ac:spMkLst>
            <pc:docMk/>
            <pc:sldMk cId="4205182282" sldId="261"/>
            <ac:spMk id="2" creationId="{84EC5F15-C10C-7185-E270-5EF345A2D11B}"/>
          </ac:spMkLst>
        </pc:spChg>
        <pc:spChg chg="mod">
          <ac:chgData name="Brugge, Martje van der" userId="80fd7d69-7eb3-44ab-bb21-4d39460f52df" providerId="ADAL" clId="{B82CCB17-9F14-4751-B55A-FD70031B9C48}" dt="2023-10-03T14:47:46.500" v="227" actId="2711"/>
          <ac:spMkLst>
            <pc:docMk/>
            <pc:sldMk cId="4205182282" sldId="261"/>
            <ac:spMk id="3" creationId="{29F3C1D5-78FF-4225-4067-6387436A0C56}"/>
          </ac:spMkLst>
        </pc:spChg>
        <pc:spChg chg="add mod">
          <ac:chgData name="Brugge, Martje van der" userId="80fd7d69-7eb3-44ab-bb21-4d39460f52df" providerId="ADAL" clId="{B82CCB17-9F14-4751-B55A-FD70031B9C48}" dt="2023-10-03T15:01:52.828" v="277" actId="20577"/>
          <ac:spMkLst>
            <pc:docMk/>
            <pc:sldMk cId="4205182282" sldId="261"/>
            <ac:spMk id="9" creationId="{B7C249A0-B1A8-7976-D2DD-1A51290913E1}"/>
          </ac:spMkLst>
        </pc:spChg>
        <pc:picChg chg="add mod">
          <ac:chgData name="Brugge, Martje van der" userId="80fd7d69-7eb3-44ab-bb21-4d39460f52df" providerId="ADAL" clId="{B82CCB17-9F14-4751-B55A-FD70031B9C48}" dt="2023-10-03T15:02:22.167" v="281" actId="1076"/>
          <ac:picMkLst>
            <pc:docMk/>
            <pc:sldMk cId="4205182282" sldId="261"/>
            <ac:picMk id="11" creationId="{8E18BB63-D35A-7A55-651F-3A88EB6A43E0}"/>
          </ac:picMkLst>
        </pc:picChg>
        <pc:picChg chg="add mod">
          <ac:chgData name="Brugge, Martje van der" userId="80fd7d69-7eb3-44ab-bb21-4d39460f52df" providerId="ADAL" clId="{B82CCB17-9F14-4751-B55A-FD70031B9C48}" dt="2023-10-03T15:02:37.379" v="283" actId="1076"/>
          <ac:picMkLst>
            <pc:docMk/>
            <pc:sldMk cId="4205182282" sldId="261"/>
            <ac:picMk id="13" creationId="{5954DB75-4066-CFB9-C4EE-6317DA25ECE9}"/>
          </ac:picMkLst>
        </pc:picChg>
        <pc:picChg chg="add mod">
          <ac:chgData name="Brugge, Martje van der" userId="80fd7d69-7eb3-44ab-bb21-4d39460f52df" providerId="ADAL" clId="{B82CCB17-9F14-4751-B55A-FD70031B9C48}" dt="2023-10-03T15:02:12.873" v="279" actId="1076"/>
          <ac:picMkLst>
            <pc:docMk/>
            <pc:sldMk cId="4205182282" sldId="261"/>
            <ac:picMk id="15" creationId="{20BD1F9A-B6F8-9231-22D2-E5B0CD5D55A4}"/>
          </ac:picMkLst>
        </pc:picChg>
        <pc:picChg chg="add mod">
          <ac:chgData name="Brugge, Martje van der" userId="80fd7d69-7eb3-44ab-bb21-4d39460f52df" providerId="ADAL" clId="{B82CCB17-9F14-4751-B55A-FD70031B9C48}" dt="2023-10-03T15:02:17.825" v="280" actId="14100"/>
          <ac:picMkLst>
            <pc:docMk/>
            <pc:sldMk cId="4205182282" sldId="261"/>
            <ac:picMk id="17" creationId="{69C96F2C-E100-A050-70B7-CB144668A42A}"/>
          </ac:picMkLst>
        </pc:picChg>
      </pc:sldChg>
      <pc:sldChg chg="addSp delSp modSp mod">
        <pc:chgData name="Brugge, Martje van der" userId="80fd7d69-7eb3-44ab-bb21-4d39460f52df" providerId="ADAL" clId="{B82CCB17-9F14-4751-B55A-FD70031B9C48}" dt="2023-10-03T14:30:00.435" v="49" actId="14100"/>
        <pc:sldMkLst>
          <pc:docMk/>
          <pc:sldMk cId="906594789" sldId="267"/>
        </pc:sldMkLst>
        <pc:spChg chg="del mod">
          <ac:chgData name="Brugge, Martje van der" userId="80fd7d69-7eb3-44ab-bb21-4d39460f52df" providerId="ADAL" clId="{B82CCB17-9F14-4751-B55A-FD70031B9C48}" dt="2023-10-03T14:29:28.450" v="45" actId="478"/>
          <ac:spMkLst>
            <pc:docMk/>
            <pc:sldMk cId="906594789" sldId="267"/>
            <ac:spMk id="2" creationId="{6AA19E65-AA78-73D9-BF3F-E631754B7F96}"/>
          </ac:spMkLst>
        </pc:spChg>
        <pc:spChg chg="del mod">
          <ac:chgData name="Brugge, Martje van der" userId="80fd7d69-7eb3-44ab-bb21-4d39460f52df" providerId="ADAL" clId="{B82CCB17-9F14-4751-B55A-FD70031B9C48}" dt="2023-10-03T14:29:24.412" v="44" actId="478"/>
          <ac:spMkLst>
            <pc:docMk/>
            <pc:sldMk cId="906594789" sldId="267"/>
            <ac:spMk id="3" creationId="{D51A8D82-AFCC-C4E9-CE55-82489932B3D2}"/>
          </ac:spMkLst>
        </pc:spChg>
        <pc:picChg chg="add mod">
          <ac:chgData name="Brugge, Martje van der" userId="80fd7d69-7eb3-44ab-bb21-4d39460f52df" providerId="ADAL" clId="{B82CCB17-9F14-4751-B55A-FD70031B9C48}" dt="2023-10-03T14:30:00.435" v="49" actId="14100"/>
          <ac:picMkLst>
            <pc:docMk/>
            <pc:sldMk cId="906594789" sldId="267"/>
            <ac:picMk id="9" creationId="{4108103D-9990-B8FD-528F-785741555263}"/>
          </ac:picMkLst>
        </pc:picChg>
      </pc:sldChg>
      <pc:sldChg chg="addSp delSp modSp mod ord">
        <pc:chgData name="Brugge, Martje van der" userId="80fd7d69-7eb3-44ab-bb21-4d39460f52df" providerId="ADAL" clId="{B82CCB17-9F14-4751-B55A-FD70031B9C48}" dt="2023-10-03T14:49:04.741" v="237" actId="20577"/>
        <pc:sldMkLst>
          <pc:docMk/>
          <pc:sldMk cId="3702383809" sldId="268"/>
        </pc:sldMkLst>
        <pc:spChg chg="mod">
          <ac:chgData name="Brugge, Martje van der" userId="80fd7d69-7eb3-44ab-bb21-4d39460f52df" providerId="ADAL" clId="{B82CCB17-9F14-4751-B55A-FD70031B9C48}" dt="2023-10-03T14:49:04.741" v="237" actId="20577"/>
          <ac:spMkLst>
            <pc:docMk/>
            <pc:sldMk cId="3702383809" sldId="268"/>
            <ac:spMk id="2" creationId="{6AA19E65-AA78-73D9-BF3F-E631754B7F96}"/>
          </ac:spMkLst>
        </pc:spChg>
        <pc:spChg chg="del">
          <ac:chgData name="Brugge, Martje van der" userId="80fd7d69-7eb3-44ab-bb21-4d39460f52df" providerId="ADAL" clId="{B82CCB17-9F14-4751-B55A-FD70031B9C48}" dt="2023-10-03T14:33:27.457" v="77" actId="478"/>
          <ac:spMkLst>
            <pc:docMk/>
            <pc:sldMk cId="3702383809" sldId="268"/>
            <ac:spMk id="3" creationId="{D51A8D82-AFCC-C4E9-CE55-82489932B3D2}"/>
          </ac:spMkLst>
        </pc:spChg>
        <pc:spChg chg="mod">
          <ac:chgData name="Brugge, Martje van der" userId="80fd7d69-7eb3-44ab-bb21-4d39460f52df" providerId="ADAL" clId="{B82CCB17-9F14-4751-B55A-FD70031B9C48}" dt="2023-10-03T14:35:04.314" v="97" actId="1076"/>
          <ac:spMkLst>
            <pc:docMk/>
            <pc:sldMk cId="3702383809" sldId="268"/>
            <ac:spMk id="4" creationId="{CB134FF4-F43F-5432-7C81-9216AEA29DC8}"/>
          </ac:spMkLst>
        </pc:spChg>
        <pc:spChg chg="add del">
          <ac:chgData name="Brugge, Martje van der" userId="80fd7d69-7eb3-44ab-bb21-4d39460f52df" providerId="ADAL" clId="{B82CCB17-9F14-4751-B55A-FD70031B9C48}" dt="2023-10-03T14:38:26.553" v="120" actId="22"/>
          <ac:spMkLst>
            <pc:docMk/>
            <pc:sldMk cId="3702383809" sldId="268"/>
            <ac:spMk id="9" creationId="{AEF01AEC-0A37-204D-907E-0C0215F09659}"/>
          </ac:spMkLst>
        </pc:spChg>
        <pc:picChg chg="del">
          <ac:chgData name="Brugge, Martje van der" userId="80fd7d69-7eb3-44ab-bb21-4d39460f52df" providerId="ADAL" clId="{B82CCB17-9F14-4751-B55A-FD70031B9C48}" dt="2023-10-03T14:34:27.724" v="91" actId="478"/>
          <ac:picMkLst>
            <pc:docMk/>
            <pc:sldMk cId="3702383809" sldId="268"/>
            <ac:picMk id="13" creationId="{316AF2F3-0580-A5DE-7DA1-72E7AD2F52BF}"/>
          </ac:picMkLst>
        </pc:picChg>
      </pc:sldChg>
      <pc:sldChg chg="del">
        <pc:chgData name="Brugge, Martje van der" userId="80fd7d69-7eb3-44ab-bb21-4d39460f52df" providerId="ADAL" clId="{B82CCB17-9F14-4751-B55A-FD70031B9C48}" dt="2023-10-03T15:07:48.943" v="365" actId="47"/>
        <pc:sldMkLst>
          <pc:docMk/>
          <pc:sldMk cId="2568369257" sldId="269"/>
        </pc:sldMkLst>
      </pc:sldChg>
      <pc:sldChg chg="modSp add del mod">
        <pc:chgData name="Brugge, Martje van der" userId="80fd7d69-7eb3-44ab-bb21-4d39460f52df" providerId="ADAL" clId="{B82CCB17-9F14-4751-B55A-FD70031B9C48}" dt="2023-10-03T14:39:54.418" v="157" actId="47"/>
        <pc:sldMkLst>
          <pc:docMk/>
          <pc:sldMk cId="2062318514" sldId="270"/>
        </pc:sldMkLst>
        <pc:spChg chg="mod">
          <ac:chgData name="Brugge, Martje van der" userId="80fd7d69-7eb3-44ab-bb21-4d39460f52df" providerId="ADAL" clId="{B82CCB17-9F14-4751-B55A-FD70031B9C48}" dt="2023-10-03T14:37:34.274" v="118" actId="113"/>
          <ac:spMkLst>
            <pc:docMk/>
            <pc:sldMk cId="2062318514" sldId="270"/>
            <ac:spMk id="2" creationId="{6AA19E65-AA78-73D9-BF3F-E631754B7F96}"/>
          </ac:spMkLst>
        </pc:spChg>
      </pc:sldChg>
      <pc:sldChg chg="add del">
        <pc:chgData name="Brugge, Martje van der" userId="80fd7d69-7eb3-44ab-bb21-4d39460f52df" providerId="ADAL" clId="{B82CCB17-9F14-4751-B55A-FD70031B9C48}" dt="2023-10-03T14:41:47.949" v="195" actId="47"/>
        <pc:sldMkLst>
          <pc:docMk/>
          <pc:sldMk cId="2575017381" sldId="271"/>
        </pc:sldMkLst>
      </pc:sldChg>
      <pc:sldChg chg="addSp delSp modSp add mod">
        <pc:chgData name="Brugge, Martje van der" userId="80fd7d69-7eb3-44ab-bb21-4d39460f52df" providerId="ADAL" clId="{B82CCB17-9F14-4751-B55A-FD70031B9C48}" dt="2023-10-03T14:48:57.846" v="236" actId="20577"/>
        <pc:sldMkLst>
          <pc:docMk/>
          <pc:sldMk cId="4246415593" sldId="272"/>
        </pc:sldMkLst>
        <pc:spChg chg="mod">
          <ac:chgData name="Brugge, Martje van der" userId="80fd7d69-7eb3-44ab-bb21-4d39460f52df" providerId="ADAL" clId="{B82CCB17-9F14-4751-B55A-FD70031B9C48}" dt="2023-10-03T14:48:57.846" v="236" actId="20577"/>
          <ac:spMkLst>
            <pc:docMk/>
            <pc:sldMk cId="4246415593" sldId="272"/>
            <ac:spMk id="2" creationId="{6AA19E65-AA78-73D9-BF3F-E631754B7F96}"/>
          </ac:spMkLst>
        </pc:spChg>
        <pc:spChg chg="del">
          <ac:chgData name="Brugge, Martje van der" userId="80fd7d69-7eb3-44ab-bb21-4d39460f52df" providerId="ADAL" clId="{B82CCB17-9F14-4751-B55A-FD70031B9C48}" dt="2023-10-03T14:38:44.944" v="122" actId="478"/>
          <ac:spMkLst>
            <pc:docMk/>
            <pc:sldMk cId="4246415593" sldId="272"/>
            <ac:spMk id="3" creationId="{D51A8D82-AFCC-C4E9-CE55-82489932B3D2}"/>
          </ac:spMkLst>
        </pc:spChg>
        <pc:spChg chg="add del">
          <ac:chgData name="Brugge, Martje van der" userId="80fd7d69-7eb3-44ab-bb21-4d39460f52df" providerId="ADAL" clId="{B82CCB17-9F14-4751-B55A-FD70031B9C48}" dt="2023-10-03T14:39:09.207" v="134" actId="22"/>
          <ac:spMkLst>
            <pc:docMk/>
            <pc:sldMk cId="4246415593" sldId="272"/>
            <ac:spMk id="9" creationId="{663EF470-077E-2CD0-6FFF-CECF4C39AF5A}"/>
          </ac:spMkLst>
        </pc:spChg>
      </pc:sldChg>
      <pc:sldChg chg="modSp add mod">
        <pc:chgData name="Brugge, Martje van der" userId="80fd7d69-7eb3-44ab-bb21-4d39460f52df" providerId="ADAL" clId="{B82CCB17-9F14-4751-B55A-FD70031B9C48}" dt="2023-10-03T15:04:20.104" v="308" actId="20577"/>
        <pc:sldMkLst>
          <pc:docMk/>
          <pc:sldMk cId="2082404545" sldId="273"/>
        </pc:sldMkLst>
        <pc:spChg chg="mod">
          <ac:chgData name="Brugge, Martje van der" userId="80fd7d69-7eb3-44ab-bb21-4d39460f52df" providerId="ADAL" clId="{B82CCB17-9F14-4751-B55A-FD70031B9C48}" dt="2023-10-03T15:04:20.104" v="308" actId="20577"/>
          <ac:spMkLst>
            <pc:docMk/>
            <pc:sldMk cId="2082404545" sldId="273"/>
            <ac:spMk id="2" creationId="{6AA19E65-AA78-73D9-BF3F-E631754B7F96}"/>
          </ac:spMkLst>
        </pc:spChg>
      </pc:sldChg>
      <pc:sldChg chg="modSp add del mod">
        <pc:chgData name="Brugge, Martje van der" userId="80fd7d69-7eb3-44ab-bb21-4d39460f52df" providerId="ADAL" clId="{B82CCB17-9F14-4751-B55A-FD70031B9C48}" dt="2023-10-03T15:07:45.082" v="364" actId="47"/>
        <pc:sldMkLst>
          <pc:docMk/>
          <pc:sldMk cId="2609024599" sldId="274"/>
        </pc:sldMkLst>
        <pc:spChg chg="mod">
          <ac:chgData name="Brugge, Martje van der" userId="80fd7d69-7eb3-44ab-bb21-4d39460f52df" providerId="ADAL" clId="{B82CCB17-9F14-4751-B55A-FD70031B9C48}" dt="2023-10-03T15:06:40.338" v="359" actId="20577"/>
          <ac:spMkLst>
            <pc:docMk/>
            <pc:sldMk cId="2609024599" sldId="274"/>
            <ac:spMk id="2" creationId="{6AA19E65-AA78-73D9-BF3F-E631754B7F96}"/>
          </ac:spMkLst>
        </pc:spChg>
        <pc:spChg chg="mod">
          <ac:chgData name="Brugge, Martje van der" userId="80fd7d69-7eb3-44ab-bb21-4d39460f52df" providerId="ADAL" clId="{B82CCB17-9F14-4751-B55A-FD70031B9C48}" dt="2023-10-03T15:07:10.759" v="361"/>
          <ac:spMkLst>
            <pc:docMk/>
            <pc:sldMk cId="2609024599" sldId="274"/>
            <ac:spMk id="4" creationId="{CB134FF4-F43F-5432-7C81-9216AEA29DC8}"/>
          </ac:spMkLst>
        </pc:spChg>
      </pc:sldChg>
      <pc:sldChg chg="delSp modSp add mod">
        <pc:chgData name="Brugge, Martje van der" userId="80fd7d69-7eb3-44ab-bb21-4d39460f52df" providerId="ADAL" clId="{B82CCB17-9F14-4751-B55A-FD70031B9C48}" dt="2023-10-03T15:06:25.411" v="358" actId="20577"/>
        <pc:sldMkLst>
          <pc:docMk/>
          <pc:sldMk cId="66516632" sldId="275"/>
        </pc:sldMkLst>
        <pc:spChg chg="mod">
          <ac:chgData name="Brugge, Martje van der" userId="80fd7d69-7eb3-44ab-bb21-4d39460f52df" providerId="ADAL" clId="{B82CCB17-9F14-4751-B55A-FD70031B9C48}" dt="2023-10-03T15:06:25.411" v="358" actId="20577"/>
          <ac:spMkLst>
            <pc:docMk/>
            <pc:sldMk cId="66516632" sldId="275"/>
            <ac:spMk id="2" creationId="{6AA19E65-AA78-73D9-BF3F-E631754B7F96}"/>
          </ac:spMkLst>
        </pc:spChg>
        <pc:spChg chg="del">
          <ac:chgData name="Brugge, Martje van der" userId="80fd7d69-7eb3-44ab-bb21-4d39460f52df" providerId="ADAL" clId="{B82CCB17-9F14-4751-B55A-FD70031B9C48}" dt="2023-10-03T15:04:45.627" v="310" actId="478"/>
          <ac:spMkLst>
            <pc:docMk/>
            <pc:sldMk cId="66516632" sldId="275"/>
            <ac:spMk id="3" creationId="{D51A8D82-AFCC-C4E9-CE55-82489932B3D2}"/>
          </ac:spMkLst>
        </pc:spChg>
      </pc:sldChg>
      <pc:sldChg chg="modSp add del mod">
        <pc:chgData name="Brugge, Martje van der" userId="80fd7d69-7eb3-44ab-bb21-4d39460f52df" providerId="ADAL" clId="{B82CCB17-9F14-4751-B55A-FD70031B9C48}" dt="2023-10-03T15:08:15.738" v="369" actId="47"/>
        <pc:sldMkLst>
          <pc:docMk/>
          <pc:sldMk cId="1828584791" sldId="276"/>
        </pc:sldMkLst>
        <pc:spChg chg="mod">
          <ac:chgData name="Brugge, Martje van der" userId="80fd7d69-7eb3-44ab-bb21-4d39460f52df" providerId="ADAL" clId="{B82CCB17-9F14-4751-B55A-FD70031B9C48}" dt="2023-10-03T15:07:59.031" v="366" actId="20577"/>
          <ac:spMkLst>
            <pc:docMk/>
            <pc:sldMk cId="1828584791" sldId="276"/>
            <ac:spMk id="2" creationId="{6AA19E65-AA78-73D9-BF3F-E631754B7F96}"/>
          </ac:spMkLst>
        </pc:spChg>
      </pc:sldChg>
      <pc:sldChg chg="modSp add mod">
        <pc:chgData name="Brugge, Martje van der" userId="80fd7d69-7eb3-44ab-bb21-4d39460f52df" providerId="ADAL" clId="{B82CCB17-9F14-4751-B55A-FD70031B9C48}" dt="2023-10-03T15:09:13.810" v="377" actId="113"/>
        <pc:sldMkLst>
          <pc:docMk/>
          <pc:sldMk cId="3706860993" sldId="277"/>
        </pc:sldMkLst>
        <pc:spChg chg="mod">
          <ac:chgData name="Brugge, Martje van der" userId="80fd7d69-7eb3-44ab-bb21-4d39460f52df" providerId="ADAL" clId="{B82CCB17-9F14-4751-B55A-FD70031B9C48}" dt="2023-10-03T15:09:13.810" v="377" actId="113"/>
          <ac:spMkLst>
            <pc:docMk/>
            <pc:sldMk cId="3706860993" sldId="277"/>
            <ac:spMk id="2" creationId="{6AA19E65-AA78-73D9-BF3F-E631754B7F96}"/>
          </ac:spMkLst>
        </pc:spChg>
      </pc:sldChg>
      <pc:sldChg chg="modSp add mod">
        <pc:chgData name="Brugge, Martje van der" userId="80fd7d69-7eb3-44ab-bb21-4d39460f52df" providerId="ADAL" clId="{B82CCB17-9F14-4751-B55A-FD70031B9C48}" dt="2023-10-03T15:10:47.296" v="390" actId="113"/>
        <pc:sldMkLst>
          <pc:docMk/>
          <pc:sldMk cId="588932412" sldId="278"/>
        </pc:sldMkLst>
        <pc:spChg chg="mod">
          <ac:chgData name="Brugge, Martje van der" userId="80fd7d69-7eb3-44ab-bb21-4d39460f52df" providerId="ADAL" clId="{B82CCB17-9F14-4751-B55A-FD70031B9C48}" dt="2023-10-03T15:10:47.296" v="390" actId="113"/>
          <ac:spMkLst>
            <pc:docMk/>
            <pc:sldMk cId="588932412" sldId="278"/>
            <ac:spMk id="2" creationId="{6AA19E65-AA78-73D9-BF3F-E631754B7F96}"/>
          </ac:spMkLst>
        </pc:spChg>
      </pc:sldChg>
      <pc:sldChg chg="add del">
        <pc:chgData name="Brugge, Martje van der" userId="80fd7d69-7eb3-44ab-bb21-4d39460f52df" providerId="ADAL" clId="{B82CCB17-9F14-4751-B55A-FD70031B9C48}" dt="2023-10-03T15:08:04.402" v="368"/>
        <pc:sldMkLst>
          <pc:docMk/>
          <pc:sldMk cId="1611693517" sldId="278"/>
        </pc:sldMkLst>
      </pc:sldChg>
      <pc:sldChg chg="addSp delSp modSp add mod">
        <pc:chgData name="Brugge, Martje van der" userId="80fd7d69-7eb3-44ab-bb21-4d39460f52df" providerId="ADAL" clId="{B82CCB17-9F14-4751-B55A-FD70031B9C48}" dt="2023-10-03T15:17:50.035" v="449" actId="114"/>
        <pc:sldMkLst>
          <pc:docMk/>
          <pc:sldMk cId="2918274328" sldId="279"/>
        </pc:sldMkLst>
        <pc:spChg chg="mod">
          <ac:chgData name="Brugge, Martje van der" userId="80fd7d69-7eb3-44ab-bb21-4d39460f52df" providerId="ADAL" clId="{B82CCB17-9F14-4751-B55A-FD70031B9C48}" dt="2023-10-03T15:17:50.035" v="449" actId="114"/>
          <ac:spMkLst>
            <pc:docMk/>
            <pc:sldMk cId="2918274328" sldId="279"/>
            <ac:spMk id="2" creationId="{6AA19E65-AA78-73D9-BF3F-E631754B7F96}"/>
          </ac:spMkLst>
        </pc:spChg>
        <pc:spChg chg="add del">
          <ac:chgData name="Brugge, Martje van der" userId="80fd7d69-7eb3-44ab-bb21-4d39460f52df" providerId="ADAL" clId="{B82CCB17-9F14-4751-B55A-FD70031B9C48}" dt="2023-10-03T15:12:25.755" v="413" actId="478"/>
          <ac:spMkLst>
            <pc:docMk/>
            <pc:sldMk cId="2918274328" sldId="279"/>
            <ac:spMk id="4" creationId="{CB134FF4-F43F-5432-7C81-9216AEA29DC8}"/>
          </ac:spMkLst>
        </pc:spChg>
      </pc:sldChg>
      <pc:sldChg chg="addSp delSp modSp add mod">
        <pc:chgData name="Brugge, Martje van der" userId="80fd7d69-7eb3-44ab-bb21-4d39460f52df" providerId="ADAL" clId="{B82CCB17-9F14-4751-B55A-FD70031B9C48}" dt="2023-10-03T15:22:22.439" v="505"/>
        <pc:sldMkLst>
          <pc:docMk/>
          <pc:sldMk cId="2971056139" sldId="280"/>
        </pc:sldMkLst>
        <pc:spChg chg="mod">
          <ac:chgData name="Brugge, Martje van der" userId="80fd7d69-7eb3-44ab-bb21-4d39460f52df" providerId="ADAL" clId="{B82CCB17-9F14-4751-B55A-FD70031B9C48}" dt="2023-10-03T15:21:38.061" v="501" actId="20577"/>
          <ac:spMkLst>
            <pc:docMk/>
            <pc:sldMk cId="2971056139" sldId="280"/>
            <ac:spMk id="2" creationId="{6AA19E65-AA78-73D9-BF3F-E631754B7F96}"/>
          </ac:spMkLst>
        </pc:spChg>
        <pc:spChg chg="add del mod">
          <ac:chgData name="Brugge, Martje van der" userId="80fd7d69-7eb3-44ab-bb21-4d39460f52df" providerId="ADAL" clId="{B82CCB17-9F14-4751-B55A-FD70031B9C48}" dt="2023-10-03T15:22:05.543" v="503"/>
          <ac:spMkLst>
            <pc:docMk/>
            <pc:sldMk cId="2971056139" sldId="280"/>
            <ac:spMk id="3" creationId="{1D270F26-8749-EA29-A48A-F8E487EDEE76}"/>
          </ac:spMkLst>
        </pc:spChg>
        <pc:spChg chg="add del mod">
          <ac:chgData name="Brugge, Martje van der" userId="80fd7d69-7eb3-44ab-bb21-4d39460f52df" providerId="ADAL" clId="{B82CCB17-9F14-4751-B55A-FD70031B9C48}" dt="2023-10-03T15:22:22.439" v="505"/>
          <ac:spMkLst>
            <pc:docMk/>
            <pc:sldMk cId="2971056139" sldId="280"/>
            <ac:spMk id="5" creationId="{CD0A8CA3-36E1-F328-8109-33D453970EBF}"/>
          </ac:spMkLst>
        </pc:spChg>
      </pc:sldChg>
      <pc:sldChg chg="modSp add mod">
        <pc:chgData name="Brugge, Martje van der" userId="80fd7d69-7eb3-44ab-bb21-4d39460f52df" providerId="ADAL" clId="{B82CCB17-9F14-4751-B55A-FD70031B9C48}" dt="2023-10-03T15:25:11.787" v="520" actId="20577"/>
        <pc:sldMkLst>
          <pc:docMk/>
          <pc:sldMk cId="1443542960" sldId="281"/>
        </pc:sldMkLst>
        <pc:spChg chg="mod">
          <ac:chgData name="Brugge, Martje van der" userId="80fd7d69-7eb3-44ab-bb21-4d39460f52df" providerId="ADAL" clId="{B82CCB17-9F14-4751-B55A-FD70031B9C48}" dt="2023-10-03T15:25:11.787" v="520" actId="20577"/>
          <ac:spMkLst>
            <pc:docMk/>
            <pc:sldMk cId="1443542960" sldId="281"/>
            <ac:spMk id="2" creationId="{6AA19E65-AA78-73D9-BF3F-E631754B7F96}"/>
          </ac:spMkLst>
        </pc:spChg>
      </pc:sldChg>
    </pc:docChg>
  </pc:docChgLst>
  <pc:docChgLst>
    <pc:chgData name="Peeks, Carlijne" userId="11188ff8-26c4-4588-b9f4-fe71ec46c671" providerId="ADAL" clId="{6A74FD3E-26D1-4DAE-9001-C0084F5C4533}"/>
    <pc:docChg chg="modSld">
      <pc:chgData name="Peeks, Carlijne" userId="11188ff8-26c4-4588-b9f4-fe71ec46c671" providerId="ADAL" clId="{6A74FD3E-26D1-4DAE-9001-C0084F5C4533}" dt="2023-10-04T08:40:33.350" v="0" actId="20577"/>
      <pc:docMkLst>
        <pc:docMk/>
      </pc:docMkLst>
      <pc:sldChg chg="modSp mod">
        <pc:chgData name="Peeks, Carlijne" userId="11188ff8-26c4-4588-b9f4-fe71ec46c671" providerId="ADAL" clId="{6A74FD3E-26D1-4DAE-9001-C0084F5C4533}" dt="2023-10-04T08:40:33.350" v="0" actId="20577"/>
        <pc:sldMkLst>
          <pc:docMk/>
          <pc:sldMk cId="227751042" sldId="266"/>
        </pc:sldMkLst>
        <pc:spChg chg="mod">
          <ac:chgData name="Peeks, Carlijne" userId="11188ff8-26c4-4588-b9f4-fe71ec46c671" providerId="ADAL" clId="{6A74FD3E-26D1-4DAE-9001-C0084F5C4533}" dt="2023-10-04T08:40:33.350" v="0" actId="20577"/>
          <ac:spMkLst>
            <pc:docMk/>
            <pc:sldMk cId="227751042" sldId="266"/>
            <ac:spMk id="3" creationId="{D51A8D82-AFCC-C4E9-CE55-82489932B3D2}"/>
          </ac:spMkLst>
        </pc:spChg>
      </pc:sldChg>
    </pc:docChg>
  </pc:docChgLst>
  <pc:docChgLst>
    <pc:chgData name="Brugge, Martje van der" userId="80fd7d69-7eb3-44ab-bb21-4d39460f52df" providerId="ADAL" clId="{3FCA60B3-F3C6-4A04-B986-29E64E92BE37}"/>
    <pc:docChg chg="undo custSel addSld modSld">
      <pc:chgData name="Brugge, Martje van der" userId="80fd7d69-7eb3-44ab-bb21-4d39460f52df" providerId="ADAL" clId="{3FCA60B3-F3C6-4A04-B986-29E64E92BE37}" dt="2023-10-04T14:38:55.729" v="92" actId="120"/>
      <pc:docMkLst>
        <pc:docMk/>
      </pc:docMkLst>
      <pc:sldChg chg="modSp mod">
        <pc:chgData name="Brugge, Martje van der" userId="80fd7d69-7eb3-44ab-bb21-4d39460f52df" providerId="ADAL" clId="{3FCA60B3-F3C6-4A04-B986-29E64E92BE37}" dt="2023-10-04T14:23:01.343" v="44" actId="20577"/>
        <pc:sldMkLst>
          <pc:docMk/>
          <pc:sldMk cId="3496425455" sldId="256"/>
        </pc:sldMkLst>
        <pc:spChg chg="mod">
          <ac:chgData name="Brugge, Martje van der" userId="80fd7d69-7eb3-44ab-bb21-4d39460f52df" providerId="ADAL" clId="{3FCA60B3-F3C6-4A04-B986-29E64E92BE37}" dt="2023-10-04T14:23:01.343" v="44" actId="20577"/>
          <ac:spMkLst>
            <pc:docMk/>
            <pc:sldMk cId="3496425455" sldId="256"/>
            <ac:spMk id="19" creationId="{4DCCBF70-EECF-E050-A761-DCE1056A39D5}"/>
          </ac:spMkLst>
        </pc:spChg>
      </pc:sldChg>
      <pc:sldChg chg="modSp mod">
        <pc:chgData name="Brugge, Martje van der" userId="80fd7d69-7eb3-44ab-bb21-4d39460f52df" providerId="ADAL" clId="{3FCA60B3-F3C6-4A04-B986-29E64E92BE37}" dt="2023-10-04T14:28:04.591" v="70" actId="20577"/>
        <pc:sldMkLst>
          <pc:docMk/>
          <pc:sldMk cId="3706860993" sldId="277"/>
        </pc:sldMkLst>
        <pc:spChg chg="mod">
          <ac:chgData name="Brugge, Martje van der" userId="80fd7d69-7eb3-44ab-bb21-4d39460f52df" providerId="ADAL" clId="{3FCA60B3-F3C6-4A04-B986-29E64E92BE37}" dt="2023-10-04T14:28:04.591" v="70" actId="20577"/>
          <ac:spMkLst>
            <pc:docMk/>
            <pc:sldMk cId="3706860993" sldId="277"/>
            <ac:spMk id="2" creationId="{6AA19E65-AA78-73D9-BF3F-E631754B7F96}"/>
          </ac:spMkLst>
        </pc:spChg>
      </pc:sldChg>
      <pc:sldChg chg="modSp mod">
        <pc:chgData name="Brugge, Martje van der" userId="80fd7d69-7eb3-44ab-bb21-4d39460f52df" providerId="ADAL" clId="{3FCA60B3-F3C6-4A04-B986-29E64E92BE37}" dt="2023-10-04T14:38:55.729" v="92" actId="120"/>
        <pc:sldMkLst>
          <pc:docMk/>
          <pc:sldMk cId="588932412" sldId="278"/>
        </pc:sldMkLst>
        <pc:spChg chg="mod">
          <ac:chgData name="Brugge, Martje van der" userId="80fd7d69-7eb3-44ab-bb21-4d39460f52df" providerId="ADAL" clId="{3FCA60B3-F3C6-4A04-B986-29E64E92BE37}" dt="2023-10-04T14:38:55.729" v="92" actId="120"/>
          <ac:spMkLst>
            <pc:docMk/>
            <pc:sldMk cId="588932412" sldId="278"/>
            <ac:spMk id="2" creationId="{6AA19E65-AA78-73D9-BF3F-E631754B7F96}"/>
          </ac:spMkLst>
        </pc:spChg>
        <pc:spChg chg="mod">
          <ac:chgData name="Brugge, Martje van der" userId="80fd7d69-7eb3-44ab-bb21-4d39460f52df" providerId="ADAL" clId="{3FCA60B3-F3C6-4A04-B986-29E64E92BE37}" dt="2023-10-04T14:26:03.165" v="54" actId="1076"/>
          <ac:spMkLst>
            <pc:docMk/>
            <pc:sldMk cId="588932412" sldId="278"/>
            <ac:spMk id="4" creationId="{CB134FF4-F43F-5432-7C81-9216AEA29DC8}"/>
          </ac:spMkLst>
        </pc:spChg>
      </pc:sldChg>
      <pc:sldChg chg="addSp delSp modSp add mod">
        <pc:chgData name="Brugge, Martje van der" userId="80fd7d69-7eb3-44ab-bb21-4d39460f52df" providerId="ADAL" clId="{3FCA60B3-F3C6-4A04-B986-29E64E92BE37}" dt="2023-10-04T14:22:32.765" v="7" actId="1076"/>
        <pc:sldMkLst>
          <pc:docMk/>
          <pc:sldMk cId="1444810806" sldId="282"/>
        </pc:sldMkLst>
        <pc:picChg chg="add mod">
          <ac:chgData name="Brugge, Martje van der" userId="80fd7d69-7eb3-44ab-bb21-4d39460f52df" providerId="ADAL" clId="{3FCA60B3-F3C6-4A04-B986-29E64E92BE37}" dt="2023-10-04T14:22:32.765" v="7" actId="1076"/>
          <ac:picMkLst>
            <pc:docMk/>
            <pc:sldMk cId="1444810806" sldId="282"/>
            <ac:picMk id="3" creationId="{09539005-269D-995E-B039-785CE1CB5AAC}"/>
          </ac:picMkLst>
        </pc:picChg>
        <pc:picChg chg="del">
          <ac:chgData name="Brugge, Martje van der" userId="80fd7d69-7eb3-44ab-bb21-4d39460f52df" providerId="ADAL" clId="{3FCA60B3-F3C6-4A04-B986-29E64E92BE37}" dt="2023-10-04T14:19:27.994" v="1" actId="478"/>
          <ac:picMkLst>
            <pc:docMk/>
            <pc:sldMk cId="1444810806" sldId="282"/>
            <ac:picMk id="9" creationId="{4108103D-9990-B8FD-528F-785741555263}"/>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A01DB1-39C6-96EE-27A9-0DAA1B0AAF81}"/>
              </a:ext>
            </a:extLst>
          </p:cNvPr>
          <p:cNvPicPr>
            <a:picLocks noChangeAspect="1"/>
          </p:cNvPicPr>
          <p:nvPr userDrawn="1"/>
        </p:nvPicPr>
        <p:blipFill rotWithShape="1">
          <a:blip r:embed="rId2"/>
          <a:srcRect b="13228"/>
          <a:stretch/>
        </p:blipFill>
        <p:spPr>
          <a:xfrm>
            <a:off x="0" y="0"/>
            <a:ext cx="12192000" cy="6858000"/>
          </a:xfrm>
          <a:prstGeom prst="rect">
            <a:avLst/>
          </a:prstGeom>
        </p:spPr>
      </p:pic>
      <p:sp>
        <p:nvSpPr>
          <p:cNvPr id="23" name="Rechthoek 22">
            <a:extLst>
              <a:ext uri="{FF2B5EF4-FFF2-40B4-BE49-F238E27FC236}">
                <a16:creationId xmlns:a16="http://schemas.microsoft.com/office/drawing/2014/main" id="{79863D3C-1937-406C-C00A-4AEE03754FA5}"/>
              </a:ext>
            </a:extLst>
          </p:cNvPr>
          <p:cNvSpPr/>
          <p:nvPr userDrawn="1"/>
        </p:nvSpPr>
        <p:spPr>
          <a:xfrm>
            <a:off x="-122663" y="-100361"/>
            <a:ext cx="12453208" cy="7154304"/>
          </a:xfrm>
          <a:prstGeom prst="rect">
            <a:avLst/>
          </a:prstGeom>
          <a:gradFill flip="none" rotWithShape="1">
            <a:gsLst>
              <a:gs pos="100000">
                <a:srgbClr val="002245">
                  <a:lumMod val="100000"/>
                  <a:alpha val="27579"/>
                </a:srgbClr>
              </a:gs>
              <a:gs pos="40000">
                <a:srgbClr val="002245">
                  <a:alpha val="55000"/>
                </a:srgbClr>
              </a:gs>
              <a:gs pos="0">
                <a:srgbClr val="002245"/>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itel 1">
            <a:extLst>
              <a:ext uri="{FF2B5EF4-FFF2-40B4-BE49-F238E27FC236}">
                <a16:creationId xmlns:a16="http://schemas.microsoft.com/office/drawing/2014/main" id="{999AB22C-7537-FC85-252B-702E525D92AC}"/>
              </a:ext>
            </a:extLst>
          </p:cNvPr>
          <p:cNvSpPr>
            <a:spLocks noGrp="1"/>
          </p:cNvSpPr>
          <p:nvPr>
            <p:ph type="ctrTitle" idx="4294967295" hasCustomPrompt="1"/>
          </p:nvPr>
        </p:nvSpPr>
        <p:spPr>
          <a:xfrm>
            <a:off x="719138" y="3001925"/>
            <a:ext cx="6748462" cy="2007494"/>
          </a:xfrm>
        </p:spPr>
        <p:txBody>
          <a:bodyPr anchor="b">
            <a:normAutofit/>
          </a:bodyPr>
          <a:lstStyle>
            <a:lvl1pPr algn="l">
              <a:lnSpc>
                <a:spcPct val="100000"/>
              </a:lnSpc>
              <a:defRPr sz="7000" u="sng">
                <a:solidFill>
                  <a:schemeClr val="bg1"/>
                </a:solidFill>
                <a:effectLst>
                  <a:outerShdw blurRad="317500" dist="38100" dir="5400000" algn="t" rotWithShape="0">
                    <a:prstClr val="black">
                      <a:alpha val="15000"/>
                    </a:prstClr>
                  </a:outerShdw>
                </a:effectLst>
              </a:defRPr>
            </a:lvl1pPr>
          </a:lstStyle>
          <a:p>
            <a:r>
              <a:rPr lang="nl-NL" sz="5000" u="none" noProof="0" dirty="0"/>
              <a:t>Titel van de presentatie</a:t>
            </a:r>
          </a:p>
        </p:txBody>
      </p:sp>
      <p:sp>
        <p:nvSpPr>
          <p:cNvPr id="25" name="Ondertitel 2">
            <a:extLst>
              <a:ext uri="{FF2B5EF4-FFF2-40B4-BE49-F238E27FC236}">
                <a16:creationId xmlns:a16="http://schemas.microsoft.com/office/drawing/2014/main" id="{994B4F3B-2577-B5A1-A1ED-2B665DF5E465}"/>
              </a:ext>
            </a:extLst>
          </p:cNvPr>
          <p:cNvSpPr txBox="1">
            <a:spLocks/>
          </p:cNvSpPr>
          <p:nvPr userDrawn="1"/>
        </p:nvSpPr>
        <p:spPr>
          <a:xfrm>
            <a:off x="719137" y="5152635"/>
            <a:ext cx="6952901" cy="651047"/>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effectLst>
                  <a:outerShdw blurRad="317500" dist="38100" dir="5400000" algn="t" rotWithShape="0">
                    <a:prstClr val="black">
                      <a:alpha val="15000"/>
                    </a:prstClr>
                  </a:outerShdw>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EF7D00"/>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24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EF7D00"/>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kern="1200">
                <a:solidFill>
                  <a:srgbClr val="EF7D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6pPr>
            <a:lvl7pPr marL="2743200" indent="0" algn="ctr" defTabSz="914400" rtl="0" eaLnBrk="1" latinLnBrk="0" hangingPunct="1">
              <a:lnSpc>
                <a:spcPct val="90000"/>
              </a:lnSpc>
              <a:spcBef>
                <a:spcPts val="500"/>
              </a:spcBef>
              <a:buFont typeface="Arial" panose="020B0604020202020204" pitchFamily="34" charset="0"/>
              <a:buNone/>
              <a:defRPr sz="16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7pPr>
            <a:lvl8pPr marL="3200400" indent="0" algn="ctr" defTabSz="914400" rtl="0" eaLnBrk="1" latinLnBrk="0" hangingPunct="1">
              <a:lnSpc>
                <a:spcPct val="90000"/>
              </a:lnSpc>
              <a:spcBef>
                <a:spcPts val="500"/>
              </a:spcBef>
              <a:buFont typeface="Arial" panose="020B0604020202020204" pitchFamily="34" charset="0"/>
              <a:buNone/>
              <a:defRPr sz="16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8pPr>
            <a:lvl9pPr marL="3657600" indent="0" algn="ctr" defTabSz="914400" rtl="0" eaLnBrk="1" latinLnBrk="0" hangingPunct="1">
              <a:lnSpc>
                <a:spcPct val="90000"/>
              </a:lnSpc>
              <a:spcBef>
                <a:spcPts val="500"/>
              </a:spcBef>
              <a:buFont typeface="Arial" panose="020B0604020202020204" pitchFamily="34" charset="0"/>
              <a:buNone/>
              <a:defRPr sz="16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9pPr>
          </a:lstStyle>
          <a:p>
            <a:r>
              <a:rPr lang="nl-NL" sz="4000" dirty="0"/>
              <a:t>Naam van de spreker | Locatie</a:t>
            </a:r>
          </a:p>
        </p:txBody>
      </p:sp>
      <p:sp>
        <p:nvSpPr>
          <p:cNvPr id="26" name="Tijdelijke aanduiding voor datum 15">
            <a:extLst>
              <a:ext uri="{FF2B5EF4-FFF2-40B4-BE49-F238E27FC236}">
                <a16:creationId xmlns:a16="http://schemas.microsoft.com/office/drawing/2014/main" id="{11DDA400-691A-5F60-79E4-07B41689A5E9}"/>
              </a:ext>
            </a:extLst>
          </p:cNvPr>
          <p:cNvSpPr txBox="1">
            <a:spLocks/>
          </p:cNvSpPr>
          <p:nvPr userDrawn="1"/>
        </p:nvSpPr>
        <p:spPr>
          <a:xfrm>
            <a:off x="719138" y="5887845"/>
            <a:ext cx="6748462" cy="508126"/>
          </a:xfrm>
          <a:prstGeom prst="rect">
            <a:avLst/>
          </a:prstGeom>
        </p:spPr>
        <p:txBody>
          <a:bodyPr/>
          <a:lstStyle>
            <a:defPPr>
              <a:defRPr lang="nl-NL"/>
            </a:defPPr>
            <a:lvl1pPr marL="0" algn="l" defTabSz="914400" rtl="0" eaLnBrk="1" latinLnBrk="0" hangingPunct="1">
              <a:defRPr sz="1600" kern="1200">
                <a:solidFill>
                  <a:schemeClr val="bg1"/>
                </a:solidFill>
                <a:effectLst>
                  <a:outerShdw blurRad="317500" dist="38100" dir="5400000" algn="t" rotWithShape="0">
                    <a:prstClr val="black">
                      <a:alpha val="1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3815FC-D3BD-4C5F-B43B-4CA3666B1E48}" type="datetime4">
              <a:rPr lang="nl-NL" sz="3000" b="1" smtClean="0"/>
              <a:pPr/>
              <a:t>4 oktober 2023</a:t>
            </a:fld>
            <a:endParaRPr lang="nl-NL" sz="3000" b="1" dirty="0"/>
          </a:p>
        </p:txBody>
      </p:sp>
      <p:pic>
        <p:nvPicPr>
          <p:cNvPr id="27" name="Graphic 26">
            <a:extLst>
              <a:ext uri="{FF2B5EF4-FFF2-40B4-BE49-F238E27FC236}">
                <a16:creationId xmlns:a16="http://schemas.microsoft.com/office/drawing/2014/main" id="{538183BC-049F-6687-CE24-6C9F4C4088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137" y="503354"/>
            <a:ext cx="2422245" cy="1014788"/>
          </a:xfrm>
          <a:prstGeom prst="rect">
            <a:avLst/>
          </a:prstGeom>
        </p:spPr>
      </p:pic>
      <p:cxnSp>
        <p:nvCxnSpPr>
          <p:cNvPr id="28" name="Rechte verbindingslijn 27">
            <a:extLst>
              <a:ext uri="{FF2B5EF4-FFF2-40B4-BE49-F238E27FC236}">
                <a16:creationId xmlns:a16="http://schemas.microsoft.com/office/drawing/2014/main" id="{299C6471-BA31-FD74-468A-CB22A356C5A3}"/>
              </a:ext>
            </a:extLst>
          </p:cNvPr>
          <p:cNvCxnSpPr/>
          <p:nvPr userDrawn="1"/>
        </p:nvCxnSpPr>
        <p:spPr>
          <a:xfrm>
            <a:off x="719137" y="1649666"/>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29" name="Afbeelding 28">
            <a:extLst>
              <a:ext uri="{FF2B5EF4-FFF2-40B4-BE49-F238E27FC236}">
                <a16:creationId xmlns:a16="http://schemas.microsoft.com/office/drawing/2014/main" id="{493AEBE8-5CD5-A7F0-077A-3F22D80E4EF3}"/>
              </a:ext>
            </a:extLst>
          </p:cNvPr>
          <p:cNvPicPr>
            <a:picLocks noChangeAspect="1"/>
          </p:cNvPicPr>
          <p:nvPr userDrawn="1"/>
        </p:nvPicPr>
        <p:blipFill>
          <a:blip r:embed="rId5"/>
          <a:stretch>
            <a:fillRect/>
          </a:stretch>
        </p:blipFill>
        <p:spPr>
          <a:xfrm>
            <a:off x="9906774" y="1054318"/>
            <a:ext cx="1628042" cy="741664"/>
          </a:xfrm>
          <a:prstGeom prst="rect">
            <a:avLst/>
          </a:prstGeom>
        </p:spPr>
      </p:pic>
    </p:spTree>
    <p:extLst>
      <p:ext uri="{BB962C8B-B14F-4D97-AF65-F5344CB8AC3E}">
        <p14:creationId xmlns:p14="http://schemas.microsoft.com/office/powerpoint/2010/main" val="107982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par>
                                <p:cTn id="11" presetID="10" presetClass="entr" presetSubtype="0" fill="hold" grpId="0" nodeType="withEffect">
                                  <p:stCondLst>
                                    <p:cond delay="225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fade">
                                      <p:cBhvr>
                                        <p:cTn id="1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build="p">
        <p:tmplLst>
          <p:tmpl lvl="1">
            <p:tnLst>
              <p:par>
                <p:cTn presetID="10" presetClass="entr" presetSubtype="0" fill="hold" nodeType="withEffect">
                  <p:stCondLst>
                    <p:cond delay="20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973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D6D2BF1-79F7-7A9E-97DE-E4BA63D24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Titel (M) – </a:t>
            </a:r>
            <a:r>
              <a:rPr lang="nl-NL" dirty="0" err="1"/>
              <a:t>Calibri</a:t>
            </a:r>
            <a:r>
              <a:rPr lang="nl-NL" dirty="0"/>
              <a:t> </a:t>
            </a:r>
            <a:r>
              <a:rPr lang="nl-NL" dirty="0" err="1"/>
              <a:t>bold</a:t>
            </a:r>
            <a:r>
              <a:rPr lang="nl-NL" dirty="0"/>
              <a:t> 40</a:t>
            </a:r>
          </a:p>
          <a:p>
            <a:pPr lvl="1"/>
            <a:r>
              <a:rPr lang="nl-NL" dirty="0"/>
              <a:t>Titel (S) – </a:t>
            </a:r>
            <a:r>
              <a:rPr lang="nl-NL" dirty="0" err="1"/>
              <a:t>Calibri</a:t>
            </a:r>
            <a:r>
              <a:rPr lang="nl-NL" dirty="0"/>
              <a:t> </a:t>
            </a:r>
            <a:r>
              <a:rPr lang="nl-NL" dirty="0" err="1"/>
              <a:t>bold</a:t>
            </a:r>
            <a:r>
              <a:rPr lang="nl-NL" dirty="0"/>
              <a:t> 30</a:t>
            </a:r>
          </a:p>
          <a:p>
            <a:pPr lvl="2"/>
            <a:r>
              <a:rPr lang="nl-NL" dirty="0"/>
              <a:t>Introtekst (M) – </a:t>
            </a:r>
            <a:r>
              <a:rPr lang="nl-NL" dirty="0" err="1"/>
              <a:t>Calibri</a:t>
            </a:r>
            <a:r>
              <a:rPr lang="nl-NL" dirty="0"/>
              <a:t> </a:t>
            </a:r>
            <a:r>
              <a:rPr lang="nl-NL" dirty="0" err="1"/>
              <a:t>regular</a:t>
            </a:r>
            <a:r>
              <a:rPr lang="nl-NL" dirty="0"/>
              <a:t> 12</a:t>
            </a:r>
          </a:p>
          <a:p>
            <a:pPr lvl="3"/>
            <a:r>
              <a:rPr lang="nl-NL" dirty="0"/>
              <a:t>Subtitel (M) – </a:t>
            </a:r>
            <a:r>
              <a:rPr lang="nl-NL" dirty="0" err="1"/>
              <a:t>Calibri</a:t>
            </a:r>
            <a:r>
              <a:rPr lang="nl-NL" dirty="0"/>
              <a:t> </a:t>
            </a:r>
            <a:r>
              <a:rPr lang="nl-NL" dirty="0" err="1"/>
              <a:t>bold</a:t>
            </a:r>
            <a:r>
              <a:rPr lang="nl-NL" dirty="0"/>
              <a:t> 12</a:t>
            </a:r>
          </a:p>
          <a:p>
            <a:pPr lvl="4"/>
            <a:r>
              <a:rPr lang="nl-NL" dirty="0"/>
              <a:t>Subtitel (S) – </a:t>
            </a:r>
            <a:r>
              <a:rPr lang="nl-NL" dirty="0" err="1"/>
              <a:t>Calibri</a:t>
            </a:r>
            <a:r>
              <a:rPr lang="nl-NL" dirty="0"/>
              <a:t> </a:t>
            </a:r>
            <a:r>
              <a:rPr lang="nl-NL" dirty="0" err="1"/>
              <a:t>bold</a:t>
            </a:r>
            <a:r>
              <a:rPr lang="nl-NL" dirty="0"/>
              <a:t> 9</a:t>
            </a:r>
          </a:p>
          <a:p>
            <a:pPr lvl="5"/>
            <a:r>
              <a:rPr lang="nl-NL" dirty="0"/>
              <a:t>Bodytekst (L) – </a:t>
            </a:r>
            <a:r>
              <a:rPr lang="nl-NL" dirty="0" err="1"/>
              <a:t>Verdana</a:t>
            </a:r>
            <a:r>
              <a:rPr lang="nl-NL" dirty="0"/>
              <a:t> </a:t>
            </a:r>
            <a:r>
              <a:rPr lang="nl-NL" dirty="0" err="1"/>
              <a:t>regular</a:t>
            </a:r>
            <a:r>
              <a:rPr lang="nl-NL" dirty="0"/>
              <a:t> 12</a:t>
            </a:r>
          </a:p>
          <a:p>
            <a:pPr lvl="6"/>
            <a:r>
              <a:rPr lang="nl-NL" dirty="0"/>
              <a:t>Bodytekst (M) – </a:t>
            </a:r>
            <a:r>
              <a:rPr lang="nl-NL" dirty="0" err="1"/>
              <a:t>Verdana</a:t>
            </a:r>
            <a:r>
              <a:rPr lang="nl-NL" dirty="0"/>
              <a:t> </a:t>
            </a:r>
            <a:r>
              <a:rPr lang="nl-NL" dirty="0" err="1"/>
              <a:t>regular</a:t>
            </a:r>
            <a:r>
              <a:rPr lang="nl-NL" dirty="0"/>
              <a:t> 8</a:t>
            </a:r>
          </a:p>
          <a:p>
            <a:pPr lvl="7"/>
            <a:r>
              <a:rPr lang="nl-NL" dirty="0"/>
              <a:t>Bodytekst (S) – </a:t>
            </a:r>
            <a:r>
              <a:rPr lang="nl-NL" dirty="0" err="1"/>
              <a:t>Verdana</a:t>
            </a:r>
            <a:r>
              <a:rPr lang="nl-NL" dirty="0"/>
              <a:t> </a:t>
            </a:r>
            <a:r>
              <a:rPr lang="nl-NL" dirty="0" err="1"/>
              <a:t>regular</a:t>
            </a:r>
            <a:r>
              <a:rPr lang="nl-NL" dirty="0"/>
              <a:t> 6</a:t>
            </a:r>
          </a:p>
          <a:p>
            <a:pPr lvl="8"/>
            <a:r>
              <a:rPr lang="nl-NL" dirty="0"/>
              <a:t>Quotes (bodytekst +2)</a:t>
            </a:r>
          </a:p>
        </p:txBody>
      </p:sp>
      <p:sp>
        <p:nvSpPr>
          <p:cNvPr id="7" name="Tijdelijke aanduiding voor titel 6">
            <a:extLst>
              <a:ext uri="{FF2B5EF4-FFF2-40B4-BE49-F238E27FC236}">
                <a16:creationId xmlns:a16="http://schemas.microsoft.com/office/drawing/2014/main" id="{29C8F947-00F6-EC3D-67BD-613CD94857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 (L) – </a:t>
            </a:r>
            <a:r>
              <a:rPr lang="nl-NL" dirty="0" err="1"/>
              <a:t>Calibri</a:t>
            </a:r>
            <a:r>
              <a:rPr lang="nl-NL" dirty="0"/>
              <a:t> </a:t>
            </a:r>
            <a:r>
              <a:rPr lang="nl-NL" dirty="0" err="1"/>
              <a:t>bold</a:t>
            </a:r>
            <a:r>
              <a:rPr lang="nl-NL" dirty="0"/>
              <a:t> 50</a:t>
            </a:r>
          </a:p>
        </p:txBody>
      </p:sp>
    </p:spTree>
    <p:extLst>
      <p:ext uri="{BB962C8B-B14F-4D97-AF65-F5344CB8AC3E}">
        <p14:creationId xmlns:p14="http://schemas.microsoft.com/office/powerpoint/2010/main" val="100107637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5000" b="1" i="0" kern="1200">
          <a:solidFill>
            <a:srgbClr val="EF7D00"/>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EF7D0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000" b="1" kern="1200">
          <a:solidFill>
            <a:srgbClr val="EF7D0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00224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rgbClr val="EF7D0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b="1" kern="1200">
          <a:solidFill>
            <a:srgbClr val="EF7D00"/>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2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6pPr>
      <a:lvl7pPr marL="2743200" indent="0" algn="l" defTabSz="914400" rtl="0" eaLnBrk="1" latinLnBrk="0" hangingPunct="1">
        <a:lnSpc>
          <a:spcPct val="90000"/>
        </a:lnSpc>
        <a:spcBef>
          <a:spcPts val="500"/>
        </a:spcBef>
        <a:buFont typeface="Arial" panose="020B0604020202020204" pitchFamily="34" charset="0"/>
        <a:buNone/>
        <a:defRPr sz="8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7pPr>
      <a:lvl8pPr marL="3200400" indent="0" algn="l" defTabSz="914400" rtl="0" eaLnBrk="1" latinLnBrk="0" hangingPunct="1">
        <a:lnSpc>
          <a:spcPct val="90000"/>
        </a:lnSpc>
        <a:spcBef>
          <a:spcPts val="500"/>
        </a:spcBef>
        <a:buFont typeface="Arial" panose="020B0604020202020204" pitchFamily="34" charset="0"/>
        <a:buNone/>
        <a:defRPr sz="6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8pPr>
      <a:lvl9pPr marL="3657600" indent="0" algn="l" defTabSz="914400" rtl="0" eaLnBrk="1" latinLnBrk="0" hangingPunct="1">
        <a:lnSpc>
          <a:spcPct val="90000"/>
        </a:lnSpc>
        <a:spcBef>
          <a:spcPts val="500"/>
        </a:spcBef>
        <a:buFont typeface="Arial" panose="020B0604020202020204" pitchFamily="34" charset="0"/>
        <a:buNone/>
        <a:defRPr sz="14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hyperlink" Target="mailto:communicatie@riec-mn.nl" TargetMode="Externa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4.emf"/><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hyperlink" Target="https://youtu.be/85qJXDgsOeE"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slide" Target="slide3.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3664F4D-D65B-57A3-ACD3-32B478A7BB02}"/>
              </a:ext>
            </a:extLst>
          </p:cNvPr>
          <p:cNvPicPr>
            <a:picLocks noChangeAspect="1"/>
          </p:cNvPicPr>
          <p:nvPr/>
        </p:nvPicPr>
        <p:blipFill rotWithShape="1">
          <a:blip r:embed="rId2"/>
          <a:srcRect b="13228"/>
          <a:stretch/>
        </p:blipFill>
        <p:spPr>
          <a:xfrm>
            <a:off x="0" y="0"/>
            <a:ext cx="12192000" cy="6858000"/>
          </a:xfrm>
          <a:prstGeom prst="rect">
            <a:avLst/>
          </a:prstGeom>
        </p:spPr>
      </p:pic>
      <p:sp>
        <p:nvSpPr>
          <p:cNvPr id="16" name="Rechthoek 15">
            <a:extLst>
              <a:ext uri="{FF2B5EF4-FFF2-40B4-BE49-F238E27FC236}">
                <a16:creationId xmlns:a16="http://schemas.microsoft.com/office/drawing/2014/main" id="{FCC7AD09-97FB-5D31-496A-CE3D96251F0E}"/>
              </a:ext>
            </a:extLst>
          </p:cNvPr>
          <p:cNvSpPr/>
          <p:nvPr/>
        </p:nvSpPr>
        <p:spPr>
          <a:xfrm>
            <a:off x="-122663" y="-100361"/>
            <a:ext cx="12453208" cy="7154304"/>
          </a:xfrm>
          <a:prstGeom prst="rect">
            <a:avLst/>
          </a:prstGeom>
          <a:gradFill flip="none" rotWithShape="1">
            <a:gsLst>
              <a:gs pos="100000">
                <a:srgbClr val="002245">
                  <a:lumMod val="100000"/>
                  <a:alpha val="27579"/>
                </a:srgbClr>
              </a:gs>
              <a:gs pos="40000">
                <a:srgbClr val="002245">
                  <a:alpha val="55000"/>
                </a:srgbClr>
              </a:gs>
              <a:gs pos="0">
                <a:srgbClr val="002245"/>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
            <a:extLst>
              <a:ext uri="{FF2B5EF4-FFF2-40B4-BE49-F238E27FC236}">
                <a16:creationId xmlns:a16="http://schemas.microsoft.com/office/drawing/2014/main" id="{F9030E65-8A5C-5628-7F01-003A04319B49}"/>
              </a:ext>
            </a:extLst>
          </p:cNvPr>
          <p:cNvSpPr>
            <a:spLocks noGrp="1"/>
          </p:cNvSpPr>
          <p:nvPr>
            <p:ph type="ctrTitle" idx="4294967295" hasCustomPrompt="1"/>
          </p:nvPr>
        </p:nvSpPr>
        <p:spPr>
          <a:xfrm>
            <a:off x="719138" y="2753952"/>
            <a:ext cx="6748462" cy="2007494"/>
          </a:xfrm>
        </p:spPr>
        <p:txBody>
          <a:bodyPr anchor="b">
            <a:normAutofit/>
          </a:bodyPr>
          <a:lstStyle>
            <a:lvl1pPr algn="l">
              <a:lnSpc>
                <a:spcPct val="100000"/>
              </a:lnSpc>
              <a:defRPr sz="7000" u="sng">
                <a:solidFill>
                  <a:schemeClr val="bg1"/>
                </a:solidFill>
                <a:effectLst>
                  <a:outerShdw blurRad="317500" dist="38100" dir="5400000" algn="t" rotWithShape="0">
                    <a:prstClr val="black">
                      <a:alpha val="15000"/>
                    </a:prstClr>
                  </a:outerShdw>
                </a:effectLst>
              </a:defRPr>
            </a:lvl1pPr>
          </a:lstStyle>
          <a:p>
            <a:r>
              <a:rPr lang="nl-NL" sz="2400" u="none" dirty="0"/>
              <a:t>Communicatietoolkit</a:t>
            </a:r>
            <a:r>
              <a:rPr lang="nl-NL" sz="3200" u="none" dirty="0"/>
              <a:t> </a:t>
            </a:r>
            <a:br>
              <a:rPr lang="nl-NL" sz="3200" u="none" dirty="0"/>
            </a:br>
            <a:r>
              <a:rPr lang="nl-NL" sz="3200" u="none" dirty="0"/>
              <a:t>Georganiseerde Ondermijnende Criminaliteit 3.0</a:t>
            </a:r>
            <a:endParaRPr lang="nl-NL" sz="3200" u="none" noProof="0" dirty="0"/>
          </a:p>
        </p:txBody>
      </p:sp>
      <p:sp>
        <p:nvSpPr>
          <p:cNvPr id="6" name="Ondertitel 2">
            <a:extLst>
              <a:ext uri="{FF2B5EF4-FFF2-40B4-BE49-F238E27FC236}">
                <a16:creationId xmlns:a16="http://schemas.microsoft.com/office/drawing/2014/main" id="{2B6898F1-B592-063C-E3A1-D9E620C2F93F}"/>
              </a:ext>
            </a:extLst>
          </p:cNvPr>
          <p:cNvSpPr txBox="1">
            <a:spLocks/>
          </p:cNvSpPr>
          <p:nvPr/>
        </p:nvSpPr>
        <p:spPr>
          <a:xfrm>
            <a:off x="719137" y="4904662"/>
            <a:ext cx="6952901" cy="651047"/>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effectLst>
                  <a:outerShdw blurRad="317500" dist="38100" dir="5400000" algn="t" rotWithShape="0">
                    <a:prstClr val="black">
                      <a:alpha val="15000"/>
                    </a:prstClr>
                  </a:outerShdw>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EF7D00"/>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24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EF7D00"/>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kern="1200">
                <a:solidFill>
                  <a:srgbClr val="EF7D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6pPr>
            <a:lvl7pPr marL="2743200" indent="0" algn="ctr" defTabSz="914400" rtl="0" eaLnBrk="1" latinLnBrk="0" hangingPunct="1">
              <a:lnSpc>
                <a:spcPct val="90000"/>
              </a:lnSpc>
              <a:spcBef>
                <a:spcPts val="500"/>
              </a:spcBef>
              <a:buFont typeface="Arial" panose="020B0604020202020204" pitchFamily="34" charset="0"/>
              <a:buNone/>
              <a:defRPr sz="16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7pPr>
            <a:lvl8pPr marL="3200400" indent="0" algn="ctr" defTabSz="914400" rtl="0" eaLnBrk="1" latinLnBrk="0" hangingPunct="1">
              <a:lnSpc>
                <a:spcPct val="90000"/>
              </a:lnSpc>
              <a:spcBef>
                <a:spcPts val="500"/>
              </a:spcBef>
              <a:buFont typeface="Arial" panose="020B0604020202020204" pitchFamily="34" charset="0"/>
              <a:buNone/>
              <a:defRPr sz="16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8pPr>
            <a:lvl9pPr marL="3657600" indent="0" algn="ctr" defTabSz="914400" rtl="0" eaLnBrk="1" latinLnBrk="0" hangingPunct="1">
              <a:lnSpc>
                <a:spcPct val="90000"/>
              </a:lnSpc>
              <a:spcBef>
                <a:spcPts val="500"/>
              </a:spcBef>
              <a:buFont typeface="Arial" panose="020B0604020202020204" pitchFamily="34" charset="0"/>
              <a:buNone/>
              <a:defRPr sz="16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9pPr>
          </a:lstStyle>
          <a:p>
            <a:endParaRPr lang="nl-NL" sz="4000" i="1" dirty="0"/>
          </a:p>
        </p:txBody>
      </p:sp>
      <p:sp>
        <p:nvSpPr>
          <p:cNvPr id="7" name="Tijdelijke aanduiding voor datum 15">
            <a:extLst>
              <a:ext uri="{FF2B5EF4-FFF2-40B4-BE49-F238E27FC236}">
                <a16:creationId xmlns:a16="http://schemas.microsoft.com/office/drawing/2014/main" id="{E4B3885D-B246-0ED1-2B01-6C036ABF5E23}"/>
              </a:ext>
            </a:extLst>
          </p:cNvPr>
          <p:cNvSpPr txBox="1">
            <a:spLocks/>
          </p:cNvSpPr>
          <p:nvPr/>
        </p:nvSpPr>
        <p:spPr>
          <a:xfrm>
            <a:off x="719138" y="5639872"/>
            <a:ext cx="6748462" cy="508126"/>
          </a:xfrm>
          <a:prstGeom prst="rect">
            <a:avLst/>
          </a:prstGeom>
        </p:spPr>
        <p:txBody>
          <a:bodyPr/>
          <a:lstStyle>
            <a:defPPr>
              <a:defRPr lang="nl-NL"/>
            </a:defPPr>
            <a:lvl1pPr marL="0" algn="l" defTabSz="914400" rtl="0" eaLnBrk="1" latinLnBrk="0" hangingPunct="1">
              <a:defRPr sz="1600" kern="1200">
                <a:solidFill>
                  <a:schemeClr val="bg1"/>
                </a:solidFill>
                <a:effectLst>
                  <a:outerShdw blurRad="317500" dist="38100" dir="5400000" algn="t" rotWithShape="0">
                    <a:prstClr val="black">
                      <a:alpha val="1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400" b="1" i="1" dirty="0"/>
              <a:t>Oktober 2023</a:t>
            </a:r>
          </a:p>
        </p:txBody>
      </p:sp>
      <p:pic>
        <p:nvPicPr>
          <p:cNvPr id="19" name="Graphic 18">
            <a:extLst>
              <a:ext uri="{FF2B5EF4-FFF2-40B4-BE49-F238E27FC236}">
                <a16:creationId xmlns:a16="http://schemas.microsoft.com/office/drawing/2014/main" id="{139375D0-BF52-7A3D-415F-D56C45BDEE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137" y="380495"/>
            <a:ext cx="2422245" cy="1014788"/>
          </a:xfrm>
          <a:prstGeom prst="rect">
            <a:avLst/>
          </a:prstGeom>
        </p:spPr>
      </p:pic>
      <p:cxnSp>
        <p:nvCxnSpPr>
          <p:cNvPr id="20" name="Rechte verbindingslijn 19">
            <a:extLst>
              <a:ext uri="{FF2B5EF4-FFF2-40B4-BE49-F238E27FC236}">
                <a16:creationId xmlns:a16="http://schemas.microsoft.com/office/drawing/2014/main" id="{DFED2D79-C069-6157-6696-22424A8E4B27}"/>
              </a:ext>
            </a:extLst>
          </p:cNvPr>
          <p:cNvCxnSpPr/>
          <p:nvPr/>
        </p:nvCxnSpPr>
        <p:spPr>
          <a:xfrm>
            <a:off x="719137" y="1526807"/>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21" name="Afbeelding 20">
            <a:extLst>
              <a:ext uri="{FF2B5EF4-FFF2-40B4-BE49-F238E27FC236}">
                <a16:creationId xmlns:a16="http://schemas.microsoft.com/office/drawing/2014/main" id="{745C9391-E38E-D5D4-B62B-55E784094F39}"/>
              </a:ext>
            </a:extLst>
          </p:cNvPr>
          <p:cNvPicPr>
            <a:picLocks noChangeAspect="1"/>
          </p:cNvPicPr>
          <p:nvPr/>
        </p:nvPicPr>
        <p:blipFill>
          <a:blip r:embed="rId5"/>
          <a:stretch>
            <a:fillRect/>
          </a:stretch>
        </p:blipFill>
        <p:spPr>
          <a:xfrm>
            <a:off x="9906774" y="931459"/>
            <a:ext cx="1628042" cy="741664"/>
          </a:xfrm>
          <a:prstGeom prst="rect">
            <a:avLst/>
          </a:prstGeom>
        </p:spPr>
      </p:pic>
    </p:spTree>
    <p:extLst>
      <p:ext uri="{BB962C8B-B14F-4D97-AF65-F5344CB8AC3E}">
        <p14:creationId xmlns:p14="http://schemas.microsoft.com/office/powerpoint/2010/main" val="245184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nodePh="1">
                                  <p:stCondLst>
                                    <p:cond delay="2000"/>
                                  </p:stCondLst>
                                  <p:endCondLst>
                                    <p:cond evt="begin" delay="0">
                                      <p:tn val="8"/>
                                    </p:cond>
                                  </p:end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225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withEffect">
                  <p:stCondLst>
                    <p:cond delay="20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0"/>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sp>
        <p:nvSpPr>
          <p:cNvPr id="2" name="Titel 1">
            <a:extLst>
              <a:ext uri="{FF2B5EF4-FFF2-40B4-BE49-F238E27FC236}">
                <a16:creationId xmlns:a16="http://schemas.microsoft.com/office/drawing/2014/main" id="{6AA19E65-AA78-73D9-BF3F-E631754B7F96}"/>
              </a:ext>
            </a:extLst>
          </p:cNvPr>
          <p:cNvSpPr>
            <a:spLocks noGrp="1"/>
          </p:cNvSpPr>
          <p:nvPr>
            <p:ph type="title" idx="4294967295"/>
          </p:nvPr>
        </p:nvSpPr>
        <p:spPr>
          <a:xfrm>
            <a:off x="719137" y="386796"/>
            <a:ext cx="8006409" cy="1325563"/>
          </a:xfrm>
        </p:spPr>
        <p:txBody>
          <a:bodyPr>
            <a:normAutofit fontScale="90000"/>
          </a:bodyPr>
          <a:lstStyle/>
          <a:p>
            <a:pPr>
              <a:lnSpc>
                <a:spcPts val="1400"/>
              </a:lnSpc>
            </a:pP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Kernboodschap aanpak jonge aanwas voor partners</a:t>
            </a: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De cocaïnehandel speelt een grote rol in Midden-Nederland. Een harde wereld vol geweld.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Kwetsbare en vaak jonge mensen betreden deze wereld gemotiveerd door geld, status, spanning en de drang naar erkenning. Ze zien een geromantiseerd beeld van de misdaad, gecreëerd door criminelen die aantrekkingskracht uitoefenen met dure auto’s, sieraden en aanzien.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Samen met onze partners willen we deze jongeren laten zien dat de illusie van roem en rijkdom door de criminaliteit, uiteindelijk vervaagt door de verwoestende gevolgen van crimineel gedrag. Het creëren van een veilige omgeving is hierbij cruciaal. Dit complexe vraagstuk begint bij de basisvoorwaarden voor een veilige jeugd: betrokken ouders, zinvolle dagbesteding en voldoende kansen in werk en studie. Als deze basis wankelt, worden jongeren vatbaarder voor de criminaliteit. Risicofactoren als verslavingen, schulden, schooluitval en verkeerde vrienden versterken dit.</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Helpen is makkelijker als je er vroeg bij bent. Dat bereiken we alleen als we ons samen inspannen. De sterke samenwerking tussen gemeenten, politie, OM, RIEC en andere partners uit het zorg- en veiligheidsnetwerk staat dan ook centraal in de aanpak. Samen bouwen we aan een toekomst waarin misdaad niet langer aantrekkelijk is en jongeren de kansen krijgen die ze verdienen. </a:t>
            </a:r>
            <a:br>
              <a:rPr lang="nl-NL" sz="1800" dirty="0">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endParaRPr lang="nl-NL" dirty="0">
              <a:solidFill>
                <a:schemeClr val="bg1"/>
              </a:solidFill>
            </a:endParaRPr>
          </a:p>
        </p:txBody>
      </p:sp>
      <p:pic>
        <p:nvPicPr>
          <p:cNvPr id="13" name="Graphic 12">
            <a:extLst>
              <a:ext uri="{FF2B5EF4-FFF2-40B4-BE49-F238E27FC236}">
                <a16:creationId xmlns:a16="http://schemas.microsoft.com/office/drawing/2014/main" id="{316AF2F3-0580-A5DE-7DA1-72E7AD2F52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7" y="5241609"/>
            <a:ext cx="2422245" cy="1014788"/>
          </a:xfrm>
          <a:prstGeom prst="rect">
            <a:avLst/>
          </a:prstGeom>
        </p:spPr>
      </p:pic>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4"/>
          <a:stretch>
            <a:fillRect/>
          </a:stretch>
        </p:blipFill>
        <p:spPr>
          <a:xfrm>
            <a:off x="9906774" y="5792573"/>
            <a:ext cx="1628042" cy="741664"/>
          </a:xfrm>
          <a:prstGeom prst="rect">
            <a:avLst/>
          </a:prstGeom>
        </p:spPr>
      </p:pic>
      <p:grpSp>
        <p:nvGrpSpPr>
          <p:cNvPr id="6" name="Groep 5">
            <a:extLst>
              <a:ext uri="{FF2B5EF4-FFF2-40B4-BE49-F238E27FC236}">
                <a16:creationId xmlns:a16="http://schemas.microsoft.com/office/drawing/2014/main" id="{628C5473-FC2E-BF91-DC08-8F6E29D0EADD}"/>
              </a:ext>
            </a:extLst>
          </p:cNvPr>
          <p:cNvGrpSpPr/>
          <p:nvPr/>
        </p:nvGrpSpPr>
        <p:grpSpPr>
          <a:xfrm>
            <a:off x="11243733" y="323763"/>
            <a:ext cx="587022" cy="586800"/>
            <a:chOff x="11243733" y="323763"/>
            <a:chExt cx="587022" cy="587023"/>
          </a:xfrm>
        </p:grpSpPr>
        <p:sp>
          <p:nvSpPr>
            <p:cNvPr id="7" name="Rechthoek 6">
              <a:extLst>
                <a:ext uri="{FF2B5EF4-FFF2-40B4-BE49-F238E27FC236}">
                  <a16:creationId xmlns:a16="http://schemas.microsoft.com/office/drawing/2014/main" id="{7934CFBB-B33A-3235-4B5A-3D83413E7107}"/>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a:hlinkClick r:id="rId5" action="ppaction://hlinksldjump"/>
              <a:extLst>
                <a:ext uri="{FF2B5EF4-FFF2-40B4-BE49-F238E27FC236}">
                  <a16:creationId xmlns:a16="http://schemas.microsoft.com/office/drawing/2014/main" id="{7F889A39-3AE9-B2BA-AA2D-D518F84DC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2047" y="470078"/>
              <a:ext cx="305537" cy="305537"/>
            </a:xfrm>
            <a:prstGeom prst="rect">
              <a:avLst/>
            </a:prstGeom>
          </p:spPr>
        </p:pic>
      </p:grpSp>
    </p:spTree>
    <p:extLst>
      <p:ext uri="{BB962C8B-B14F-4D97-AF65-F5344CB8AC3E}">
        <p14:creationId xmlns:p14="http://schemas.microsoft.com/office/powerpoint/2010/main" val="2082404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0"/>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sp>
        <p:nvSpPr>
          <p:cNvPr id="2" name="Titel 1">
            <a:extLst>
              <a:ext uri="{FF2B5EF4-FFF2-40B4-BE49-F238E27FC236}">
                <a16:creationId xmlns:a16="http://schemas.microsoft.com/office/drawing/2014/main" id="{6AA19E65-AA78-73D9-BF3F-E631754B7F96}"/>
              </a:ext>
            </a:extLst>
          </p:cNvPr>
          <p:cNvSpPr>
            <a:spLocks noGrp="1"/>
          </p:cNvSpPr>
          <p:nvPr>
            <p:ph type="title" idx="4294967295"/>
          </p:nvPr>
        </p:nvSpPr>
        <p:spPr>
          <a:xfrm>
            <a:off x="719137" y="386796"/>
            <a:ext cx="8006409" cy="1325563"/>
          </a:xfrm>
        </p:spPr>
        <p:txBody>
          <a:bodyPr>
            <a:normAutofit fontScale="90000"/>
          </a:bodyPr>
          <a:lstStyle/>
          <a:p>
            <a:pPr>
              <a:lnSpc>
                <a:spcPts val="1400"/>
              </a:lnSpc>
            </a:pP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Bedrijventerrein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Bedrijventerreinen zijn aantrekkelijk voor criminelen. Ze kunnen hier vaak ongestoord en anoniem hun gang gaan. Ze gebruiken panden en bedrijven op bedrijventerreinen voor drugslabs, om drugs op te slaan, voor  hennepkwekerijen, </a:t>
            </a:r>
            <a:r>
              <a:rPr lang="nl-NL" sz="900" b="0" dirty="0" err="1">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growshops</a:t>
            </a: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illegale gokhallen en om crimineel geld wit te wassen.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Betrouwbare ondernemers kunnen hier last van hebben. Het bedrijventerrein verloedert. Je kunt te maken krijgen met brand of ontploffingsgevaar door labs of kwekerijen en intimidatie of bedreiging door criminelen die geweld niet schuwen.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Herken de signalen: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Drugslabs geven een specifieke (chemische) geur af.</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Grote delen van bedrijven zijn dichtgeplakt; je kunt nergens naar binnen kijken.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Er is voornamelijk activiteit in de nacht en avond.</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Het bedrijf heef een vervallen uitstraling.</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De hoeveelheid camera’s of alarminstallaties staat niet in verhouding met het bedrijfspand/terrein.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In- en uitladen van goederen gebeurt op vreemde tijdstippen.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Het bedrijf heeft geen of een verouderde website</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In  Midden-Nederland houden ongeveer 150 criminele samenwerkingsverbanden zich bezig met handel in of de productie van drugs. Op het oog losstaande incidenten (zoals dealen op straat, explosies in woonwijken, geweldsincidenten en meer) zijn uiteindelijk terug te leiden naar deze criminele organisaties. Om hun imperium in stand te houden gebruiken ze buitensporig veel geweld of dreigen hiermee. Jongeren raken via vrienden of familie betrokken of stappen zelf in deze harde en gewelddadige wereld.</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Gemeenten, politie, OM en belastingdienst in Midden-Nederland richten zich de komende jaren intensief op het terugdringen van deze criminele samenwerkingsverbanden en hun ontwrichtende werking op de maatschappij.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Dit doen we door strafrecht, bestuursrecht en fiscale maatregelen maximaal in te zetten. Door zichtbaar als één sterke overheid op te treden. Door het smeden van maatschappelijke coalities en te helpen de bewustwording en weerbaarheid te vergroten.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Dit  kan de overheid niet alleen. Ziet u zaken de volgens u niet kloppen? Meld dit direct via alarmnummer 112. Achteraf kunt u deze melden bij uw gemeente, wijkagent (via politie.nl) of via Meld Misdaad Anoniem op 0800-7000. </a:t>
            </a:r>
            <a:br>
              <a:rPr lang="nl-NL"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br>
              <a:rPr lang="nl-NL" sz="18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1800" dirty="0">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endParaRPr lang="nl-NL" dirty="0">
              <a:solidFill>
                <a:schemeClr val="bg1"/>
              </a:solidFill>
            </a:endParaRPr>
          </a:p>
        </p:txBody>
      </p:sp>
      <p:pic>
        <p:nvPicPr>
          <p:cNvPr id="13" name="Graphic 12">
            <a:extLst>
              <a:ext uri="{FF2B5EF4-FFF2-40B4-BE49-F238E27FC236}">
                <a16:creationId xmlns:a16="http://schemas.microsoft.com/office/drawing/2014/main" id="{316AF2F3-0580-A5DE-7DA1-72E7AD2F52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7" y="5241609"/>
            <a:ext cx="2422245" cy="1014788"/>
          </a:xfrm>
          <a:prstGeom prst="rect">
            <a:avLst/>
          </a:prstGeom>
        </p:spPr>
      </p:pic>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4"/>
          <a:stretch>
            <a:fillRect/>
          </a:stretch>
        </p:blipFill>
        <p:spPr>
          <a:xfrm>
            <a:off x="9906774" y="5792573"/>
            <a:ext cx="1628042" cy="741664"/>
          </a:xfrm>
          <a:prstGeom prst="rect">
            <a:avLst/>
          </a:prstGeom>
        </p:spPr>
      </p:pic>
      <p:grpSp>
        <p:nvGrpSpPr>
          <p:cNvPr id="6" name="Groep 5">
            <a:extLst>
              <a:ext uri="{FF2B5EF4-FFF2-40B4-BE49-F238E27FC236}">
                <a16:creationId xmlns:a16="http://schemas.microsoft.com/office/drawing/2014/main" id="{628C5473-FC2E-BF91-DC08-8F6E29D0EADD}"/>
              </a:ext>
            </a:extLst>
          </p:cNvPr>
          <p:cNvGrpSpPr/>
          <p:nvPr/>
        </p:nvGrpSpPr>
        <p:grpSpPr>
          <a:xfrm>
            <a:off x="11243733" y="323763"/>
            <a:ext cx="587022" cy="586800"/>
            <a:chOff x="11243733" y="323763"/>
            <a:chExt cx="587022" cy="587023"/>
          </a:xfrm>
        </p:grpSpPr>
        <p:sp>
          <p:nvSpPr>
            <p:cNvPr id="7" name="Rechthoek 6">
              <a:extLst>
                <a:ext uri="{FF2B5EF4-FFF2-40B4-BE49-F238E27FC236}">
                  <a16:creationId xmlns:a16="http://schemas.microsoft.com/office/drawing/2014/main" id="{7934CFBB-B33A-3235-4B5A-3D83413E7107}"/>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a:hlinkClick r:id="rId5" action="ppaction://hlinksldjump"/>
              <a:extLst>
                <a:ext uri="{FF2B5EF4-FFF2-40B4-BE49-F238E27FC236}">
                  <a16:creationId xmlns:a16="http://schemas.microsoft.com/office/drawing/2014/main" id="{7F889A39-3AE9-B2BA-AA2D-D518F84DC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2047" y="470078"/>
              <a:ext cx="305537" cy="305537"/>
            </a:xfrm>
            <a:prstGeom prst="rect">
              <a:avLst/>
            </a:prstGeom>
          </p:spPr>
        </p:pic>
      </p:grpSp>
    </p:spTree>
    <p:extLst>
      <p:ext uri="{BB962C8B-B14F-4D97-AF65-F5344CB8AC3E}">
        <p14:creationId xmlns:p14="http://schemas.microsoft.com/office/powerpoint/2010/main" val="3706860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8628"/>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sp>
        <p:nvSpPr>
          <p:cNvPr id="2" name="Titel 1">
            <a:extLst>
              <a:ext uri="{FF2B5EF4-FFF2-40B4-BE49-F238E27FC236}">
                <a16:creationId xmlns:a16="http://schemas.microsoft.com/office/drawing/2014/main" id="{6AA19E65-AA78-73D9-BF3F-E631754B7F96}"/>
              </a:ext>
            </a:extLst>
          </p:cNvPr>
          <p:cNvSpPr>
            <a:spLocks noGrp="1"/>
          </p:cNvSpPr>
          <p:nvPr>
            <p:ph type="title" idx="4294967295"/>
          </p:nvPr>
        </p:nvSpPr>
        <p:spPr>
          <a:xfrm>
            <a:off x="719137" y="386796"/>
            <a:ext cx="8006409" cy="1325563"/>
          </a:xfrm>
        </p:spPr>
        <p:txBody>
          <a:bodyPr>
            <a:normAutofit fontScale="90000"/>
          </a:bodyPr>
          <a:lstStyle/>
          <a:p>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Buitengebied</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rPr>
              <a:t>Wat in het buitengebied gebeurt, is niet altijd even zichtbaar. Dat maakt het een interessant gebied voor (drugs)criminelen. Zij benaderen bewoners om hun schuren of loodsen te huren. Vaak bieden ze flinke bedragen.</a:t>
            </a:r>
            <a:br>
              <a:rPr lang="nl-NL" sz="900" b="0" dirty="0">
                <a:solidFill>
                  <a:schemeClr val="bg1"/>
                </a:solidFill>
                <a:effectLst/>
                <a:latin typeface="Verdana" panose="020B0604030504040204" pitchFamily="34" charset="0"/>
                <a:ea typeface="Verdana" panose="020B0604030504040204" pitchFamily="34" charset="0"/>
              </a:rPr>
            </a:br>
            <a:r>
              <a:rPr lang="nl-NL" sz="900" b="0" dirty="0">
                <a:solidFill>
                  <a:schemeClr val="bg1"/>
                </a:solidFill>
                <a:effectLst/>
                <a:latin typeface="Verdana" panose="020B0604030504040204" pitchFamily="34" charset="0"/>
                <a:ea typeface="Verdana" panose="020B0604030504040204" pitchFamily="34" charset="0"/>
              </a:rPr>
              <a:t>Ook jij kan benaderd worden door criminelen. Als iemand veel (contant) geld biedt voor jouw schuur, niet duidelijk is over het gebruik of als je het gewoonweg niet vertrouwt, </a:t>
            </a:r>
            <a:r>
              <a:rPr lang="nl-NL" sz="900" b="0" dirty="0">
                <a:solidFill>
                  <a:schemeClr val="bg1"/>
                </a:solidFill>
                <a:latin typeface="Verdana" panose="020B0604030504040204" pitchFamily="34" charset="0"/>
                <a:ea typeface="Verdana" panose="020B0604030504040204" pitchFamily="34" charset="0"/>
              </a:rPr>
              <a:t>g</a:t>
            </a:r>
            <a:r>
              <a:rPr lang="nl-NL" sz="900" b="0" dirty="0">
                <a:solidFill>
                  <a:schemeClr val="bg1"/>
                </a:solidFill>
                <a:effectLst/>
                <a:latin typeface="Verdana" panose="020B0604030504040204" pitchFamily="34" charset="0"/>
                <a:ea typeface="Verdana" panose="020B0604030504040204" pitchFamily="34" charset="0"/>
              </a:rPr>
              <a:t>a dat niet met deze persoon in zee. Voor de veiligheid van jou en je omgeving. Bij de productie van drugs kunnen namelijk chemische stoffen vrijkomen en er kan brand uitbreken. De gemeente kan de schuur sluiten en de verzekering vergoedt de schade helaas niet. Criminelen brengen daarnaast ongure types mee naar jouw terrein en aarzelen niet om dreiging of geweld te gebruiken. Door samen alert te zijn, houden we ons mooie gebied veilig voor iedereen. </a:t>
            </a:r>
            <a:br>
              <a:rPr lang="nl-NL" sz="1100" dirty="0">
                <a:effectLst/>
                <a:latin typeface="Calibri" panose="020F0502020204030204" pitchFamily="34" charset="0"/>
                <a:ea typeface="Calibri" panose="020F0502020204030204" pitchFamily="34" charset="0"/>
              </a:rPr>
            </a:br>
            <a:br>
              <a:rPr lang="nl-NL" sz="900" b="0" dirty="0">
                <a:solidFill>
                  <a:schemeClr val="bg1"/>
                </a:solidFill>
                <a:effectLst/>
                <a:latin typeface="Verdana" panose="020B0604030504040204" pitchFamily="34" charset="0"/>
                <a:ea typeface="Verdana" panose="020B0604030504040204" pitchFamily="34" charset="0"/>
              </a:rPr>
            </a:br>
            <a:r>
              <a:rPr lang="nl-NL" sz="900" b="0" dirty="0">
                <a:solidFill>
                  <a:schemeClr val="bg1"/>
                </a:solidFill>
                <a:effectLst/>
                <a:latin typeface="Verdana" panose="020B0604030504040204" pitchFamily="34" charset="0"/>
                <a:ea typeface="Verdana" panose="020B0604030504040204" pitchFamily="34" charset="0"/>
              </a:rPr>
              <a:t>Herken de signalen</a:t>
            </a:r>
            <a:br>
              <a:rPr lang="nl-NL" sz="900" b="0" dirty="0">
                <a:solidFill>
                  <a:schemeClr val="bg1"/>
                </a:solidFill>
                <a:effectLst/>
                <a:latin typeface="Verdana" panose="020B0604030504040204" pitchFamily="34" charset="0"/>
                <a:ea typeface="Verdana" panose="020B0604030504040204" pitchFamily="34" charset="0"/>
              </a:rPr>
            </a:br>
            <a:r>
              <a:rPr lang="nl-NL" sz="900" b="0" dirty="0">
                <a:solidFill>
                  <a:schemeClr val="bg1"/>
                </a:solidFill>
                <a:effectLst/>
                <a:latin typeface="Verdana" panose="020B0604030504040204" pitchFamily="34" charset="0"/>
                <a:ea typeface="Verdana" panose="020B0604030504040204" pitchFamily="34" charset="0"/>
              </a:rPr>
              <a:t>Drugslabs geven een specifieke (chemische) geur af.</a:t>
            </a:r>
            <a:br>
              <a:rPr lang="nl-NL" sz="900" b="0" dirty="0">
                <a:solidFill>
                  <a:schemeClr val="bg1"/>
                </a:solidFill>
                <a:effectLst/>
                <a:latin typeface="Verdana" panose="020B0604030504040204" pitchFamily="34" charset="0"/>
                <a:ea typeface="Verdana" panose="020B0604030504040204" pitchFamily="34" charset="0"/>
              </a:rPr>
            </a:br>
            <a:r>
              <a:rPr lang="nl-NL" sz="900" b="0" dirty="0">
                <a:solidFill>
                  <a:schemeClr val="bg1"/>
                </a:solidFill>
                <a:effectLst/>
                <a:latin typeface="Verdana" panose="020B0604030504040204" pitchFamily="34" charset="0"/>
                <a:ea typeface="Verdana" panose="020B0604030504040204" pitchFamily="34" charset="0"/>
              </a:rPr>
              <a:t>Er rijden onbekende, verdachte voertuigen over het erf.</a:t>
            </a:r>
            <a:br>
              <a:rPr lang="nl-NL" sz="900" b="0" dirty="0">
                <a:solidFill>
                  <a:schemeClr val="bg1"/>
                </a:solidFill>
                <a:effectLst/>
                <a:latin typeface="Verdana" panose="020B0604030504040204" pitchFamily="34" charset="0"/>
                <a:ea typeface="Verdana" panose="020B0604030504040204" pitchFamily="34" charset="0"/>
              </a:rPr>
            </a:br>
            <a:r>
              <a:rPr lang="nl-NL" sz="900" b="0" dirty="0">
                <a:solidFill>
                  <a:schemeClr val="bg1"/>
                </a:solidFill>
                <a:effectLst/>
                <a:latin typeface="Verdana" panose="020B0604030504040204" pitchFamily="34" charset="0"/>
                <a:ea typeface="Verdana" panose="020B0604030504040204" pitchFamily="34" charset="0"/>
              </a:rPr>
              <a:t>Laden en lossen gebeurt dicht tegen de schuren aan en voertuigen worden zo geparkeerd dat onduidelijk is wat er naar binnen of naar buiten gaat.</a:t>
            </a:r>
            <a:br>
              <a:rPr lang="nl-NL" sz="900" b="0" dirty="0">
                <a:solidFill>
                  <a:schemeClr val="bg1"/>
                </a:solidFill>
                <a:effectLst/>
                <a:latin typeface="Verdana" panose="020B0604030504040204" pitchFamily="34" charset="0"/>
                <a:ea typeface="Verdana" panose="020B0604030504040204" pitchFamily="34" charset="0"/>
              </a:rPr>
            </a:br>
            <a:r>
              <a:rPr lang="nl-NL" sz="900" b="0" dirty="0">
                <a:solidFill>
                  <a:schemeClr val="bg1"/>
                </a:solidFill>
                <a:effectLst/>
                <a:latin typeface="Verdana" panose="020B0604030504040204" pitchFamily="34" charset="0"/>
                <a:ea typeface="Verdana" panose="020B0604030504040204" pitchFamily="34" charset="0"/>
              </a:rPr>
              <a:t>Grote delen van schuren en loodsen (ook de kieren) zijn dichtgeplakt; je kunt nergens naar binnen kijken.</a:t>
            </a:r>
            <a:br>
              <a:rPr lang="nl-NL" sz="900" b="0" dirty="0">
                <a:solidFill>
                  <a:schemeClr val="bg1"/>
                </a:solidFill>
                <a:effectLst/>
                <a:latin typeface="Verdana" panose="020B0604030504040204" pitchFamily="34" charset="0"/>
                <a:ea typeface="Verdana" panose="020B0604030504040204" pitchFamily="34" charset="0"/>
              </a:rPr>
            </a:br>
            <a:r>
              <a:rPr lang="nl-NL" sz="900" b="0" dirty="0">
                <a:solidFill>
                  <a:schemeClr val="bg1"/>
                </a:solidFill>
                <a:effectLst/>
                <a:latin typeface="Verdana" panose="020B0604030504040204" pitchFamily="34" charset="0"/>
                <a:ea typeface="Verdana" panose="020B0604030504040204" pitchFamily="34" charset="0"/>
              </a:rPr>
              <a:t>Er is voornamelijk activiteit in de nacht en avond.</a:t>
            </a:r>
            <a:br>
              <a:rPr lang="nl-NL" sz="900" b="0" dirty="0">
                <a:solidFill>
                  <a:schemeClr val="bg1"/>
                </a:solidFill>
                <a:effectLst/>
                <a:latin typeface="Verdana" panose="020B0604030504040204" pitchFamily="34" charset="0"/>
                <a:ea typeface="Verdana" panose="020B0604030504040204" pitchFamily="34" charset="0"/>
              </a:rPr>
            </a:br>
            <a:br>
              <a:rPr lang="nl-NL" sz="900" b="0" dirty="0">
                <a:solidFill>
                  <a:schemeClr val="bg1"/>
                </a:solidFill>
                <a:effectLst/>
                <a:latin typeface="Verdana" panose="020B0604030504040204" pitchFamily="34" charset="0"/>
                <a:ea typeface="Verdana" panose="020B0604030504040204" pitchFamily="34"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In  Midden-Nederland houden ongeveer 150 criminele samenwerkingsverbanden zich bezig met handel in of de productie van drugs. Op het oog losstaande incidenten (zoals dealen op straat, explosies in woonwijken, geweldsincidenten en meer) zijn uiteindelijk terug te leiden naar deze criminele organisaties. Om hun imperium in stand te houden gebruiken ze buitensporig veel geweld of dreigen hiermee. Jongeren raken via vrienden of familie betrokken of stappen zelf in deze harde en gewelddadige wereld.</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Gemeenten, politie, OM en belastingdienst in Midden-Nederland richten zich de komende jaren intensief op het terugdringen van deze criminele samenwerkingsverbanden en hun ontwrichtende werking op de maatschappij.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Dit doen we door strafrecht, bestuursrecht en fiscale maatregelen maximaal in te zetten. Door zichtbaar als één sterke overheid op te treden. Door het smeden van maatschappelijke coalities en te helpen de bewustwording en weerbaarheid te vergroten.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Dit  kan de overheid niet alleen. Ziet u zaken de volgens u niet kloppen? Meld dit direct via alarmnummer 112. Achteraf kunt u deze melden bij uw gemeente, wijkagent (via politie.nl) of via Meld Misdaad Anoniem op 0800-7000. </a:t>
            </a:r>
            <a:br>
              <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rPr>
            </a:br>
            <a:br>
              <a:rPr lang="nl-NL" sz="900" b="0" dirty="0">
                <a:solidFill>
                  <a:schemeClr val="bg1"/>
                </a:solidFill>
                <a:effectLst/>
                <a:latin typeface="Verdana" panose="020B0604030504040204" pitchFamily="34" charset="0"/>
                <a:ea typeface="Verdana" panose="020B0604030504040204" pitchFamily="34"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1800" dirty="0">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endParaRPr lang="nl-NL" dirty="0">
              <a:solidFill>
                <a:schemeClr val="bg1"/>
              </a:solidFill>
            </a:endParaRPr>
          </a:p>
        </p:txBody>
      </p:sp>
      <p:pic>
        <p:nvPicPr>
          <p:cNvPr id="13" name="Graphic 12">
            <a:extLst>
              <a:ext uri="{FF2B5EF4-FFF2-40B4-BE49-F238E27FC236}">
                <a16:creationId xmlns:a16="http://schemas.microsoft.com/office/drawing/2014/main" id="{316AF2F3-0580-A5DE-7DA1-72E7AD2F52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7" y="5241609"/>
            <a:ext cx="2422245" cy="1014788"/>
          </a:xfrm>
          <a:prstGeom prst="rect">
            <a:avLst/>
          </a:prstGeom>
        </p:spPr>
      </p:pic>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4"/>
          <a:stretch>
            <a:fillRect/>
          </a:stretch>
        </p:blipFill>
        <p:spPr>
          <a:xfrm>
            <a:off x="9906774" y="5792573"/>
            <a:ext cx="1628042" cy="741664"/>
          </a:xfrm>
          <a:prstGeom prst="rect">
            <a:avLst/>
          </a:prstGeom>
        </p:spPr>
      </p:pic>
      <p:grpSp>
        <p:nvGrpSpPr>
          <p:cNvPr id="6" name="Groep 5">
            <a:extLst>
              <a:ext uri="{FF2B5EF4-FFF2-40B4-BE49-F238E27FC236}">
                <a16:creationId xmlns:a16="http://schemas.microsoft.com/office/drawing/2014/main" id="{628C5473-FC2E-BF91-DC08-8F6E29D0EADD}"/>
              </a:ext>
            </a:extLst>
          </p:cNvPr>
          <p:cNvGrpSpPr/>
          <p:nvPr/>
        </p:nvGrpSpPr>
        <p:grpSpPr>
          <a:xfrm>
            <a:off x="11243733" y="323763"/>
            <a:ext cx="587022" cy="586800"/>
            <a:chOff x="11243733" y="323763"/>
            <a:chExt cx="587022" cy="587023"/>
          </a:xfrm>
        </p:grpSpPr>
        <p:sp>
          <p:nvSpPr>
            <p:cNvPr id="7" name="Rechthoek 6">
              <a:extLst>
                <a:ext uri="{FF2B5EF4-FFF2-40B4-BE49-F238E27FC236}">
                  <a16:creationId xmlns:a16="http://schemas.microsoft.com/office/drawing/2014/main" id="{7934CFBB-B33A-3235-4B5A-3D83413E7107}"/>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a:hlinkClick r:id="rId5" action="ppaction://hlinksldjump"/>
              <a:extLst>
                <a:ext uri="{FF2B5EF4-FFF2-40B4-BE49-F238E27FC236}">
                  <a16:creationId xmlns:a16="http://schemas.microsoft.com/office/drawing/2014/main" id="{7F889A39-3AE9-B2BA-AA2D-D518F84DC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2047" y="470078"/>
              <a:ext cx="305537" cy="305537"/>
            </a:xfrm>
            <a:prstGeom prst="rect">
              <a:avLst/>
            </a:prstGeom>
          </p:spPr>
        </p:pic>
      </p:grpSp>
    </p:spTree>
    <p:extLst>
      <p:ext uri="{BB962C8B-B14F-4D97-AF65-F5344CB8AC3E}">
        <p14:creationId xmlns:p14="http://schemas.microsoft.com/office/powerpoint/2010/main" val="588932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0"/>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sp>
        <p:nvSpPr>
          <p:cNvPr id="2" name="Titel 1">
            <a:extLst>
              <a:ext uri="{FF2B5EF4-FFF2-40B4-BE49-F238E27FC236}">
                <a16:creationId xmlns:a16="http://schemas.microsoft.com/office/drawing/2014/main" id="{6AA19E65-AA78-73D9-BF3F-E631754B7F96}"/>
              </a:ext>
            </a:extLst>
          </p:cNvPr>
          <p:cNvSpPr>
            <a:spLocks noGrp="1"/>
          </p:cNvSpPr>
          <p:nvPr>
            <p:ph type="title" idx="4294967295"/>
          </p:nvPr>
        </p:nvSpPr>
        <p:spPr>
          <a:xfrm>
            <a:off x="719137" y="386796"/>
            <a:ext cx="8006409" cy="1325563"/>
          </a:xfrm>
        </p:spPr>
        <p:txBody>
          <a:bodyPr>
            <a:normAutofit fontScale="90000"/>
          </a:bodyPr>
          <a:lstStyle/>
          <a:p>
            <a:pPr>
              <a:lnSpc>
                <a:spcPts val="1400"/>
              </a:lnSpc>
            </a:pP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Concept nieuwsbericht controle/interventie</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Titel</a:t>
            </a:r>
            <a:r>
              <a:rPr lang="nl-NL" sz="9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t>……. (bijzonderheden) aangetroffen bij controle (soort bedrijf/locatie)</a:t>
            </a:r>
            <a:br>
              <a:rPr lang="nl-NL" sz="9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br>
            <a:r>
              <a:rPr lang="nl-NL" sz="9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t> </a:t>
            </a:r>
            <a:br>
              <a:rPr lang="nl-NL" sz="9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br>
            <a:r>
              <a:rPr lang="nl-NL" sz="900" b="0" i="1" dirty="0">
                <a:solidFill>
                  <a:schemeClr val="bg1"/>
                </a:solidFill>
                <a:effectLst/>
                <a:latin typeface="Verdana" panose="020B0604030504040204" pitchFamily="34" charset="0"/>
                <a:ea typeface="Verdana" panose="020B0604030504040204" pitchFamily="34" charset="0"/>
                <a:cs typeface="Corbel" panose="020B0503020204020204" pitchFamily="34" charset="0"/>
              </a:rPr>
              <a:t>Gemeente, politie, belastingdienst en RIEC Midden-Nederland (</a:t>
            </a:r>
            <a:r>
              <a:rPr lang="nl-NL" sz="900" b="0" i="1" dirty="0" err="1">
                <a:solidFill>
                  <a:schemeClr val="bg1"/>
                </a:solidFill>
                <a:effectLst/>
                <a:latin typeface="Verdana" panose="020B0604030504040204" pitchFamily="34" charset="0"/>
                <a:ea typeface="Verdana" panose="020B0604030504040204" pitchFamily="34" charset="0"/>
                <a:cs typeface="Corbel" panose="020B0503020204020204" pitchFamily="34" charset="0"/>
              </a:rPr>
              <a:t>evt</a:t>
            </a:r>
            <a:r>
              <a:rPr lang="nl-NL" sz="900" b="0" i="1" dirty="0">
                <a:solidFill>
                  <a:schemeClr val="bg1"/>
                </a:solidFill>
                <a:effectLst/>
                <a:latin typeface="Verdana" panose="020B0604030504040204" pitchFamily="34" charset="0"/>
                <a:ea typeface="Verdana" panose="020B0604030504040204" pitchFamily="34" charset="0"/>
                <a:cs typeface="Corbel" panose="020B0503020204020204" pitchFamily="34" charset="0"/>
              </a:rPr>
              <a:t> andere partners) voerden op …….(datum) een integrale controle uit in (locatie)………. Ze troffen daarbij………..(bijzonderheden) aan. </a:t>
            </a:r>
            <a:br>
              <a:rPr lang="nl-NL" sz="9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br>
            <a:r>
              <a:rPr lang="nl-NL" sz="9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t> </a:t>
            </a:r>
            <a:br>
              <a:rPr lang="nl-NL" sz="9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br>
            <a:r>
              <a:rPr lang="nl-NL" sz="9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t>De overheidsorganisaties controleerden de naleving van wet- en regelgeving. (Indien relevant: zo was er onder meer aandacht voor de boeken, het personeel, de naleving van vergunningen en fiscale verplichtingen.)</a:t>
            </a:r>
            <a:br>
              <a:rPr lang="nl-NL" sz="9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br>
            <a:r>
              <a:rPr lang="nl-NL" sz="9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t>(Indien van toepassing: Naast zichtbare misstanden leverde de controle ook aanknopingspunten op voor verder onderzoek door politie en Openbaar Ministerie.) </a:t>
            </a:r>
            <a:br>
              <a:rPr lang="nl-NL" sz="9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&gt;Quote burgemeester/politiechef ander boegbeeld invoegen&lt;</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&gt;Alinea met bijzonderheden aanleiding en resultaten controle invoegen&lt;</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&gt;Alinea thematisch invoegen: jonge aanwas/bedrijventerrein/buitengebied (indien van toepassing)&lt;</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Criminele samenwerkingsverbanden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In  Midden-Nederland houden ongeveer 150 criminele samenwerkingsverbanden zich bezig met handel in of de productie van drugs. Op het oog losstaande incidenten (zoals dealen op straat, explosies in woonwijken, kwekerijen en labs in schuren en woonhuizen en geweldsincidenten) zijn uiteindelijk terug te leiden naar deze criminele organisaties.</a:t>
            </a:r>
            <a:r>
              <a:rPr lang="nl-NL" sz="900" b="0" i="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Om hun imperium in stand te houden gebruiken ze buitensporig veel geweld of dreigen hiermee. Jongeren raken via vrienden of familie betrokken of stappen zelf in deze harde en gewelddadige wereld.</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Gemeenten, politie, OM en belastingdienst in Midden-Nederland richten zich de komende jaren intensief op het terugdringen van deze criminele samenwerkingsverbanden en hun ontwrichtende werking op de maatschappij.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Dit doen we door strafrecht, bestuursrecht en fiscale maatregelen maximaal in te zetten. Door zichtbaar als één sterke overheid op te treden. Door het smeden van maatschappelijke coalities en te helpen de bewustwording en weerbaarheid te vergroten.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Dit  kan de overheid niet alleen. Ziet u zaken de volgens u niet kloppen? Meld dit direct via alarmnummer 112. Achteraf kunt u deze melden bij uw gemeente, wijkagent (via politie.nl) of via Meld Misdaad Anoniem op 0800-7000. </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b="1" dirty="0">
                <a:effectLst/>
                <a:latin typeface="Calibri Light" panose="020F0302020204030204" pitchFamily="34" charset="0"/>
                <a:ea typeface="Calibri" panose="020F0502020204030204" pitchFamily="34" charset="0"/>
                <a:cs typeface="Times New Roman" panose="02020603050405020304" pitchFamily="18" charset="0"/>
              </a:rPr>
              <a:t> </a:t>
            </a:r>
            <a:br>
              <a:rPr lang="nl-NL" sz="1800" dirty="0">
                <a:effectLst/>
                <a:latin typeface="Arial" panose="020B0604020202020204" pitchFamily="34" charset="0"/>
                <a:ea typeface="Calibri" panose="020F0502020204030204" pitchFamily="34" charset="0"/>
                <a:cs typeface="Times New Roman" panose="02020603050405020304" pitchFamily="18" charset="0"/>
              </a:rPr>
            </a:br>
            <a:br>
              <a:rPr lang="nl-NL" sz="1800" dirty="0">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endParaRPr lang="nl-NL" dirty="0">
              <a:solidFill>
                <a:schemeClr val="bg1"/>
              </a:solidFill>
            </a:endParaRPr>
          </a:p>
        </p:txBody>
      </p:sp>
      <p:pic>
        <p:nvPicPr>
          <p:cNvPr id="13" name="Graphic 12">
            <a:extLst>
              <a:ext uri="{FF2B5EF4-FFF2-40B4-BE49-F238E27FC236}">
                <a16:creationId xmlns:a16="http://schemas.microsoft.com/office/drawing/2014/main" id="{316AF2F3-0580-A5DE-7DA1-72E7AD2F52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7" y="5241609"/>
            <a:ext cx="2422245" cy="1014788"/>
          </a:xfrm>
          <a:prstGeom prst="rect">
            <a:avLst/>
          </a:prstGeom>
        </p:spPr>
      </p:pic>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4"/>
          <a:stretch>
            <a:fillRect/>
          </a:stretch>
        </p:blipFill>
        <p:spPr>
          <a:xfrm>
            <a:off x="9906774" y="5792573"/>
            <a:ext cx="1628042" cy="741664"/>
          </a:xfrm>
          <a:prstGeom prst="rect">
            <a:avLst/>
          </a:prstGeom>
        </p:spPr>
      </p:pic>
      <p:grpSp>
        <p:nvGrpSpPr>
          <p:cNvPr id="6" name="Groep 5">
            <a:extLst>
              <a:ext uri="{FF2B5EF4-FFF2-40B4-BE49-F238E27FC236}">
                <a16:creationId xmlns:a16="http://schemas.microsoft.com/office/drawing/2014/main" id="{628C5473-FC2E-BF91-DC08-8F6E29D0EADD}"/>
              </a:ext>
            </a:extLst>
          </p:cNvPr>
          <p:cNvGrpSpPr/>
          <p:nvPr/>
        </p:nvGrpSpPr>
        <p:grpSpPr>
          <a:xfrm>
            <a:off x="11243733" y="323763"/>
            <a:ext cx="587022" cy="586800"/>
            <a:chOff x="11243733" y="323763"/>
            <a:chExt cx="587022" cy="587023"/>
          </a:xfrm>
        </p:grpSpPr>
        <p:sp>
          <p:nvSpPr>
            <p:cNvPr id="7" name="Rechthoek 6">
              <a:extLst>
                <a:ext uri="{FF2B5EF4-FFF2-40B4-BE49-F238E27FC236}">
                  <a16:creationId xmlns:a16="http://schemas.microsoft.com/office/drawing/2014/main" id="{7934CFBB-B33A-3235-4B5A-3D83413E7107}"/>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a:hlinkClick r:id="rId5" action="ppaction://hlinksldjump"/>
              <a:extLst>
                <a:ext uri="{FF2B5EF4-FFF2-40B4-BE49-F238E27FC236}">
                  <a16:creationId xmlns:a16="http://schemas.microsoft.com/office/drawing/2014/main" id="{7F889A39-3AE9-B2BA-AA2D-D518F84DC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2047" y="470078"/>
              <a:ext cx="305537" cy="305537"/>
            </a:xfrm>
            <a:prstGeom prst="rect">
              <a:avLst/>
            </a:prstGeom>
          </p:spPr>
        </p:pic>
      </p:grpSp>
    </p:spTree>
    <p:extLst>
      <p:ext uri="{BB962C8B-B14F-4D97-AF65-F5344CB8AC3E}">
        <p14:creationId xmlns:p14="http://schemas.microsoft.com/office/powerpoint/2010/main" val="2918274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0"/>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sp>
        <p:nvSpPr>
          <p:cNvPr id="2" name="Titel 1">
            <a:extLst>
              <a:ext uri="{FF2B5EF4-FFF2-40B4-BE49-F238E27FC236}">
                <a16:creationId xmlns:a16="http://schemas.microsoft.com/office/drawing/2014/main" id="{6AA19E65-AA78-73D9-BF3F-E631754B7F96}"/>
              </a:ext>
            </a:extLst>
          </p:cNvPr>
          <p:cNvSpPr>
            <a:spLocks noGrp="1"/>
          </p:cNvSpPr>
          <p:nvPr>
            <p:ph type="title" idx="4294967295"/>
          </p:nvPr>
        </p:nvSpPr>
        <p:spPr>
          <a:xfrm>
            <a:off x="719137" y="386796"/>
            <a:ext cx="8006409" cy="1325563"/>
          </a:xfrm>
        </p:spPr>
        <p:txBody>
          <a:bodyPr>
            <a:normAutofit fontScale="90000"/>
          </a:bodyPr>
          <a:lstStyle/>
          <a:p>
            <a:pPr>
              <a:lnSpc>
                <a:spcPts val="1400"/>
              </a:lnSpc>
            </a:pP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it-IT"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Concept Q&amp;A integrale controle</a:t>
            </a: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it-IT"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7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it-IT"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Q&amp;A politie</a:t>
            </a:r>
            <a:br>
              <a:rPr lang="it-IT"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Tijdens de controle</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Q: Wat doet de politie bij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 Wij voeren een controle uit samen met de gemeente en (je kunt hier </a:t>
            </a:r>
            <a:r>
              <a:rPr lang="nl-NL" sz="900" b="0" dirty="0" err="1">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evt</a:t>
            </a: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een kernboodschap gebruiken)  ……….We kunnen op dit moment nog geen inhoudelijke informatie geven. Wanneer er bijzonderheden worden aangetroffen , zullen wij dit communiceren.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Q: Wat verwacht de politie daar aan te treffen?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 Details over het doel van de controle kunnen wij op dit moment niet geven. Mochten bij de controle strafrechtelijke zaken worden aangetroffen, dan zullen wij daar naar handelen.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Q Wij hebben gehoord dat het gaat om……? Wat kunt u daar over zeggen?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 Details over de controle kunnen wij op dit moment niet geven. Mochten bij de controle strafrechtelijke zaken worden aangetroffen, dan zullen wij daar naar handelen. En u later informeren.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Na de controle</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Q Wat heeft de politie aangetroffen?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 	a)</a:t>
            </a:r>
            <a:r>
              <a:rPr lang="nl-NL" sz="900" b="0" i="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bij niet aantreffen van strafrechtelijke zaken</a:t>
            </a: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De politie heeft geen zaken aangetroffen die in verband kunnen worden gebracht met strafrechtelijke overtredingen of misdrijven.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b) </a:t>
            </a:r>
            <a:r>
              <a:rPr lang="nl-NL" sz="900" b="0" i="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bij wel aantreffen van strafrechtelijke zaken</a:t>
            </a: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nader in te vullen.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Na sluiting</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Q: De gemeente zegt zich op politie-informatie te baseren bij het besluit tot sluiting. Om wat voor informatie gaat dat?</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 De politie heeft de burgemeester een rapportage verstrekt met informatie die de politie heeft over gedragingen van de ondernemer die verband houden met het faciliteren van criminelen. Op basis van deze rapportage heeft de burgemeester gehandeld. Ook informatie die rechtstreeks bij de gemeente zijn gemeld, worden betrokken bij de bestuurlijke maatregel om te sluiten.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b="1" dirty="0">
                <a:effectLst/>
                <a:latin typeface="Calibri Light" panose="020F0302020204030204" pitchFamily="34" charset="0"/>
                <a:ea typeface="Calibri" panose="020F0502020204030204" pitchFamily="34" charset="0"/>
                <a:cs typeface="Times New Roman" panose="02020603050405020304" pitchFamily="18" charset="0"/>
              </a:rPr>
              <a:t> </a:t>
            </a:r>
            <a:br>
              <a:rPr lang="nl-NL" sz="1800" dirty="0">
                <a:effectLst/>
                <a:latin typeface="Arial" panose="020B0604020202020204" pitchFamily="34" charset="0"/>
                <a:ea typeface="Calibri" panose="020F0502020204030204" pitchFamily="34" charset="0"/>
                <a:cs typeface="Times New Roman" panose="02020603050405020304" pitchFamily="18" charset="0"/>
              </a:rPr>
            </a:br>
            <a:br>
              <a:rPr lang="nl-NL" sz="1800" dirty="0">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endParaRPr lang="nl-NL" dirty="0">
              <a:solidFill>
                <a:schemeClr val="bg1"/>
              </a:solidFill>
            </a:endParaRPr>
          </a:p>
        </p:txBody>
      </p:sp>
      <p:pic>
        <p:nvPicPr>
          <p:cNvPr id="13" name="Graphic 12">
            <a:extLst>
              <a:ext uri="{FF2B5EF4-FFF2-40B4-BE49-F238E27FC236}">
                <a16:creationId xmlns:a16="http://schemas.microsoft.com/office/drawing/2014/main" id="{316AF2F3-0580-A5DE-7DA1-72E7AD2F52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7" y="5241609"/>
            <a:ext cx="2422245" cy="1014788"/>
          </a:xfrm>
          <a:prstGeom prst="rect">
            <a:avLst/>
          </a:prstGeom>
        </p:spPr>
      </p:pic>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4"/>
          <a:stretch>
            <a:fillRect/>
          </a:stretch>
        </p:blipFill>
        <p:spPr>
          <a:xfrm>
            <a:off x="9906774" y="5792573"/>
            <a:ext cx="1628042" cy="741664"/>
          </a:xfrm>
          <a:prstGeom prst="rect">
            <a:avLst/>
          </a:prstGeom>
        </p:spPr>
      </p:pic>
      <p:grpSp>
        <p:nvGrpSpPr>
          <p:cNvPr id="6" name="Groep 5">
            <a:extLst>
              <a:ext uri="{FF2B5EF4-FFF2-40B4-BE49-F238E27FC236}">
                <a16:creationId xmlns:a16="http://schemas.microsoft.com/office/drawing/2014/main" id="{628C5473-FC2E-BF91-DC08-8F6E29D0EADD}"/>
              </a:ext>
            </a:extLst>
          </p:cNvPr>
          <p:cNvGrpSpPr/>
          <p:nvPr/>
        </p:nvGrpSpPr>
        <p:grpSpPr>
          <a:xfrm>
            <a:off x="11243733" y="323763"/>
            <a:ext cx="587022" cy="586800"/>
            <a:chOff x="11243733" y="323763"/>
            <a:chExt cx="587022" cy="587023"/>
          </a:xfrm>
        </p:grpSpPr>
        <p:sp>
          <p:nvSpPr>
            <p:cNvPr id="7" name="Rechthoek 6">
              <a:extLst>
                <a:ext uri="{FF2B5EF4-FFF2-40B4-BE49-F238E27FC236}">
                  <a16:creationId xmlns:a16="http://schemas.microsoft.com/office/drawing/2014/main" id="{7934CFBB-B33A-3235-4B5A-3D83413E7107}"/>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a:hlinkClick r:id="rId5" action="ppaction://hlinksldjump"/>
              <a:extLst>
                <a:ext uri="{FF2B5EF4-FFF2-40B4-BE49-F238E27FC236}">
                  <a16:creationId xmlns:a16="http://schemas.microsoft.com/office/drawing/2014/main" id="{7F889A39-3AE9-B2BA-AA2D-D518F84DC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2047" y="470078"/>
              <a:ext cx="305537" cy="305537"/>
            </a:xfrm>
            <a:prstGeom prst="rect">
              <a:avLst/>
            </a:prstGeom>
          </p:spPr>
        </p:pic>
      </p:grpSp>
    </p:spTree>
    <p:extLst>
      <p:ext uri="{BB962C8B-B14F-4D97-AF65-F5344CB8AC3E}">
        <p14:creationId xmlns:p14="http://schemas.microsoft.com/office/powerpoint/2010/main" val="2971056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0"/>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sp>
        <p:nvSpPr>
          <p:cNvPr id="2" name="Titel 1">
            <a:extLst>
              <a:ext uri="{FF2B5EF4-FFF2-40B4-BE49-F238E27FC236}">
                <a16:creationId xmlns:a16="http://schemas.microsoft.com/office/drawing/2014/main" id="{6AA19E65-AA78-73D9-BF3F-E631754B7F96}"/>
              </a:ext>
            </a:extLst>
          </p:cNvPr>
          <p:cNvSpPr>
            <a:spLocks noGrp="1"/>
          </p:cNvSpPr>
          <p:nvPr>
            <p:ph type="title" idx="4294967295"/>
          </p:nvPr>
        </p:nvSpPr>
        <p:spPr>
          <a:xfrm>
            <a:off x="719137" y="386796"/>
            <a:ext cx="8006409" cy="1325563"/>
          </a:xfrm>
        </p:spPr>
        <p:txBody>
          <a:bodyPr>
            <a:normAutofit fontScale="90000"/>
          </a:bodyPr>
          <a:lstStyle/>
          <a:p>
            <a:pPr>
              <a:lnSpc>
                <a:spcPts val="1400"/>
              </a:lnSpc>
            </a:pP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Q&amp;</a:t>
            </a:r>
            <a:r>
              <a:rPr lang="nl-NL" sz="90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 gemeente</a:t>
            </a:r>
            <a:br>
              <a:rPr lang="nl-NL" sz="90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Tijdens de controle</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Q: Wat doet de gemeente bij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 Wij hebben verschillende signalen gekregen dat …….  Daarom is besloten tot integrale controle van het terrein. Gecontroleerd is of de regels worden nageleefd. Over de relevante uitkomsten informeren wij u.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Q: Wat verwacht u daar aan te treffen?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 Details over het doel van de controle kunnen wij op dit moment niet geven. Over de relevante uitkomsten informeren wij u.</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Na sluiting</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Q: De gemeente zegt zich op politie informatie te baseren bij het besluit tot sluiting. Om wat voor informatie gaat dat?</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 De politie heeft de burgemeester een rapportage verstrekt met informatie die de politie heeft over gedragingen van de ondernemer die verband houden met het faciliteren van criminelen. Ook informatie die rechtstreeks bij de gemeente zijn gemeld, worden betrokken bij de bestuurlijke maatregel om te sluiten.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Op basis van deze rapportage hebben wij gehandeld en heeft de burgemeester besloten tot sluiting van het bedrijf.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Q Mag u zo’n bedrijf zomaar sluiten?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 In de APV is vastgelegd dat gebouwen en erven gesloten kunnen worden als dit in het belang is van de openbare orde, veiligheid, gezondheid, zedelijkheid of als er naar het oordeel van de burgemeester sprake is van bijzondere omstandigheden. Met het sluiten van panden en erven wordt de bedrijfsvoering verstoord van de criminelen en hun handlangers. Dit is een ingrijpend middel en daarom een uiterst middel.</a:t>
            </a:r>
            <a:br>
              <a:rPr lang="nl-NL" sz="1800" dirty="0">
                <a:effectLst/>
                <a:latin typeface="Arial" panose="020B0604020202020204" pitchFamily="34" charset="0"/>
                <a:ea typeface="Calibri" panose="020F0502020204030204" pitchFamily="34" charset="0"/>
                <a:cs typeface="Times New Roman" panose="02020603050405020304" pitchFamily="18" charset="0"/>
              </a:rPr>
            </a:b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b="1" dirty="0">
                <a:effectLst/>
                <a:latin typeface="Calibri Light" panose="020F0302020204030204" pitchFamily="34" charset="0"/>
                <a:ea typeface="Calibri" panose="020F0502020204030204" pitchFamily="34" charset="0"/>
                <a:cs typeface="Times New Roman" panose="02020603050405020304" pitchFamily="18" charset="0"/>
              </a:rPr>
              <a:t> </a:t>
            </a:r>
            <a:br>
              <a:rPr lang="nl-NL" sz="1800" dirty="0">
                <a:effectLst/>
                <a:latin typeface="Arial" panose="020B0604020202020204" pitchFamily="34" charset="0"/>
                <a:ea typeface="Calibri" panose="020F0502020204030204" pitchFamily="34" charset="0"/>
                <a:cs typeface="Times New Roman" panose="02020603050405020304" pitchFamily="18" charset="0"/>
              </a:rPr>
            </a:br>
            <a:br>
              <a:rPr lang="nl-NL" sz="1800" dirty="0">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endParaRPr lang="nl-NL" dirty="0">
              <a:solidFill>
                <a:schemeClr val="bg1"/>
              </a:solidFill>
            </a:endParaRPr>
          </a:p>
        </p:txBody>
      </p:sp>
      <p:pic>
        <p:nvPicPr>
          <p:cNvPr id="13" name="Graphic 12">
            <a:extLst>
              <a:ext uri="{FF2B5EF4-FFF2-40B4-BE49-F238E27FC236}">
                <a16:creationId xmlns:a16="http://schemas.microsoft.com/office/drawing/2014/main" id="{316AF2F3-0580-A5DE-7DA1-72E7AD2F52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7" y="5241609"/>
            <a:ext cx="2422245" cy="1014788"/>
          </a:xfrm>
          <a:prstGeom prst="rect">
            <a:avLst/>
          </a:prstGeom>
        </p:spPr>
      </p:pic>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4"/>
          <a:stretch>
            <a:fillRect/>
          </a:stretch>
        </p:blipFill>
        <p:spPr>
          <a:xfrm>
            <a:off x="9906774" y="5792573"/>
            <a:ext cx="1628042" cy="741664"/>
          </a:xfrm>
          <a:prstGeom prst="rect">
            <a:avLst/>
          </a:prstGeom>
        </p:spPr>
      </p:pic>
      <p:grpSp>
        <p:nvGrpSpPr>
          <p:cNvPr id="6" name="Groep 5">
            <a:extLst>
              <a:ext uri="{FF2B5EF4-FFF2-40B4-BE49-F238E27FC236}">
                <a16:creationId xmlns:a16="http://schemas.microsoft.com/office/drawing/2014/main" id="{628C5473-FC2E-BF91-DC08-8F6E29D0EADD}"/>
              </a:ext>
            </a:extLst>
          </p:cNvPr>
          <p:cNvGrpSpPr/>
          <p:nvPr/>
        </p:nvGrpSpPr>
        <p:grpSpPr>
          <a:xfrm>
            <a:off x="11243733" y="323763"/>
            <a:ext cx="587022" cy="586800"/>
            <a:chOff x="11243733" y="323763"/>
            <a:chExt cx="587022" cy="587023"/>
          </a:xfrm>
        </p:grpSpPr>
        <p:sp>
          <p:nvSpPr>
            <p:cNvPr id="7" name="Rechthoek 6">
              <a:extLst>
                <a:ext uri="{FF2B5EF4-FFF2-40B4-BE49-F238E27FC236}">
                  <a16:creationId xmlns:a16="http://schemas.microsoft.com/office/drawing/2014/main" id="{7934CFBB-B33A-3235-4B5A-3D83413E7107}"/>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a:hlinkClick r:id="rId5" action="ppaction://hlinksldjump"/>
              <a:extLst>
                <a:ext uri="{FF2B5EF4-FFF2-40B4-BE49-F238E27FC236}">
                  <a16:creationId xmlns:a16="http://schemas.microsoft.com/office/drawing/2014/main" id="{7F889A39-3AE9-B2BA-AA2D-D518F84DC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2047" y="470078"/>
              <a:ext cx="305537" cy="305537"/>
            </a:xfrm>
            <a:prstGeom prst="rect">
              <a:avLst/>
            </a:prstGeom>
          </p:spPr>
        </p:pic>
      </p:grpSp>
    </p:spTree>
    <p:extLst>
      <p:ext uri="{BB962C8B-B14F-4D97-AF65-F5344CB8AC3E}">
        <p14:creationId xmlns:p14="http://schemas.microsoft.com/office/powerpoint/2010/main" val="1443542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0"/>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sp>
        <p:nvSpPr>
          <p:cNvPr id="2" name="Titel 1">
            <a:extLst>
              <a:ext uri="{FF2B5EF4-FFF2-40B4-BE49-F238E27FC236}">
                <a16:creationId xmlns:a16="http://schemas.microsoft.com/office/drawing/2014/main" id="{6AA19E65-AA78-73D9-BF3F-E631754B7F96}"/>
              </a:ext>
            </a:extLst>
          </p:cNvPr>
          <p:cNvSpPr>
            <a:spLocks noGrp="1"/>
          </p:cNvSpPr>
          <p:nvPr>
            <p:ph type="title" idx="4294967295"/>
          </p:nvPr>
        </p:nvSpPr>
        <p:spPr>
          <a:xfrm>
            <a:off x="719137" y="386796"/>
            <a:ext cx="8006409" cy="1325563"/>
          </a:xfrm>
        </p:spPr>
        <p:txBody>
          <a:bodyPr>
            <a:normAutofit/>
          </a:bodyPr>
          <a:lstStyle/>
          <a:p>
            <a:r>
              <a:rPr lang="nl-NL" dirty="0">
                <a:solidFill>
                  <a:schemeClr val="bg1"/>
                </a:solidFill>
              </a:rPr>
              <a:t>De </a:t>
            </a:r>
            <a:r>
              <a:rPr lang="nl-NL" dirty="0" err="1">
                <a:solidFill>
                  <a:schemeClr val="bg1"/>
                </a:solidFill>
              </a:rPr>
              <a:t>toolkit</a:t>
            </a:r>
            <a:endParaRPr lang="nl-NL" dirty="0">
              <a:solidFill>
                <a:schemeClr val="bg1"/>
              </a:solidFill>
            </a:endParaRPr>
          </a:p>
        </p:txBody>
      </p:sp>
      <p:sp>
        <p:nvSpPr>
          <p:cNvPr id="3" name="Tijdelijke aanduiding voor inhoud 2">
            <a:extLst>
              <a:ext uri="{FF2B5EF4-FFF2-40B4-BE49-F238E27FC236}">
                <a16:creationId xmlns:a16="http://schemas.microsoft.com/office/drawing/2014/main" id="{D51A8D82-AFCC-C4E9-CE55-82489932B3D2}"/>
              </a:ext>
            </a:extLst>
          </p:cNvPr>
          <p:cNvSpPr>
            <a:spLocks noGrp="1"/>
          </p:cNvSpPr>
          <p:nvPr>
            <p:ph idx="4294967295"/>
          </p:nvPr>
        </p:nvSpPr>
        <p:spPr>
          <a:xfrm>
            <a:off x="719137" y="1644613"/>
            <a:ext cx="7058906" cy="3271331"/>
          </a:xfrm>
        </p:spPr>
        <p:txBody>
          <a:bodyPr>
            <a:noAutofit/>
          </a:bodyPr>
          <a:lstStyle/>
          <a:p>
            <a:pPr>
              <a:lnSpc>
                <a:spcPts val="1400"/>
              </a:lnSpc>
            </a:pPr>
            <a:r>
              <a:rPr lang="nl-NL" sz="12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Communicatie RIEC ontwikkelde samen met communicatieadviseurs van politie, gemeente, OM en Belastingdienst een communicatietoolkit. Om te ondersteunen bij het uitvoeren van de communicatiestrategie 3.0. Versie 3.0 is gekoppeld aan de versie van het actieplan ‘Wie praat, die gaat 3.0’.</a:t>
            </a:r>
          </a:p>
          <a:p>
            <a:pPr>
              <a:lnSpc>
                <a:spcPts val="1400"/>
              </a:lnSpc>
            </a:pPr>
            <a:r>
              <a:rPr lang="nl-NL" sz="12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De teksten en middelen uit deze </a:t>
            </a:r>
            <a:r>
              <a:rPr lang="nl-NL" sz="1200" b="0" dirty="0" err="1">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toolkit</a:t>
            </a:r>
            <a:r>
              <a:rPr lang="nl-NL" sz="12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dragen bij aan het vergroten van bewustwording en weerbaarheid bij bewoners, ondernemers en andere (interne) doelgroepen</a:t>
            </a:r>
            <a:r>
              <a:rPr lang="nl-NL" sz="18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a:t>
            </a:r>
            <a:endPar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nl-NL" sz="12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Wanneer er in een gemeente interventies plaatsvinden, kan communicatie RIEC het integraal communiceren hierover ondersteunen. We brengen communicatiespecialisten van deelnemende partners bij elkaar en maken, op basis van de uitgangspunten uit de strategieën, samen een lokaal communicatieplan. We bepalen aan de hand van het doel van de interventie het communicatiedoel. En werken doelgroepen, boodschappen, afzender(s), middelen en timing uit. Middelen uit de </a:t>
            </a:r>
            <a:r>
              <a:rPr lang="nl-NL" sz="1200" b="0" dirty="0" err="1">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toolkit</a:t>
            </a:r>
            <a:r>
              <a:rPr lang="nl-NL" sz="12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kunnen hierbij helpen.</a:t>
            </a:r>
          </a:p>
          <a:p>
            <a:pPr>
              <a:lnSpc>
                <a:spcPts val="1400"/>
              </a:lnSpc>
            </a:pPr>
            <a:r>
              <a:rPr lang="nl-NL" sz="12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Communicatiespecialisten van gemeenten, politie, OM en Belastingdienst (en andere deelnemende partijen) zijn hierbij steeds in de lead. Communicatie RIEC ondersteunt.</a:t>
            </a:r>
          </a:p>
          <a:p>
            <a:pPr>
              <a:lnSpc>
                <a:spcPts val="1400"/>
              </a:lnSpc>
            </a:pPr>
            <a:r>
              <a:rPr lang="nl-NL" sz="1200" b="0" dirty="0">
                <a:solidFill>
                  <a:schemeClr val="bg1"/>
                </a:solidFill>
                <a:latin typeface="Verdana" panose="020B0604030504040204" pitchFamily="34" charset="0"/>
                <a:ea typeface="Verdana" panose="020B0604030504040204" pitchFamily="34" charset="0"/>
                <a:cs typeface="Times New Roman" panose="02020603050405020304" pitchFamily="18" charset="0"/>
              </a:rPr>
              <a:t>Heb je vragen of opmerkingen? Mail dan naar communicatie@riec-mn.nl</a:t>
            </a:r>
            <a:endParaRPr lang="nl-NL" sz="12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a:lnSpc>
                <a:spcPct val="150000"/>
              </a:lnSpc>
            </a:pPr>
            <a:endParaRPr lang="nl-NL" sz="1200" dirty="0">
              <a:latin typeface="Calibri" panose="020F0502020204030204" pitchFamily="34" charset="0"/>
              <a:ea typeface="Verdana" panose="020B0604030504040204" pitchFamily="34" charset="0"/>
              <a:cs typeface="Calibri" panose="020F0502020204030204" pitchFamily="34" charset="0"/>
            </a:endParaRPr>
          </a:p>
          <a:p>
            <a:pPr>
              <a:lnSpc>
                <a:spcPct val="150000"/>
              </a:lnSpc>
            </a:pPr>
            <a:endParaRPr lang="nl-NL" sz="1200" dirty="0">
              <a:latin typeface="Calibri" panose="020F0502020204030204" pitchFamily="34" charset="0"/>
              <a:ea typeface="Verdana" panose="020B0604030504040204" pitchFamily="34" charset="0"/>
              <a:cs typeface="Calibri" panose="020F0502020204030204" pitchFamily="34" charset="0"/>
            </a:endParaRPr>
          </a:p>
          <a:p>
            <a:pPr>
              <a:lnSpc>
                <a:spcPct val="150000"/>
              </a:lnSpc>
            </a:pPr>
            <a:endParaRPr lang="nl-NL" sz="1200" dirty="0">
              <a:latin typeface="Calibri" panose="020F0502020204030204" pitchFamily="34" charset="0"/>
              <a:ea typeface="Verdana" panose="020B0604030504040204" pitchFamily="34" charset="0"/>
              <a:cs typeface="Calibri" panose="020F0502020204030204" pitchFamily="34" charset="0"/>
            </a:endParaRPr>
          </a:p>
          <a:p>
            <a:pPr>
              <a:lnSpc>
                <a:spcPct val="150000"/>
              </a:lnSpc>
            </a:pPr>
            <a:endParaRPr lang="nl-NL" sz="1200" dirty="0">
              <a:latin typeface="Calibri" panose="020F0502020204030204" pitchFamily="34" charset="0"/>
              <a:ea typeface="Verdana" panose="020B0604030504040204" pitchFamily="34" charset="0"/>
              <a:cs typeface="Calibri" panose="020F0502020204030204" pitchFamily="34" charset="0"/>
            </a:endParaRPr>
          </a:p>
          <a:p>
            <a:pPr>
              <a:lnSpc>
                <a:spcPct val="150000"/>
              </a:lnSpc>
            </a:pPr>
            <a:endParaRPr lang="nl-NL" sz="1200" dirty="0">
              <a:latin typeface="Calibri" panose="020F0502020204030204" pitchFamily="34" charset="0"/>
              <a:ea typeface="Verdana" panose="020B0604030504040204" pitchFamily="34" charset="0"/>
              <a:cs typeface="Calibri" panose="020F0502020204030204" pitchFamily="34" charset="0"/>
            </a:endParaRPr>
          </a:p>
          <a:p>
            <a:pPr>
              <a:lnSpc>
                <a:spcPct val="150000"/>
              </a:lnSpc>
            </a:pPr>
            <a:endParaRPr lang="nl-NL" sz="1200" dirty="0">
              <a:latin typeface="Calibri" panose="020F0502020204030204" pitchFamily="34" charset="0"/>
              <a:ea typeface="Verdana" panose="020B0604030504040204" pitchFamily="34" charset="0"/>
              <a:cs typeface="Calibri" panose="020F0502020204030204" pitchFamily="34" charset="0"/>
            </a:endParaRPr>
          </a:p>
          <a:p>
            <a:pPr>
              <a:lnSpc>
                <a:spcPct val="150000"/>
              </a:lnSpc>
            </a:pPr>
            <a:r>
              <a:rPr lang="nl-NL" sz="1200" dirty="0">
                <a:latin typeface="Calibri" panose="020F0502020204030204" pitchFamily="34" charset="0"/>
                <a:ea typeface="Verdana" panose="020B0604030504040204" pitchFamily="34" charset="0"/>
                <a:cs typeface="Calibri" panose="020F0502020204030204" pitchFamily="34" charset="0"/>
              </a:rPr>
              <a:t>H</a:t>
            </a:r>
            <a:r>
              <a:rPr lang="nl-NL" sz="1200" u="none" strike="noStrike" baseline="0" dirty="0">
                <a:latin typeface="Calibri" panose="020F0502020204030204" pitchFamily="34" charset="0"/>
                <a:ea typeface="Verdana" panose="020B0604030504040204" pitchFamily="34" charset="0"/>
                <a:cs typeface="Calibri" panose="020F0502020204030204" pitchFamily="34" charset="0"/>
              </a:rPr>
              <a:t>eb je vragen of aanvullingen? </a:t>
            </a:r>
            <a:r>
              <a:rPr lang="nl-NL" sz="1200" dirty="0">
                <a:latin typeface="Calibri" panose="020F0502020204030204" pitchFamily="34" charset="0"/>
                <a:ea typeface="Verdana" panose="020B0604030504040204" pitchFamily="34" charset="0"/>
                <a:cs typeface="Calibri" panose="020F0502020204030204" pitchFamily="34" charset="0"/>
              </a:rPr>
              <a:t>Mail dan naar: </a:t>
            </a:r>
            <a:r>
              <a:rPr lang="nl-NL" sz="1200" dirty="0">
                <a:latin typeface="Calibri" panose="020F0502020204030204" pitchFamily="34" charset="0"/>
                <a:ea typeface="Verdana" panose="020B060403050404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communicatie@riec-mn.nl</a:t>
            </a:r>
            <a:endParaRPr lang="nl-NL" sz="1200" u="none" strike="noStrike" dirty="0">
              <a:effectLst/>
              <a:highlight>
                <a:srgbClr val="FFFF00"/>
              </a:highlight>
              <a:latin typeface="Calibri" panose="020F0502020204030204" pitchFamily="34" charset="0"/>
              <a:ea typeface="Verdana" panose="020B0604030504040204" pitchFamily="34" charset="0"/>
              <a:cs typeface="Calibri" panose="020F0502020204030204" pitchFamily="34" charset="0"/>
            </a:endParaRPr>
          </a:p>
        </p:txBody>
      </p:sp>
      <p:pic>
        <p:nvPicPr>
          <p:cNvPr id="13" name="Graphic 12">
            <a:extLst>
              <a:ext uri="{FF2B5EF4-FFF2-40B4-BE49-F238E27FC236}">
                <a16:creationId xmlns:a16="http://schemas.microsoft.com/office/drawing/2014/main" id="{316AF2F3-0580-A5DE-7DA1-72E7AD2F52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137" y="5241609"/>
            <a:ext cx="2422245" cy="1014788"/>
          </a:xfrm>
          <a:prstGeom prst="rect">
            <a:avLst/>
          </a:prstGeom>
        </p:spPr>
      </p:pic>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5"/>
          <a:stretch>
            <a:fillRect/>
          </a:stretch>
        </p:blipFill>
        <p:spPr>
          <a:xfrm>
            <a:off x="9906774" y="5792573"/>
            <a:ext cx="1628042" cy="741664"/>
          </a:xfrm>
          <a:prstGeom prst="rect">
            <a:avLst/>
          </a:prstGeom>
        </p:spPr>
      </p:pic>
      <p:grpSp>
        <p:nvGrpSpPr>
          <p:cNvPr id="6" name="Groep 5">
            <a:extLst>
              <a:ext uri="{FF2B5EF4-FFF2-40B4-BE49-F238E27FC236}">
                <a16:creationId xmlns:a16="http://schemas.microsoft.com/office/drawing/2014/main" id="{628C5473-FC2E-BF91-DC08-8F6E29D0EADD}"/>
              </a:ext>
            </a:extLst>
          </p:cNvPr>
          <p:cNvGrpSpPr/>
          <p:nvPr/>
        </p:nvGrpSpPr>
        <p:grpSpPr>
          <a:xfrm>
            <a:off x="11243733" y="323763"/>
            <a:ext cx="587022" cy="586800"/>
            <a:chOff x="11243733" y="323763"/>
            <a:chExt cx="587022" cy="587023"/>
          </a:xfrm>
        </p:grpSpPr>
        <p:sp>
          <p:nvSpPr>
            <p:cNvPr id="7" name="Rechthoek 6">
              <a:extLst>
                <a:ext uri="{FF2B5EF4-FFF2-40B4-BE49-F238E27FC236}">
                  <a16:creationId xmlns:a16="http://schemas.microsoft.com/office/drawing/2014/main" id="{7934CFBB-B33A-3235-4B5A-3D83413E7107}"/>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a:hlinkClick r:id="rId6" action="ppaction://hlinksldjump"/>
              <a:extLst>
                <a:ext uri="{FF2B5EF4-FFF2-40B4-BE49-F238E27FC236}">
                  <a16:creationId xmlns:a16="http://schemas.microsoft.com/office/drawing/2014/main" id="{7F889A39-3AE9-B2BA-AA2D-D518F84DC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82047" y="470078"/>
              <a:ext cx="305537" cy="305537"/>
            </a:xfrm>
            <a:prstGeom prst="rect">
              <a:avLst/>
            </a:prstGeom>
          </p:spPr>
        </p:pic>
      </p:grpSp>
    </p:spTree>
    <p:extLst>
      <p:ext uri="{BB962C8B-B14F-4D97-AF65-F5344CB8AC3E}">
        <p14:creationId xmlns:p14="http://schemas.microsoft.com/office/powerpoint/2010/main" val="227751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E89B8A03-F96B-9204-20BB-D0722C77A161}"/>
              </a:ext>
            </a:extLst>
          </p:cNvPr>
          <p:cNvSpPr txBox="1">
            <a:spLocks/>
          </p:cNvSpPr>
          <p:nvPr/>
        </p:nvSpPr>
        <p:spPr>
          <a:xfrm>
            <a:off x="738218" y="648268"/>
            <a:ext cx="3969250" cy="879475"/>
          </a:xfrm>
          <a:prstGeom prst="rect">
            <a:avLst/>
          </a:prstGeom>
        </p:spPr>
        <p:txBody>
          <a:bodyPr anchor="b">
            <a:normAutofit/>
          </a:bodyPr>
          <a:lstStyle>
            <a:lvl1pPr algn="l" defTabSz="914400" rtl="0" eaLnBrk="1" latinLnBrk="0" hangingPunct="1">
              <a:lnSpc>
                <a:spcPct val="90000"/>
              </a:lnSpc>
              <a:spcBef>
                <a:spcPct val="0"/>
              </a:spcBef>
              <a:buNone/>
              <a:defRPr sz="5000" b="1" i="0" kern="1200">
                <a:solidFill>
                  <a:srgbClr val="EF7D00"/>
                </a:solidFill>
                <a:latin typeface="Calibri" panose="020F0502020204030204" pitchFamily="34" charset="0"/>
                <a:ea typeface="+mj-ea"/>
                <a:cs typeface="Calibri" panose="020F0502020204030204" pitchFamily="34" charset="0"/>
              </a:defRPr>
            </a:lvl1pPr>
          </a:lstStyle>
          <a:p>
            <a:r>
              <a:rPr lang="nl-NL" dirty="0">
                <a:solidFill>
                  <a:srgbClr val="002245"/>
                </a:solidFill>
              </a:rPr>
              <a:t>In deze </a:t>
            </a:r>
            <a:r>
              <a:rPr lang="nl-NL" dirty="0" err="1">
                <a:solidFill>
                  <a:srgbClr val="002245"/>
                </a:solidFill>
              </a:rPr>
              <a:t>toolkit</a:t>
            </a:r>
            <a:endParaRPr lang="nl-NL" dirty="0">
              <a:solidFill>
                <a:srgbClr val="002245"/>
              </a:solidFill>
            </a:endParaRPr>
          </a:p>
        </p:txBody>
      </p:sp>
      <p:sp>
        <p:nvSpPr>
          <p:cNvPr id="19" name="Tijdelijke aanduiding voor tekst 39">
            <a:extLst>
              <a:ext uri="{FF2B5EF4-FFF2-40B4-BE49-F238E27FC236}">
                <a16:creationId xmlns:a16="http://schemas.microsoft.com/office/drawing/2014/main" id="{4DCCBF70-EECF-E050-A761-DCE1056A39D5}"/>
              </a:ext>
            </a:extLst>
          </p:cNvPr>
          <p:cNvSpPr txBox="1">
            <a:spLocks/>
          </p:cNvSpPr>
          <p:nvPr/>
        </p:nvSpPr>
        <p:spPr>
          <a:xfrm>
            <a:off x="738217" y="2045027"/>
            <a:ext cx="4546847" cy="416470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0" kern="1200">
                <a:solidFill>
                  <a:srgbClr val="00224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000" b="1" kern="1200">
                <a:solidFill>
                  <a:srgbClr val="EF7D0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00224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rgbClr val="EF7D0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b="1" kern="1200">
                <a:solidFill>
                  <a:srgbClr val="EF7D00"/>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2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6pPr>
            <a:lvl7pPr marL="2743200" indent="0" algn="l" defTabSz="914400" rtl="0" eaLnBrk="1" latinLnBrk="0" hangingPunct="1">
              <a:lnSpc>
                <a:spcPct val="90000"/>
              </a:lnSpc>
              <a:spcBef>
                <a:spcPts val="500"/>
              </a:spcBef>
              <a:buFont typeface="Arial" panose="020B0604020202020204" pitchFamily="34" charset="0"/>
              <a:buNone/>
              <a:defRPr sz="8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7pPr>
            <a:lvl8pPr marL="3200400" indent="0" algn="l" defTabSz="914400" rtl="0" eaLnBrk="1" latinLnBrk="0" hangingPunct="1">
              <a:lnSpc>
                <a:spcPct val="90000"/>
              </a:lnSpc>
              <a:spcBef>
                <a:spcPts val="500"/>
              </a:spcBef>
              <a:buFont typeface="Arial" panose="020B0604020202020204" pitchFamily="34" charset="0"/>
              <a:buNone/>
              <a:defRPr sz="6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8pPr>
            <a:lvl9pPr marL="3657600" indent="0" algn="l" defTabSz="914400" rtl="0" eaLnBrk="1" latinLnBrk="0" hangingPunct="1">
              <a:lnSpc>
                <a:spcPct val="90000"/>
              </a:lnSpc>
              <a:spcBef>
                <a:spcPts val="500"/>
              </a:spcBef>
              <a:buFont typeface="Arial" panose="020B0604020202020204" pitchFamily="34" charset="0"/>
              <a:buNone/>
              <a:defRPr sz="1400" b="0" i="0" kern="1200">
                <a:solidFill>
                  <a:srgbClr val="002245"/>
                </a:solidFill>
                <a:latin typeface="Verdana" panose="020B0604030504040204" pitchFamily="34" charset="0"/>
                <a:ea typeface="Verdana" panose="020B0604030504040204" pitchFamily="34" charset="0"/>
                <a:cs typeface="Verdana" panose="020B0604030504040204" pitchFamily="34" charset="0"/>
              </a:defRPr>
            </a:lvl9pPr>
          </a:lstStyle>
          <a:p>
            <a:pPr marL="342900" lvl="0" indent="-342900">
              <a:lnSpc>
                <a:spcPts val="1400"/>
              </a:lnSpc>
              <a:buFont typeface="Symbol" panose="05050102010706020507" pitchFamily="18" charset="2"/>
              <a:buChar char=""/>
            </a:pPr>
            <a:r>
              <a:rPr lang="nl-NL" sz="1200" dirty="0">
                <a:effectLst/>
                <a:latin typeface="Verdana" panose="020B0604030504040204" pitchFamily="34" charset="0"/>
                <a:ea typeface="Verdana" panose="020B0604030504040204" pitchFamily="34" charset="0"/>
                <a:cs typeface="Times New Roman" panose="02020603050405020304" pitchFamily="18" charset="0"/>
              </a:rPr>
              <a:t>Communicatiestrategie 3.0</a:t>
            </a:r>
          </a:p>
          <a:p>
            <a:pPr marL="342900" lvl="0" indent="-342900">
              <a:lnSpc>
                <a:spcPts val="1400"/>
              </a:lnSpc>
              <a:buFont typeface="Symbol" panose="05050102010706020507" pitchFamily="18" charset="2"/>
              <a:buChar char=""/>
            </a:pPr>
            <a:r>
              <a:rPr lang="nl-NL" sz="1200" dirty="0">
                <a:latin typeface="Verdana" panose="020B0604030504040204" pitchFamily="34" charset="0"/>
                <a:ea typeface="Verdana" panose="020B0604030504040204" pitchFamily="34" charset="0"/>
                <a:cs typeface="Times New Roman" panose="02020603050405020304" pitchFamily="18" charset="0"/>
              </a:rPr>
              <a:t>Communicatiestrategie jonge aanwas</a:t>
            </a:r>
            <a:endParaRPr lang="nl-NL" sz="12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ts val="1400"/>
              </a:lnSpc>
              <a:buFont typeface="Symbol" panose="05050102010706020507" pitchFamily="18" charset="2"/>
              <a:buChar char=""/>
            </a:pPr>
            <a:r>
              <a:rPr lang="nl-NL" sz="1200" dirty="0">
                <a:effectLst/>
                <a:latin typeface="Verdana" panose="020B0604030504040204" pitchFamily="34" charset="0"/>
                <a:ea typeface="Verdana" panose="020B0604030504040204" pitchFamily="34" charset="0"/>
                <a:cs typeface="Times New Roman" panose="02020603050405020304" pitchFamily="18" charset="0"/>
              </a:rPr>
              <a:t>Kernverhaal 3.0, gebaseerd op actieplan ‘Wie praat, die gaat 3.0’</a:t>
            </a:r>
          </a:p>
          <a:p>
            <a:pPr marL="342900" lvl="0" indent="-342900">
              <a:lnSpc>
                <a:spcPts val="1400"/>
              </a:lnSpc>
              <a:buFont typeface="Symbol" panose="05050102010706020507" pitchFamily="18" charset="2"/>
              <a:buChar char=""/>
            </a:pPr>
            <a:r>
              <a:rPr lang="nl-NL" sz="1200" dirty="0">
                <a:effectLst/>
                <a:latin typeface="Verdana" panose="020B0604030504040204" pitchFamily="34" charset="0"/>
                <a:ea typeface="Verdana" panose="020B0604030504040204" pitchFamily="34" charset="0"/>
                <a:cs typeface="Times New Roman" panose="02020603050405020304" pitchFamily="18" charset="0"/>
              </a:rPr>
              <a:t>Kernboodschap criminele samenwerkingsverbanden (</a:t>
            </a:r>
            <a:r>
              <a:rPr lang="nl-NL" sz="1200" dirty="0" err="1">
                <a:effectLst/>
                <a:latin typeface="Verdana" panose="020B0604030504040204" pitchFamily="34" charset="0"/>
                <a:ea typeface="Verdana" panose="020B0604030504040204" pitchFamily="34" charset="0"/>
                <a:cs typeface="Times New Roman" panose="02020603050405020304" pitchFamily="18" charset="0"/>
              </a:rPr>
              <a:t>csv’s</a:t>
            </a:r>
            <a:r>
              <a:rPr lang="nl-NL" sz="1200" dirty="0">
                <a:effectLst/>
                <a:latin typeface="Verdana" panose="020B0604030504040204" pitchFamily="34" charset="0"/>
                <a:ea typeface="Verdana" panose="020B0604030504040204" pitchFamily="34" charset="0"/>
                <a:cs typeface="Times New Roman" panose="02020603050405020304" pitchFamily="18" charset="0"/>
              </a:rPr>
              <a:t>), drugshandel en de uitwassen ervan</a:t>
            </a:r>
          </a:p>
          <a:p>
            <a:pPr marL="342900" lvl="0" indent="-342900">
              <a:lnSpc>
                <a:spcPts val="1400"/>
              </a:lnSpc>
              <a:buFont typeface="Symbol" panose="05050102010706020507" pitchFamily="18" charset="2"/>
              <a:buChar char=""/>
            </a:pPr>
            <a:r>
              <a:rPr lang="nl-NL" sz="1200" dirty="0">
                <a:effectLst/>
                <a:latin typeface="Verdana" panose="020B0604030504040204" pitchFamily="34" charset="0"/>
                <a:ea typeface="Verdana" panose="020B0604030504040204" pitchFamily="34" charset="0"/>
                <a:cs typeface="Times New Roman" panose="02020603050405020304" pitchFamily="18" charset="0"/>
              </a:rPr>
              <a:t>Alinea voor nieuwsberichten</a:t>
            </a:r>
          </a:p>
          <a:p>
            <a:pPr marL="342900" lvl="0" indent="-342900">
              <a:lnSpc>
                <a:spcPts val="1400"/>
              </a:lnSpc>
              <a:buFont typeface="Symbol" panose="05050102010706020507" pitchFamily="18" charset="2"/>
              <a:buChar char=""/>
            </a:pPr>
            <a:r>
              <a:rPr lang="nl-NL" sz="1200" dirty="0">
                <a:effectLst/>
                <a:latin typeface="Verdana" panose="020B0604030504040204" pitchFamily="34" charset="0"/>
                <a:ea typeface="Verdana" panose="020B0604030504040204" pitchFamily="34" charset="0"/>
                <a:cs typeface="Times New Roman" panose="02020603050405020304" pitchFamily="18" charset="0"/>
              </a:rPr>
              <a:t>Korte animatiefilm over criminele samenwerkingsverbanden voor intern gebruik</a:t>
            </a:r>
          </a:p>
          <a:p>
            <a:pPr marL="342900" lvl="0" indent="-342900">
              <a:lnSpc>
                <a:spcPts val="1400"/>
              </a:lnSpc>
              <a:buFont typeface="Symbol" panose="05050102010706020507" pitchFamily="18" charset="2"/>
              <a:buChar char=""/>
            </a:pPr>
            <a:r>
              <a:rPr lang="nl-NL" sz="1200" dirty="0">
                <a:effectLst/>
                <a:latin typeface="Verdana" panose="020B0604030504040204" pitchFamily="34" charset="0"/>
                <a:ea typeface="Verdana" panose="020B0604030504040204" pitchFamily="34" charset="0"/>
                <a:cs typeface="Times New Roman" panose="02020603050405020304" pitchFamily="18" charset="0"/>
              </a:rPr>
              <a:t>Kernboodschappen (voor nieuwsberichten en andere middelen) gekoppeld aan thema’s</a:t>
            </a:r>
          </a:p>
          <a:p>
            <a:pPr marL="342900" lvl="0" indent="-342900">
              <a:lnSpc>
                <a:spcPts val="1400"/>
              </a:lnSpc>
              <a:buFont typeface="Symbol" panose="05050102010706020507" pitchFamily="18" charset="2"/>
              <a:buChar char=""/>
            </a:pPr>
            <a:r>
              <a:rPr lang="nl-NL" sz="1200" dirty="0">
                <a:effectLst/>
                <a:latin typeface="Verdana" panose="020B0604030504040204" pitchFamily="34" charset="0"/>
                <a:ea typeface="Verdana" panose="020B0604030504040204" pitchFamily="34" charset="0"/>
                <a:cs typeface="Times New Roman" panose="02020603050405020304" pitchFamily="18" charset="0"/>
              </a:rPr>
              <a:t>Concept nieuwsbericht controle/interventie</a:t>
            </a:r>
          </a:p>
          <a:p>
            <a:pPr marL="342900" lvl="0" indent="-342900">
              <a:lnSpc>
                <a:spcPts val="1400"/>
              </a:lnSpc>
              <a:buFont typeface="Symbol" panose="05050102010706020507" pitchFamily="18" charset="2"/>
              <a:buChar char=""/>
            </a:pPr>
            <a:r>
              <a:rPr lang="en-US" sz="1200" dirty="0">
                <a:effectLst/>
                <a:latin typeface="Verdana" panose="020B0604030504040204" pitchFamily="34" charset="0"/>
                <a:ea typeface="Verdana" panose="020B0604030504040204" pitchFamily="34" charset="0"/>
                <a:cs typeface="Times New Roman" panose="02020603050405020304" pitchFamily="18" charset="0"/>
              </a:rPr>
              <a:t>Q&amp;A </a:t>
            </a:r>
            <a:r>
              <a:rPr lang="en-US" sz="1200" dirty="0" err="1">
                <a:effectLst/>
                <a:latin typeface="Verdana" panose="020B0604030504040204" pitchFamily="34" charset="0"/>
                <a:ea typeface="Verdana" panose="020B0604030504040204" pitchFamily="34" charset="0"/>
                <a:cs typeface="Times New Roman" panose="02020603050405020304" pitchFamily="18" charset="0"/>
              </a:rPr>
              <a:t>integrale</a:t>
            </a:r>
            <a:r>
              <a:rPr lang="en-US" sz="1200" dirty="0">
                <a:effectLst/>
                <a:latin typeface="Verdana" panose="020B0604030504040204" pitchFamily="34" charset="0"/>
                <a:ea typeface="Verdana" panose="020B0604030504040204" pitchFamily="34" charset="0"/>
                <a:cs typeface="Times New Roman" panose="02020603050405020304" pitchFamily="18" charset="0"/>
              </a:rPr>
              <a:t> </a:t>
            </a:r>
            <a:r>
              <a:rPr lang="en-US" sz="1200" dirty="0" err="1">
                <a:effectLst/>
                <a:latin typeface="Verdana" panose="020B0604030504040204" pitchFamily="34" charset="0"/>
                <a:ea typeface="Verdana" panose="020B0604030504040204" pitchFamily="34" charset="0"/>
                <a:cs typeface="Times New Roman" panose="02020603050405020304" pitchFamily="18" charset="0"/>
              </a:rPr>
              <a:t>controle</a:t>
            </a:r>
            <a:r>
              <a:rPr lang="en-US" sz="1200" dirty="0">
                <a:effectLst/>
                <a:latin typeface="Verdana" panose="020B0604030504040204" pitchFamily="34" charset="0"/>
                <a:ea typeface="Verdana" panose="020B0604030504040204" pitchFamily="34" charset="0"/>
                <a:cs typeface="Times New Roman" panose="02020603050405020304" pitchFamily="18" charset="0"/>
              </a:rPr>
              <a:t>/</a:t>
            </a:r>
            <a:r>
              <a:rPr lang="en-US" sz="1200" dirty="0" err="1">
                <a:effectLst/>
                <a:latin typeface="Verdana" panose="020B0604030504040204" pitchFamily="34" charset="0"/>
                <a:ea typeface="Verdana" panose="020B0604030504040204" pitchFamily="34" charset="0"/>
                <a:cs typeface="Times New Roman" panose="02020603050405020304" pitchFamily="18" charset="0"/>
              </a:rPr>
              <a:t>interventie</a:t>
            </a:r>
            <a:endParaRPr lang="nl-NL" sz="1200" dirty="0">
              <a:effectLst/>
              <a:latin typeface="Verdana" panose="020B0604030504040204" pitchFamily="34" charset="0"/>
              <a:ea typeface="Verdana" panose="020B0604030504040204" pitchFamily="34" charset="0"/>
              <a:cs typeface="Times New Roman" panose="02020603050405020304" pitchFamily="18" charset="0"/>
            </a:endParaRPr>
          </a:p>
          <a:p>
            <a:endParaRPr lang="nl-NL" sz="1200" dirty="0">
              <a:latin typeface="Verdana" panose="020B0604030504040204" pitchFamily="34" charset="0"/>
              <a:ea typeface="Verdana" panose="020B0604030504040204" pitchFamily="34" charset="0"/>
              <a:cs typeface="Verdana" panose="020B0604030504040204" pitchFamily="34" charset="0"/>
            </a:endParaRPr>
          </a:p>
        </p:txBody>
      </p:sp>
      <p:pic>
        <p:nvPicPr>
          <p:cNvPr id="28" name="Afbeelding 27">
            <a:extLst>
              <a:ext uri="{FF2B5EF4-FFF2-40B4-BE49-F238E27FC236}">
                <a16:creationId xmlns:a16="http://schemas.microsoft.com/office/drawing/2014/main" id="{093062E0-5A81-1F87-AE00-7861C27D30A4}"/>
              </a:ext>
            </a:extLst>
          </p:cNvPr>
          <p:cNvPicPr>
            <a:picLocks noChangeAspect="1"/>
          </p:cNvPicPr>
          <p:nvPr/>
        </p:nvPicPr>
        <p:blipFill rotWithShape="1">
          <a:blip r:embed="rId2"/>
          <a:srcRect r="43973"/>
          <a:stretch/>
        </p:blipFill>
        <p:spPr>
          <a:xfrm>
            <a:off x="6421857" y="0"/>
            <a:ext cx="5770143" cy="6858000"/>
          </a:xfrm>
          <a:prstGeom prst="rect">
            <a:avLst/>
          </a:prstGeom>
        </p:spPr>
      </p:pic>
      <p:grpSp>
        <p:nvGrpSpPr>
          <p:cNvPr id="11" name="Groep 10">
            <a:extLst>
              <a:ext uri="{FF2B5EF4-FFF2-40B4-BE49-F238E27FC236}">
                <a16:creationId xmlns:a16="http://schemas.microsoft.com/office/drawing/2014/main" id="{BEB43B8E-0657-9D7F-9618-19DA3FE2C6E7}"/>
              </a:ext>
            </a:extLst>
          </p:cNvPr>
          <p:cNvGrpSpPr/>
          <p:nvPr/>
        </p:nvGrpSpPr>
        <p:grpSpPr>
          <a:xfrm>
            <a:off x="11243733" y="323763"/>
            <a:ext cx="587022" cy="587023"/>
            <a:chOff x="11243733" y="323763"/>
            <a:chExt cx="587022" cy="587023"/>
          </a:xfrm>
        </p:grpSpPr>
        <p:sp>
          <p:nvSpPr>
            <p:cNvPr id="12" name="Rechthoek 11">
              <a:extLst>
                <a:ext uri="{FF2B5EF4-FFF2-40B4-BE49-F238E27FC236}">
                  <a16:creationId xmlns:a16="http://schemas.microsoft.com/office/drawing/2014/main" id="{9D3E3923-8E44-DB7C-B293-02BF3888B18E}"/>
                </a:ext>
              </a:extLst>
            </p:cNvPr>
            <p:cNvSpPr/>
            <p:nvPr/>
          </p:nvSpPr>
          <p:spPr>
            <a:xfrm>
              <a:off x="11243733" y="323763"/>
              <a:ext cx="587022" cy="58702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3" name="Graphic 12">
              <a:extLst>
                <a:ext uri="{FF2B5EF4-FFF2-40B4-BE49-F238E27FC236}">
                  <a16:creationId xmlns:a16="http://schemas.microsoft.com/office/drawing/2014/main" id="{94448A08-9807-1D8C-C49D-0F2937C1D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2047" y="470078"/>
              <a:ext cx="305537" cy="305537"/>
            </a:xfrm>
            <a:prstGeom prst="rect">
              <a:avLst/>
            </a:prstGeom>
          </p:spPr>
        </p:pic>
      </p:grpSp>
    </p:spTree>
    <p:extLst>
      <p:ext uri="{BB962C8B-B14F-4D97-AF65-F5344CB8AC3E}">
        <p14:creationId xmlns:p14="http://schemas.microsoft.com/office/powerpoint/2010/main" val="3496425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0"/>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pic>
        <p:nvPicPr>
          <p:cNvPr id="13" name="Graphic 12">
            <a:extLst>
              <a:ext uri="{FF2B5EF4-FFF2-40B4-BE49-F238E27FC236}">
                <a16:creationId xmlns:a16="http://schemas.microsoft.com/office/drawing/2014/main" id="{316AF2F3-0580-A5DE-7DA1-72E7AD2F52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7" y="5241609"/>
            <a:ext cx="2422245" cy="1014788"/>
          </a:xfrm>
          <a:prstGeom prst="rect">
            <a:avLst/>
          </a:prstGeom>
        </p:spPr>
      </p:pic>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4"/>
          <a:stretch>
            <a:fillRect/>
          </a:stretch>
        </p:blipFill>
        <p:spPr>
          <a:xfrm>
            <a:off x="9906774" y="5792573"/>
            <a:ext cx="1628042" cy="741664"/>
          </a:xfrm>
          <a:prstGeom prst="rect">
            <a:avLst/>
          </a:prstGeom>
        </p:spPr>
      </p:pic>
      <p:grpSp>
        <p:nvGrpSpPr>
          <p:cNvPr id="8" name="Groep 7">
            <a:extLst>
              <a:ext uri="{FF2B5EF4-FFF2-40B4-BE49-F238E27FC236}">
                <a16:creationId xmlns:a16="http://schemas.microsoft.com/office/drawing/2014/main" id="{E6EFFD2C-D415-83D8-B8A1-45C20CDFF7B0}"/>
              </a:ext>
            </a:extLst>
          </p:cNvPr>
          <p:cNvGrpSpPr/>
          <p:nvPr/>
        </p:nvGrpSpPr>
        <p:grpSpPr>
          <a:xfrm>
            <a:off x="11243733" y="323763"/>
            <a:ext cx="587022" cy="587023"/>
            <a:chOff x="11243733" y="323763"/>
            <a:chExt cx="587022" cy="587023"/>
          </a:xfrm>
        </p:grpSpPr>
        <p:sp>
          <p:nvSpPr>
            <p:cNvPr id="5" name="Rechthoek 4">
              <a:extLst>
                <a:ext uri="{FF2B5EF4-FFF2-40B4-BE49-F238E27FC236}">
                  <a16:creationId xmlns:a16="http://schemas.microsoft.com/office/drawing/2014/main" id="{7AF54071-9194-C8E5-913C-1E9846A5EBCA}"/>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Graphic 6">
              <a:hlinkClick r:id="rId5" action="ppaction://hlinksldjump"/>
              <a:extLst>
                <a:ext uri="{FF2B5EF4-FFF2-40B4-BE49-F238E27FC236}">
                  <a16:creationId xmlns:a16="http://schemas.microsoft.com/office/drawing/2014/main" id="{CC28AB1D-0730-9FC8-E5A6-9076A813DF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2047" y="470078"/>
              <a:ext cx="302400" cy="302400"/>
            </a:xfrm>
            <a:prstGeom prst="rect">
              <a:avLst/>
            </a:prstGeom>
          </p:spPr>
        </p:pic>
      </p:grpSp>
      <p:pic>
        <p:nvPicPr>
          <p:cNvPr id="9" name="Afbeelding 8" descr="Afbeelding met tekst, brief, schermopname, Publicatie&#10;&#10;Automatisch gegenereerde beschrijving">
            <a:extLst>
              <a:ext uri="{FF2B5EF4-FFF2-40B4-BE49-F238E27FC236}">
                <a16:creationId xmlns:a16="http://schemas.microsoft.com/office/drawing/2014/main" id="{4108103D-9990-B8FD-528F-785741555263}"/>
              </a:ext>
            </a:extLst>
          </p:cNvPr>
          <p:cNvPicPr>
            <a:picLocks noChangeAspect="1"/>
          </p:cNvPicPr>
          <p:nvPr/>
        </p:nvPicPr>
        <p:blipFill>
          <a:blip r:embed="rId8"/>
          <a:stretch>
            <a:fillRect/>
          </a:stretch>
        </p:blipFill>
        <p:spPr>
          <a:xfrm>
            <a:off x="2181138" y="0"/>
            <a:ext cx="7633981" cy="5591833"/>
          </a:xfrm>
          <a:prstGeom prst="rect">
            <a:avLst/>
          </a:prstGeom>
        </p:spPr>
      </p:pic>
    </p:spTree>
    <p:extLst>
      <p:ext uri="{BB962C8B-B14F-4D97-AF65-F5344CB8AC3E}">
        <p14:creationId xmlns:p14="http://schemas.microsoft.com/office/powerpoint/2010/main" val="906594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0"/>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pic>
        <p:nvPicPr>
          <p:cNvPr id="13" name="Graphic 12">
            <a:extLst>
              <a:ext uri="{FF2B5EF4-FFF2-40B4-BE49-F238E27FC236}">
                <a16:creationId xmlns:a16="http://schemas.microsoft.com/office/drawing/2014/main" id="{316AF2F3-0580-A5DE-7DA1-72E7AD2F52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7" y="5241609"/>
            <a:ext cx="2422245" cy="1014788"/>
          </a:xfrm>
          <a:prstGeom prst="rect">
            <a:avLst/>
          </a:prstGeom>
        </p:spPr>
      </p:pic>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4"/>
          <a:stretch>
            <a:fillRect/>
          </a:stretch>
        </p:blipFill>
        <p:spPr>
          <a:xfrm>
            <a:off x="9906774" y="5792573"/>
            <a:ext cx="1628042" cy="741664"/>
          </a:xfrm>
          <a:prstGeom prst="rect">
            <a:avLst/>
          </a:prstGeom>
        </p:spPr>
      </p:pic>
      <p:grpSp>
        <p:nvGrpSpPr>
          <p:cNvPr id="8" name="Groep 7">
            <a:extLst>
              <a:ext uri="{FF2B5EF4-FFF2-40B4-BE49-F238E27FC236}">
                <a16:creationId xmlns:a16="http://schemas.microsoft.com/office/drawing/2014/main" id="{E6EFFD2C-D415-83D8-B8A1-45C20CDFF7B0}"/>
              </a:ext>
            </a:extLst>
          </p:cNvPr>
          <p:cNvGrpSpPr/>
          <p:nvPr/>
        </p:nvGrpSpPr>
        <p:grpSpPr>
          <a:xfrm>
            <a:off x="11243733" y="323763"/>
            <a:ext cx="587022" cy="587023"/>
            <a:chOff x="11243733" y="323763"/>
            <a:chExt cx="587022" cy="587023"/>
          </a:xfrm>
        </p:grpSpPr>
        <p:sp>
          <p:nvSpPr>
            <p:cNvPr id="5" name="Rechthoek 4">
              <a:extLst>
                <a:ext uri="{FF2B5EF4-FFF2-40B4-BE49-F238E27FC236}">
                  <a16:creationId xmlns:a16="http://schemas.microsoft.com/office/drawing/2014/main" id="{7AF54071-9194-C8E5-913C-1E9846A5EBCA}"/>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Graphic 6">
              <a:hlinkClick r:id="rId5" action="ppaction://hlinksldjump"/>
              <a:extLst>
                <a:ext uri="{FF2B5EF4-FFF2-40B4-BE49-F238E27FC236}">
                  <a16:creationId xmlns:a16="http://schemas.microsoft.com/office/drawing/2014/main" id="{CC28AB1D-0730-9FC8-E5A6-9076A813DF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2047" y="470078"/>
              <a:ext cx="302400" cy="302400"/>
            </a:xfrm>
            <a:prstGeom prst="rect">
              <a:avLst/>
            </a:prstGeom>
          </p:spPr>
        </p:pic>
      </p:grpSp>
      <p:pic>
        <p:nvPicPr>
          <p:cNvPr id="3" name="Afbeelding 2" descr="Afbeelding met tekst, schermopname, buitenshuis&#10;&#10;Automatisch gegenereerde beschrijving">
            <a:extLst>
              <a:ext uri="{FF2B5EF4-FFF2-40B4-BE49-F238E27FC236}">
                <a16:creationId xmlns:a16="http://schemas.microsoft.com/office/drawing/2014/main" id="{09539005-269D-995E-B039-785CE1CB5AAC}"/>
              </a:ext>
            </a:extLst>
          </p:cNvPr>
          <p:cNvPicPr>
            <a:picLocks noChangeAspect="1"/>
          </p:cNvPicPr>
          <p:nvPr/>
        </p:nvPicPr>
        <p:blipFill>
          <a:blip r:embed="rId8"/>
          <a:stretch>
            <a:fillRect/>
          </a:stretch>
        </p:blipFill>
        <p:spPr>
          <a:xfrm>
            <a:off x="1837189" y="0"/>
            <a:ext cx="7985177" cy="5669870"/>
          </a:xfrm>
          <a:prstGeom prst="rect">
            <a:avLst/>
          </a:prstGeom>
        </p:spPr>
      </p:pic>
    </p:spTree>
    <p:extLst>
      <p:ext uri="{BB962C8B-B14F-4D97-AF65-F5344CB8AC3E}">
        <p14:creationId xmlns:p14="http://schemas.microsoft.com/office/powerpoint/2010/main" val="1444810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0"/>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sp>
        <p:nvSpPr>
          <p:cNvPr id="2" name="Titel 1">
            <a:extLst>
              <a:ext uri="{FF2B5EF4-FFF2-40B4-BE49-F238E27FC236}">
                <a16:creationId xmlns:a16="http://schemas.microsoft.com/office/drawing/2014/main" id="{6AA19E65-AA78-73D9-BF3F-E631754B7F96}"/>
              </a:ext>
            </a:extLst>
          </p:cNvPr>
          <p:cNvSpPr>
            <a:spLocks noGrp="1"/>
          </p:cNvSpPr>
          <p:nvPr>
            <p:ph type="title" idx="4294967295"/>
          </p:nvPr>
        </p:nvSpPr>
        <p:spPr>
          <a:xfrm>
            <a:off x="719137" y="691599"/>
            <a:ext cx="10524596" cy="4484406"/>
          </a:xfrm>
        </p:spPr>
        <p:txBody>
          <a:bodyPr>
            <a:noAutofit/>
          </a:bodyPr>
          <a:lstStyle/>
          <a:p>
            <a:pPr>
              <a:lnSpc>
                <a:spcPts val="1400"/>
              </a:lnSpc>
            </a:pPr>
            <a:br>
              <a:rPr lang="nl-NL" sz="8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8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8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8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8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8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8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8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8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Kernverhaal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Explosies middenin woonwijken.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Witwaswinkels die het straatbeeld bepalen.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Koelbloedige liquidaties en vergismoorden.</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Jongeren die de keiharde drugswereld ingezogen worden.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De verwoestende effecten van drugshandel zijn zichtbaar.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Regisserende rol in internationale drugshandel</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Criminelen uit Midden-Nederland spelen een grote, regisserende rol in de (</a:t>
            </a:r>
            <a:r>
              <a:rPr lang="nl-NL" sz="800" b="0" dirty="0" err="1">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inter</a:t>
            </a: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)nationale drugshandel. In onze regio houden zo’n 150 criminele samenwerkingsverbanden zich bezig met de handel in of productie van drugs. Ongeveer 90 daarvan zijn betrokken bij de handel in cocaïne.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Onder hen bevinden zich een aantal van de grootste internationale drugscriminelen.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Om hun netwerk in stand te houden, gebruiken ze buitensporig veel geweld of dreigen hiermee. Met deze handel verdienen ze honderden miljoenen euro’s.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Harde, gewelddadige wereld</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In verschillende wijken staat het veilig opgroeien van jongeren onder druk.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Aangetrokken door geld, status en erkenning worden jongeren steeds verder de criminaliteit ingezogen.</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Jongeren, raken via vrienden of familie betrokken of stappen zelf in deze harde en gewelddadige wereld. Verkeerde voorbeelden uit de wijk spelen hierbij een belangrijke rol.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Het begint met kleine klusjes: iets stelen, op de uitkijk staan of een pakketje drugs bezorgen.</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Een uitweg is complex. ‘Snel’ geld went en de dreiging van criminelen blijft.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Ondermijning en corruptie</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Drugscriminelen ondermijnen onze rechtsstaat en maken van buurten en wijken onveilige plekken. Ze misbruiken (legale) bedrijven. Voor transport, opslag en het witwassen van het verdiende geld.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Ze betrekken ambtenaren of beroepsgroepen zoals notarissen, advocaten, makelaars en soms zelfs politieagenten bij hun malafide praktijken. In ruil voor geld verkrijgen ze  waardevolle informatie, valse identiteitsbewijzen of hulp bij witwassen. En als geld niet werkt dan kiezen ze voor afpersing of bedreiging.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t> </a:t>
            </a:r>
            <a:br>
              <a:rPr lang="nl-NL" sz="8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br>
            <a:r>
              <a:rPr lang="nl-NL" sz="8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t>Zichtbaar als één sterke overheid </a:t>
            </a:r>
            <a:br>
              <a:rPr lang="nl-NL" sz="800" b="0" dirty="0">
                <a:solidFill>
                  <a:schemeClr val="bg1"/>
                </a:solidFill>
                <a:effectLst/>
                <a:latin typeface="Verdana" panose="020B0604030504040204" pitchFamily="34" charset="0"/>
                <a:ea typeface="Verdana" panose="020B0604030504040204" pitchFamily="34" charset="0"/>
                <a:cs typeface="Corbel" panose="020B0503020204020204" pitchFamily="34"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Onze ambitie: terugdringen van criminele samenwerkingsverbanden en de weerbaarheid van de samenleving vergroten. De kwetsbaarheid van jongeren, buurten, branches en overheden voor deze gewelddadige en kille wereld verkleinen.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Dit doen we door strafrechtelijke, bestuursrechtelijke en fiscale maatregelen maximaal in te zetten. Door zichtbaar als één sterke overheid op te treden. We hebben allemaal een stukje van de puzzel in handen en samen hebben we de grootste impact. </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We smeden maatschappelijke coalities en helpen de bewustwording en weerbaarheid van bewoners, ondernemers en bestuur te vergroten.</a:t>
            </a:r>
            <a:b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8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Samen kunnen we de invloed van drugscriminelen terugdringen. </a:t>
            </a:r>
            <a:br>
              <a:rPr lang="nl-NL" sz="8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br>
              <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nl-NL"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br>
              <a:rPr lang="nl-NL" sz="1800" dirty="0">
                <a:effectLst/>
                <a:latin typeface="Arial" panose="020B0604020202020204" pitchFamily="34" charset="0"/>
                <a:ea typeface="Calibri" panose="020F0502020204030204" pitchFamily="34" charset="0"/>
                <a:cs typeface="Times New Roman" panose="02020603050405020304" pitchFamily="18" charset="0"/>
              </a:rPr>
            </a:br>
            <a:endParaRPr lang="nl-NL" dirty="0">
              <a:solidFill>
                <a:schemeClr val="bg1"/>
              </a:solidFill>
            </a:endParaRPr>
          </a:p>
        </p:txBody>
      </p:sp>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2"/>
          <a:stretch>
            <a:fillRect/>
          </a:stretch>
        </p:blipFill>
        <p:spPr>
          <a:xfrm>
            <a:off x="9906774" y="5792573"/>
            <a:ext cx="1628042" cy="741664"/>
          </a:xfrm>
          <a:prstGeom prst="rect">
            <a:avLst/>
          </a:prstGeom>
        </p:spPr>
      </p:pic>
      <p:grpSp>
        <p:nvGrpSpPr>
          <p:cNvPr id="8" name="Groep 7">
            <a:extLst>
              <a:ext uri="{FF2B5EF4-FFF2-40B4-BE49-F238E27FC236}">
                <a16:creationId xmlns:a16="http://schemas.microsoft.com/office/drawing/2014/main" id="{E6EFFD2C-D415-83D8-B8A1-45C20CDFF7B0}"/>
              </a:ext>
            </a:extLst>
          </p:cNvPr>
          <p:cNvGrpSpPr/>
          <p:nvPr/>
        </p:nvGrpSpPr>
        <p:grpSpPr>
          <a:xfrm>
            <a:off x="11243733" y="323763"/>
            <a:ext cx="587022" cy="586800"/>
            <a:chOff x="11243733" y="323763"/>
            <a:chExt cx="587022" cy="587023"/>
          </a:xfrm>
        </p:grpSpPr>
        <p:sp>
          <p:nvSpPr>
            <p:cNvPr id="5" name="Rechthoek 4">
              <a:extLst>
                <a:ext uri="{FF2B5EF4-FFF2-40B4-BE49-F238E27FC236}">
                  <a16:creationId xmlns:a16="http://schemas.microsoft.com/office/drawing/2014/main" id="{7AF54071-9194-C8E5-913C-1E9846A5EBCA}"/>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Graphic 6">
              <a:hlinkClick r:id="rId3" action="ppaction://hlinksldjump"/>
              <a:extLst>
                <a:ext uri="{FF2B5EF4-FFF2-40B4-BE49-F238E27FC236}">
                  <a16:creationId xmlns:a16="http://schemas.microsoft.com/office/drawing/2014/main" id="{CC28AB1D-0730-9FC8-E5A6-9076A813DF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82047" y="470077"/>
              <a:ext cx="302515" cy="302515"/>
            </a:xfrm>
            <a:prstGeom prst="rect">
              <a:avLst/>
            </a:prstGeom>
          </p:spPr>
        </p:pic>
      </p:grpSp>
    </p:spTree>
    <p:extLst>
      <p:ext uri="{BB962C8B-B14F-4D97-AF65-F5344CB8AC3E}">
        <p14:creationId xmlns:p14="http://schemas.microsoft.com/office/powerpoint/2010/main" val="3702383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0"/>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sp>
        <p:nvSpPr>
          <p:cNvPr id="2" name="Titel 1">
            <a:extLst>
              <a:ext uri="{FF2B5EF4-FFF2-40B4-BE49-F238E27FC236}">
                <a16:creationId xmlns:a16="http://schemas.microsoft.com/office/drawing/2014/main" id="{6AA19E65-AA78-73D9-BF3F-E631754B7F96}"/>
              </a:ext>
            </a:extLst>
          </p:cNvPr>
          <p:cNvSpPr>
            <a:spLocks noGrp="1"/>
          </p:cNvSpPr>
          <p:nvPr>
            <p:ph type="title" idx="4294967295"/>
          </p:nvPr>
        </p:nvSpPr>
        <p:spPr>
          <a:xfrm>
            <a:off x="719137" y="386796"/>
            <a:ext cx="8006409" cy="1325563"/>
          </a:xfrm>
        </p:spPr>
        <p:txBody>
          <a:bodyPr>
            <a:normAutofit fontScale="90000"/>
          </a:bodyPr>
          <a:lstStyle/>
          <a:p>
            <a:pPr>
              <a:lnSpc>
                <a:spcPts val="1400"/>
              </a:lnSpc>
            </a:pP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Kernboodschap</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Criminelen uit Midden-Nederland spelen een grote, regisserende rol in de (</a:t>
            </a:r>
            <a:r>
              <a:rPr lang="nl-NL" sz="900" b="0" dirty="0" err="1">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inter</a:t>
            </a: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)nationale drugshandel. In onze regio houden zo’n 150 criminele samenwerkingsverbanden zich bezig met de handel in of productie drugs. Om hun imperium in stand te houden gebruiken ze buitensporig veel geweld of dreigen hiermee. Jongeren raken via vrienden of familie betrokken of stappen zelf in deze harde en gewelddadige wereld. Een uitweg is complex. Drugscriminelen ondermijnen onze rechtsstaat en maken van buurten en wijken onveilige plekken.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Onze ambitie: terugdringen van criminele samenwerkingsverbanden en de weerbaarheid van jongeren, buurten, branches en overheden vergroten.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Dit doen we door strafrecht, bestuursrecht en fiscale maatregelen maximaal in te zetten. Door zichtbaar als één sterke overheid op te treden. Door het smeden van maatschappelijke coalities en te helpen de bewustwording en weerbaarheid te vergroten.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Alinea voor nieuwsbericht</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In  Midden-Nederland houden ongeveer 150 criminele samenwerkingsverbanden zich bezig met handel in of de productie van drugs. Op het oog losstaande incidenten (zoals dealen op straat, explosies in woonwijken, geweldsincidenten en meer) zijn uiteindelijk terug te leiden naar deze criminele organisaties. Om hun imperium in stand te houden gebruiken ze buitensporig veel geweld of dreigen hiermee. Jongeren raken via vrienden of familie betrokken of stappen zelf in deze harde en gewelddadige wereld.</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Gemeenten, politie, OM en belastingdienst in Midden-Nederland richten zich de komende jaren intensief op het terugdringen van deze criminele samenwerkingsverbanden en hun ontwrichtende werking op de maatschappij. </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Dit doen we door strafrecht, bestuursrecht en fiscale maatregelen maximaal in te zetten. Door zichtbaar als één sterke overheid op te treden. Door het smeden van maatschappelijke coalities en te helpen de bewustwording en weerbaarheid te vergroten.</a:t>
            </a:r>
            <a:b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r>
              <a:rPr lang="nl-NL" sz="900" b="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Dit  kan de overheid niet alleen. Ziet u zaken de volgens u niet kloppen? Meld dit direct via alarmnummer 112. Achteraf kunt u deze melden bij uw gemeente, wijkagent (via politie.nl) of via Meld Misdaad Anoniem op 0800-7000. </a:t>
            </a:r>
            <a:br>
              <a:rPr lang="nl-NL"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br>
              <a:rPr lang="nl-NL" sz="9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br>
            <a:endParaRPr lang="nl-NL" dirty="0">
              <a:solidFill>
                <a:schemeClr val="bg1"/>
              </a:solidFill>
            </a:endParaRPr>
          </a:p>
        </p:txBody>
      </p:sp>
      <p:pic>
        <p:nvPicPr>
          <p:cNvPr id="13" name="Graphic 12">
            <a:extLst>
              <a:ext uri="{FF2B5EF4-FFF2-40B4-BE49-F238E27FC236}">
                <a16:creationId xmlns:a16="http://schemas.microsoft.com/office/drawing/2014/main" id="{316AF2F3-0580-A5DE-7DA1-72E7AD2F52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7" y="5241609"/>
            <a:ext cx="2422245" cy="1014788"/>
          </a:xfrm>
          <a:prstGeom prst="rect">
            <a:avLst/>
          </a:prstGeom>
        </p:spPr>
      </p:pic>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4"/>
          <a:stretch>
            <a:fillRect/>
          </a:stretch>
        </p:blipFill>
        <p:spPr>
          <a:xfrm>
            <a:off x="9906774" y="5792573"/>
            <a:ext cx="1628042" cy="741664"/>
          </a:xfrm>
          <a:prstGeom prst="rect">
            <a:avLst/>
          </a:prstGeom>
        </p:spPr>
      </p:pic>
      <p:grpSp>
        <p:nvGrpSpPr>
          <p:cNvPr id="6" name="Groep 5">
            <a:extLst>
              <a:ext uri="{FF2B5EF4-FFF2-40B4-BE49-F238E27FC236}">
                <a16:creationId xmlns:a16="http://schemas.microsoft.com/office/drawing/2014/main" id="{628C5473-FC2E-BF91-DC08-8F6E29D0EADD}"/>
              </a:ext>
            </a:extLst>
          </p:cNvPr>
          <p:cNvGrpSpPr/>
          <p:nvPr/>
        </p:nvGrpSpPr>
        <p:grpSpPr>
          <a:xfrm>
            <a:off x="11243733" y="323763"/>
            <a:ext cx="587022" cy="586800"/>
            <a:chOff x="11243733" y="323763"/>
            <a:chExt cx="587022" cy="587023"/>
          </a:xfrm>
        </p:grpSpPr>
        <p:sp>
          <p:nvSpPr>
            <p:cNvPr id="7" name="Rechthoek 6">
              <a:extLst>
                <a:ext uri="{FF2B5EF4-FFF2-40B4-BE49-F238E27FC236}">
                  <a16:creationId xmlns:a16="http://schemas.microsoft.com/office/drawing/2014/main" id="{7934CFBB-B33A-3235-4B5A-3D83413E7107}"/>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a:hlinkClick r:id="rId5" action="ppaction://hlinksldjump"/>
              <a:extLst>
                <a:ext uri="{FF2B5EF4-FFF2-40B4-BE49-F238E27FC236}">
                  <a16:creationId xmlns:a16="http://schemas.microsoft.com/office/drawing/2014/main" id="{7F889A39-3AE9-B2BA-AA2D-D518F84DC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2047" y="470078"/>
              <a:ext cx="305537" cy="305537"/>
            </a:xfrm>
            <a:prstGeom prst="rect">
              <a:avLst/>
            </a:prstGeom>
          </p:spPr>
        </p:pic>
      </p:grpSp>
    </p:spTree>
    <p:extLst>
      <p:ext uri="{BB962C8B-B14F-4D97-AF65-F5344CB8AC3E}">
        <p14:creationId xmlns:p14="http://schemas.microsoft.com/office/powerpoint/2010/main" val="4246415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itel 6">
            <a:extLst>
              <a:ext uri="{FF2B5EF4-FFF2-40B4-BE49-F238E27FC236}">
                <a16:creationId xmlns:a16="http://schemas.microsoft.com/office/drawing/2014/main" id="{29F3C1D5-78FF-4225-4067-6387436A0C5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1" i="0" kern="1200">
                <a:solidFill>
                  <a:srgbClr val="EF7D00"/>
                </a:solidFill>
                <a:latin typeface="Calibri" panose="020F0502020204030204" pitchFamily="34" charset="0"/>
                <a:ea typeface="+mj-ea"/>
                <a:cs typeface="Calibri" panose="020F0502020204030204" pitchFamily="34" charset="0"/>
              </a:defRPr>
            </a:lvl1pPr>
          </a:lstStyle>
          <a:p>
            <a:endParaRPr lang="nl-NL" sz="1200" dirty="0">
              <a:solidFill>
                <a:srgbClr val="002245"/>
              </a:solidFill>
              <a:latin typeface="Verdana" panose="020B0604030504040204" pitchFamily="34" charset="0"/>
              <a:ea typeface="Verdana" panose="020B0604030504040204" pitchFamily="34" charset="0"/>
            </a:endParaRPr>
          </a:p>
        </p:txBody>
      </p:sp>
      <p:pic>
        <p:nvPicPr>
          <p:cNvPr id="5" name="Graphic 4">
            <a:extLst>
              <a:ext uri="{FF2B5EF4-FFF2-40B4-BE49-F238E27FC236}">
                <a16:creationId xmlns:a16="http://schemas.microsoft.com/office/drawing/2014/main" id="{6574C804-F0F6-39EF-92D3-40159B0BED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988678"/>
            <a:ext cx="12192000" cy="1583266"/>
          </a:xfrm>
          <a:prstGeom prst="rect">
            <a:avLst/>
          </a:prstGeom>
        </p:spPr>
      </p:pic>
      <p:grpSp>
        <p:nvGrpSpPr>
          <p:cNvPr id="4" name="Groep 3">
            <a:extLst>
              <a:ext uri="{FF2B5EF4-FFF2-40B4-BE49-F238E27FC236}">
                <a16:creationId xmlns:a16="http://schemas.microsoft.com/office/drawing/2014/main" id="{61B8E3F6-8D47-71B0-D4EA-0C2CDF3CAF3C}"/>
              </a:ext>
            </a:extLst>
          </p:cNvPr>
          <p:cNvGrpSpPr/>
          <p:nvPr/>
        </p:nvGrpSpPr>
        <p:grpSpPr>
          <a:xfrm>
            <a:off x="11243733" y="323763"/>
            <a:ext cx="587022" cy="587023"/>
            <a:chOff x="11243733" y="323763"/>
            <a:chExt cx="587022" cy="587023"/>
          </a:xfrm>
        </p:grpSpPr>
        <p:sp>
          <p:nvSpPr>
            <p:cNvPr id="6" name="Rechthoek 5">
              <a:extLst>
                <a:ext uri="{FF2B5EF4-FFF2-40B4-BE49-F238E27FC236}">
                  <a16:creationId xmlns:a16="http://schemas.microsoft.com/office/drawing/2014/main" id="{0701B709-5399-75D3-FC76-265022EFE9EB}"/>
                </a:ext>
              </a:extLst>
            </p:cNvPr>
            <p:cNvSpPr/>
            <p:nvPr/>
          </p:nvSpPr>
          <p:spPr>
            <a:xfrm>
              <a:off x="11243733" y="323763"/>
              <a:ext cx="587022" cy="58702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Graphic 6">
              <a:hlinkClick r:id="rId4" action="ppaction://hlinksldjump"/>
              <a:extLst>
                <a:ext uri="{FF2B5EF4-FFF2-40B4-BE49-F238E27FC236}">
                  <a16:creationId xmlns:a16="http://schemas.microsoft.com/office/drawing/2014/main" id="{6A69C802-9182-D564-D1F4-D55F651CEE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2047" y="470078"/>
              <a:ext cx="305537" cy="305537"/>
            </a:xfrm>
            <a:prstGeom prst="rect">
              <a:avLst/>
            </a:prstGeom>
          </p:spPr>
        </p:pic>
      </p:grpSp>
      <p:sp>
        <p:nvSpPr>
          <p:cNvPr id="9" name="Tekstvak 8">
            <a:extLst>
              <a:ext uri="{FF2B5EF4-FFF2-40B4-BE49-F238E27FC236}">
                <a16:creationId xmlns:a16="http://schemas.microsoft.com/office/drawing/2014/main" id="{B7C249A0-B1A8-7976-D2DD-1A51290913E1}"/>
              </a:ext>
            </a:extLst>
          </p:cNvPr>
          <p:cNvSpPr txBox="1"/>
          <p:nvPr/>
        </p:nvSpPr>
        <p:spPr>
          <a:xfrm>
            <a:off x="838200" y="248557"/>
            <a:ext cx="10262362" cy="1803186"/>
          </a:xfrm>
          <a:prstGeom prst="rect">
            <a:avLst/>
          </a:prstGeom>
          <a:noFill/>
        </p:spPr>
        <p:txBody>
          <a:bodyPr wrap="square">
            <a:spAutoFit/>
          </a:bodyPr>
          <a:lstStyle/>
          <a:p>
            <a:pPr>
              <a:lnSpc>
                <a:spcPts val="1400"/>
              </a:lnSpc>
            </a:pPr>
            <a:endParaRPr lang="nl-NL" sz="800" b="1" dirty="0">
              <a:effectLst/>
              <a:latin typeface="Verdana" panose="020B0604030504040204" pitchFamily="34" charset="0"/>
              <a:ea typeface="Verdana" panose="020B0604030504040204" pitchFamily="34" charset="0"/>
              <a:cs typeface="Times New Roman" panose="02020603050405020304" pitchFamily="18" charset="0"/>
            </a:endParaRPr>
          </a:p>
          <a:p>
            <a:pPr>
              <a:lnSpc>
                <a:spcPts val="1400"/>
              </a:lnSpc>
            </a:pPr>
            <a:endParaRPr lang="nl-NL" sz="800" b="1" dirty="0">
              <a:latin typeface="Verdana" panose="020B0604030504040204" pitchFamily="34" charset="0"/>
              <a:ea typeface="Verdana" panose="020B0604030504040204" pitchFamily="34" charset="0"/>
              <a:cs typeface="Times New Roman" panose="02020603050405020304" pitchFamily="18" charset="0"/>
            </a:endParaRPr>
          </a:p>
          <a:p>
            <a:pPr>
              <a:lnSpc>
                <a:spcPts val="1400"/>
              </a:lnSpc>
            </a:pPr>
            <a:r>
              <a:rPr lang="nl-NL" sz="800" b="1" dirty="0">
                <a:effectLst/>
                <a:latin typeface="Verdana" panose="020B0604030504040204" pitchFamily="34" charset="0"/>
                <a:ea typeface="Verdana" panose="020B0604030504040204" pitchFamily="34" charset="0"/>
                <a:cs typeface="Times New Roman" panose="02020603050405020304" pitchFamily="18" charset="0"/>
              </a:rPr>
              <a:t>Animatiefilm over </a:t>
            </a:r>
            <a:r>
              <a:rPr lang="nl-NL" sz="800" b="1" dirty="0" err="1">
                <a:effectLst/>
                <a:latin typeface="Verdana" panose="020B0604030504040204" pitchFamily="34" charset="0"/>
                <a:ea typeface="Verdana" panose="020B0604030504040204" pitchFamily="34" charset="0"/>
                <a:cs typeface="Times New Roman" panose="02020603050405020304" pitchFamily="18" charset="0"/>
              </a:rPr>
              <a:t>csv’s</a:t>
            </a:r>
            <a:r>
              <a:rPr lang="nl-NL" sz="800" b="1" dirty="0">
                <a:effectLst/>
                <a:latin typeface="Verdana" panose="020B0604030504040204" pitchFamily="34" charset="0"/>
                <a:ea typeface="Verdana" panose="020B0604030504040204" pitchFamily="34" charset="0"/>
                <a:cs typeface="Times New Roman" panose="02020603050405020304" pitchFamily="18" charset="0"/>
              </a:rPr>
              <a:t> voor intern gebruik</a:t>
            </a:r>
            <a:endParaRPr lang="nl-NL" sz="800" dirty="0">
              <a:effectLst/>
              <a:latin typeface="Verdana" panose="020B0604030504040204" pitchFamily="34" charset="0"/>
              <a:ea typeface="Verdana" panose="020B0604030504040204" pitchFamily="34" charset="0"/>
              <a:cs typeface="Times New Roman" panose="02020603050405020304" pitchFamily="18" charset="0"/>
            </a:endParaRPr>
          </a:p>
          <a:p>
            <a:pPr>
              <a:lnSpc>
                <a:spcPts val="1400"/>
              </a:lnSpc>
            </a:pPr>
            <a:r>
              <a:rPr lang="nl-NL" sz="800" u="sng" dirty="0">
                <a:solidFill>
                  <a:srgbClr val="0000FF"/>
                </a:solidFill>
                <a:effectLst/>
                <a:latin typeface="Verdana" panose="020B0604030504040204" pitchFamily="34" charset="0"/>
                <a:ea typeface="Verdana" panose="020B0604030504040204" pitchFamily="34" charset="0"/>
                <a:cs typeface="Times New Roman" panose="02020603050405020304" pitchFamily="18" charset="0"/>
                <a:hlinkClick r:id="rId7"/>
              </a:rPr>
              <a:t>https://youtu.be/85qJXDgsOeE</a:t>
            </a:r>
            <a:endParaRPr lang="nl-NL" sz="800" dirty="0">
              <a:effectLst/>
              <a:latin typeface="Verdana" panose="020B0604030504040204" pitchFamily="34" charset="0"/>
              <a:ea typeface="Verdana" panose="020B0604030504040204" pitchFamily="34" charset="0"/>
              <a:cs typeface="Times New Roman" panose="02020603050405020304" pitchFamily="18" charset="0"/>
            </a:endParaRPr>
          </a:p>
          <a:p>
            <a:pPr>
              <a:lnSpc>
                <a:spcPts val="1400"/>
              </a:lnSpc>
            </a:pPr>
            <a:r>
              <a:rPr lang="nl-NL" sz="800" b="1" dirty="0">
                <a:effectLst/>
                <a:latin typeface="Verdana" panose="020B0604030504040204" pitchFamily="34" charset="0"/>
                <a:ea typeface="Verdana" panose="020B0604030504040204" pitchFamily="34" charset="0"/>
                <a:cs typeface="Times New Roman" panose="02020603050405020304" pitchFamily="18" charset="0"/>
              </a:rPr>
              <a:t> </a:t>
            </a:r>
            <a:endParaRPr lang="nl-NL" sz="800" dirty="0">
              <a:effectLst/>
              <a:latin typeface="Verdana" panose="020B0604030504040204" pitchFamily="34" charset="0"/>
              <a:ea typeface="Verdana" panose="020B0604030504040204" pitchFamily="34" charset="0"/>
              <a:cs typeface="Times New Roman" panose="02020603050405020304" pitchFamily="18" charset="0"/>
            </a:endParaRPr>
          </a:p>
          <a:p>
            <a:pPr>
              <a:lnSpc>
                <a:spcPts val="1300"/>
              </a:lnSpc>
            </a:pPr>
            <a:r>
              <a:rPr lang="nl-NL" sz="800" dirty="0">
                <a:effectLst/>
                <a:latin typeface="Verdana" panose="020B0604030504040204" pitchFamily="34" charset="0"/>
                <a:ea typeface="Verdana" panose="020B0604030504040204" pitchFamily="34" charset="0"/>
                <a:cs typeface="Calibri" panose="020F0502020204030204" pitchFamily="34" charset="0"/>
              </a:rPr>
              <a:t>Naar aanleiding van ‘Wie praat die gaat 3.0’ (</a:t>
            </a:r>
            <a:r>
              <a:rPr lang="nl-NL" sz="800" dirty="0" err="1">
                <a:effectLst/>
                <a:latin typeface="Verdana" panose="020B0604030504040204" pitchFamily="34" charset="0"/>
                <a:ea typeface="Verdana" panose="020B0604030504040204" pitchFamily="34" charset="0"/>
                <a:cs typeface="Calibri" panose="020F0502020204030204" pitchFamily="34" charset="0"/>
              </a:rPr>
              <a:t>wpdg</a:t>
            </a:r>
            <a:r>
              <a:rPr lang="nl-NL" sz="800" dirty="0">
                <a:effectLst/>
                <a:latin typeface="Verdana" panose="020B0604030504040204" pitchFamily="34" charset="0"/>
                <a:ea typeface="Verdana" panose="020B0604030504040204" pitchFamily="34" charset="0"/>
                <a:cs typeface="Calibri" panose="020F0502020204030204" pitchFamily="34" charset="0"/>
              </a:rPr>
              <a:t> 3.0) ontstonden er veel vragen over het begrip criminele samenwerkingsverbanden (</a:t>
            </a:r>
            <a:r>
              <a:rPr lang="nl-NL" sz="800" dirty="0" err="1">
                <a:effectLst/>
                <a:latin typeface="Verdana" panose="020B0604030504040204" pitchFamily="34" charset="0"/>
                <a:ea typeface="Verdana" panose="020B0604030504040204" pitchFamily="34" charset="0"/>
                <a:cs typeface="Calibri" panose="020F0502020204030204" pitchFamily="34" charset="0"/>
              </a:rPr>
              <a:t>csv’s</a:t>
            </a:r>
            <a:r>
              <a:rPr lang="nl-NL" sz="800" dirty="0">
                <a:effectLst/>
                <a:latin typeface="Verdana" panose="020B0604030504040204" pitchFamily="34" charset="0"/>
                <a:ea typeface="Verdana" panose="020B0604030504040204" pitchFamily="34" charset="0"/>
                <a:cs typeface="Calibri" panose="020F0502020204030204" pitchFamily="34" charset="0"/>
              </a:rPr>
              <a:t>). Omdat het voor de aanpak belangrijk is dat iedereen een duidelijk beeld heeft van de werking van </a:t>
            </a:r>
            <a:r>
              <a:rPr lang="nl-NL" sz="800" dirty="0" err="1">
                <a:effectLst/>
                <a:latin typeface="Verdana" panose="020B0604030504040204" pitchFamily="34" charset="0"/>
                <a:ea typeface="Verdana" panose="020B0604030504040204" pitchFamily="34" charset="0"/>
                <a:cs typeface="Calibri" panose="020F0502020204030204" pitchFamily="34" charset="0"/>
              </a:rPr>
              <a:t>csv’s</a:t>
            </a:r>
            <a:r>
              <a:rPr lang="nl-NL" sz="800" dirty="0">
                <a:effectLst/>
                <a:latin typeface="Verdana" panose="020B0604030504040204" pitchFamily="34" charset="0"/>
                <a:ea typeface="Verdana" panose="020B0604030504040204" pitchFamily="34" charset="0"/>
                <a:cs typeface="Calibri" panose="020F0502020204030204" pitchFamily="34" charset="0"/>
              </a:rPr>
              <a:t> hebben we een animatiefilm over </a:t>
            </a:r>
            <a:r>
              <a:rPr lang="nl-NL" sz="800" dirty="0" err="1">
                <a:effectLst/>
                <a:latin typeface="Verdana" panose="020B0604030504040204" pitchFamily="34" charset="0"/>
                <a:ea typeface="Verdana" panose="020B0604030504040204" pitchFamily="34" charset="0"/>
                <a:cs typeface="Calibri" panose="020F0502020204030204" pitchFamily="34" charset="0"/>
              </a:rPr>
              <a:t>csv’s</a:t>
            </a:r>
            <a:r>
              <a:rPr lang="nl-NL" sz="800" dirty="0">
                <a:effectLst/>
                <a:latin typeface="Verdana" panose="020B0604030504040204" pitchFamily="34" charset="0"/>
                <a:ea typeface="Verdana" panose="020B0604030504040204" pitchFamily="34" charset="0"/>
                <a:cs typeface="Calibri" panose="020F0502020204030204" pitchFamily="34" charset="0"/>
              </a:rPr>
              <a:t> gemaakt.</a:t>
            </a:r>
          </a:p>
          <a:p>
            <a:pPr>
              <a:lnSpc>
                <a:spcPts val="1300"/>
              </a:lnSpc>
            </a:pPr>
            <a:r>
              <a:rPr lang="nl-NL" sz="800" dirty="0">
                <a:effectLst/>
                <a:latin typeface="Verdana" panose="020B0604030504040204" pitchFamily="34" charset="0"/>
                <a:ea typeface="Verdana" panose="020B0604030504040204" pitchFamily="34" charset="0"/>
                <a:cs typeface="Calibri" panose="020F0502020204030204" pitchFamily="34" charset="0"/>
              </a:rPr>
              <a:t>De animatie is gemaakt op basis van het kernverhaal van </a:t>
            </a:r>
            <a:r>
              <a:rPr lang="nl-NL" sz="800" dirty="0" err="1">
                <a:effectLst/>
                <a:latin typeface="Verdana" panose="020B0604030504040204" pitchFamily="34" charset="0"/>
                <a:ea typeface="Verdana" panose="020B0604030504040204" pitchFamily="34" charset="0"/>
                <a:cs typeface="Calibri" panose="020F0502020204030204" pitchFamily="34" charset="0"/>
              </a:rPr>
              <a:t>wpdg</a:t>
            </a:r>
            <a:r>
              <a:rPr lang="nl-NL" sz="800" dirty="0">
                <a:effectLst/>
                <a:latin typeface="Verdana" panose="020B0604030504040204" pitchFamily="34" charset="0"/>
                <a:ea typeface="Verdana" panose="020B0604030504040204" pitchFamily="34" charset="0"/>
                <a:cs typeface="Calibri" panose="020F0502020204030204" pitchFamily="34" charset="0"/>
              </a:rPr>
              <a:t> 3.0 en met input van communicatieadviseurs van politie en OM en met het portefeuilleteam ondermijning politie.  </a:t>
            </a:r>
          </a:p>
          <a:p>
            <a:pPr>
              <a:lnSpc>
                <a:spcPts val="1300"/>
              </a:lnSpc>
            </a:pPr>
            <a:r>
              <a:rPr lang="nl-NL" sz="800" dirty="0">
                <a:effectLst/>
                <a:latin typeface="Verdana" panose="020B0604030504040204" pitchFamily="34" charset="0"/>
                <a:ea typeface="Verdana" panose="020B0604030504040204" pitchFamily="34" charset="0"/>
                <a:cs typeface="Calibri" panose="020F0502020204030204" pitchFamily="34" charset="0"/>
              </a:rPr>
              <a:t>De animatie legt uit wat een </a:t>
            </a:r>
            <a:r>
              <a:rPr lang="nl-NL" sz="800" dirty="0" err="1">
                <a:effectLst/>
                <a:latin typeface="Verdana" panose="020B0604030504040204" pitchFamily="34" charset="0"/>
                <a:ea typeface="Verdana" panose="020B0604030504040204" pitchFamily="34" charset="0"/>
                <a:cs typeface="Calibri" panose="020F0502020204030204" pitchFamily="34" charset="0"/>
              </a:rPr>
              <a:t>csv</a:t>
            </a:r>
            <a:r>
              <a:rPr lang="nl-NL" sz="800" dirty="0">
                <a:effectLst/>
                <a:latin typeface="Verdana" panose="020B0604030504040204" pitchFamily="34" charset="0"/>
                <a:ea typeface="Verdana" panose="020B0604030504040204" pitchFamily="34" charset="0"/>
                <a:cs typeface="Calibri" panose="020F0502020204030204" pitchFamily="34" charset="0"/>
              </a:rPr>
              <a:t> is en hoe zij te werk gaan. Net als in </a:t>
            </a:r>
            <a:r>
              <a:rPr lang="nl-NL" sz="800" dirty="0" err="1">
                <a:effectLst/>
                <a:latin typeface="Verdana" panose="020B0604030504040204" pitchFamily="34" charset="0"/>
                <a:ea typeface="Verdana" panose="020B0604030504040204" pitchFamily="34" charset="0"/>
                <a:cs typeface="Calibri" panose="020F0502020204030204" pitchFamily="34" charset="0"/>
              </a:rPr>
              <a:t>wpdg</a:t>
            </a:r>
            <a:r>
              <a:rPr lang="nl-NL" sz="800" dirty="0">
                <a:effectLst/>
                <a:latin typeface="Verdana" panose="020B0604030504040204" pitchFamily="34" charset="0"/>
                <a:ea typeface="Verdana" panose="020B0604030504040204" pitchFamily="34" charset="0"/>
                <a:cs typeface="Calibri" panose="020F0502020204030204" pitchFamily="34" charset="0"/>
              </a:rPr>
              <a:t> 3.0 leggen we de in de animatie de nadruk op geweld, dreiging en jonge aanwas. Het filmpje kan bij diverse interne bijeenkomsten en voor diverse interne doelgroepen gebruikt worden. </a:t>
            </a:r>
          </a:p>
        </p:txBody>
      </p:sp>
      <p:pic>
        <p:nvPicPr>
          <p:cNvPr id="11" name="Afbeelding 10" descr="Afbeelding met tekst, kaart, diagram, schermopname&#10;&#10;Automatisch gegenereerde beschrijving">
            <a:hlinkClick r:id="rId7"/>
            <a:extLst>
              <a:ext uri="{FF2B5EF4-FFF2-40B4-BE49-F238E27FC236}">
                <a16:creationId xmlns:a16="http://schemas.microsoft.com/office/drawing/2014/main" id="{8E18BB63-D35A-7A55-651F-3A88EB6A43E0}"/>
              </a:ext>
            </a:extLst>
          </p:cNvPr>
          <p:cNvPicPr>
            <a:picLocks noChangeAspect="1"/>
          </p:cNvPicPr>
          <p:nvPr/>
        </p:nvPicPr>
        <p:blipFill>
          <a:blip r:embed="rId8"/>
          <a:stretch>
            <a:fillRect/>
          </a:stretch>
        </p:blipFill>
        <p:spPr>
          <a:xfrm>
            <a:off x="3045102" y="2874898"/>
            <a:ext cx="3198656" cy="1931360"/>
          </a:xfrm>
          <a:prstGeom prst="rect">
            <a:avLst/>
          </a:prstGeom>
        </p:spPr>
      </p:pic>
      <p:pic>
        <p:nvPicPr>
          <p:cNvPr id="13" name="Afbeelding 12" descr="Afbeelding met tekst, schermopname, Lettertype, hek&#10;&#10;Automatisch gegenereerde beschrijving">
            <a:extLst>
              <a:ext uri="{FF2B5EF4-FFF2-40B4-BE49-F238E27FC236}">
                <a16:creationId xmlns:a16="http://schemas.microsoft.com/office/drawing/2014/main" id="{5954DB75-4066-CFB9-C4EE-6317DA25ECE9}"/>
              </a:ext>
            </a:extLst>
          </p:cNvPr>
          <p:cNvPicPr>
            <a:picLocks noChangeAspect="1"/>
          </p:cNvPicPr>
          <p:nvPr/>
        </p:nvPicPr>
        <p:blipFill>
          <a:blip r:embed="rId9"/>
          <a:stretch>
            <a:fillRect/>
          </a:stretch>
        </p:blipFill>
        <p:spPr>
          <a:xfrm>
            <a:off x="838200" y="2692478"/>
            <a:ext cx="3260511" cy="1896471"/>
          </a:xfrm>
          <a:prstGeom prst="rect">
            <a:avLst/>
          </a:prstGeom>
        </p:spPr>
      </p:pic>
      <p:pic>
        <p:nvPicPr>
          <p:cNvPr id="15" name="Afbeelding 14" descr="Afbeelding met tekst, schets, illustratie, person&#10;&#10;Automatisch gegenereerde beschrijving">
            <a:extLst>
              <a:ext uri="{FF2B5EF4-FFF2-40B4-BE49-F238E27FC236}">
                <a16:creationId xmlns:a16="http://schemas.microsoft.com/office/drawing/2014/main" id="{20BD1F9A-B6F8-9231-22D2-E5B0CD5D55A4}"/>
              </a:ext>
            </a:extLst>
          </p:cNvPr>
          <p:cNvPicPr>
            <a:picLocks noChangeAspect="1"/>
          </p:cNvPicPr>
          <p:nvPr/>
        </p:nvPicPr>
        <p:blipFill>
          <a:blip r:embed="rId10"/>
          <a:stretch>
            <a:fillRect/>
          </a:stretch>
        </p:blipFill>
        <p:spPr>
          <a:xfrm>
            <a:off x="8557075" y="3614027"/>
            <a:ext cx="2543487" cy="1469924"/>
          </a:xfrm>
          <a:prstGeom prst="rect">
            <a:avLst/>
          </a:prstGeom>
        </p:spPr>
      </p:pic>
      <p:pic>
        <p:nvPicPr>
          <p:cNvPr id="17" name="Afbeelding 16" descr="Afbeelding met schets, tekst, tekening, Lijnillustraties&#10;&#10;Automatisch gegenereerde beschrijving">
            <a:extLst>
              <a:ext uri="{FF2B5EF4-FFF2-40B4-BE49-F238E27FC236}">
                <a16:creationId xmlns:a16="http://schemas.microsoft.com/office/drawing/2014/main" id="{69C96F2C-E100-A050-70B7-CB144668A42A}"/>
              </a:ext>
            </a:extLst>
          </p:cNvPr>
          <p:cNvPicPr>
            <a:picLocks noChangeAspect="1"/>
          </p:cNvPicPr>
          <p:nvPr/>
        </p:nvPicPr>
        <p:blipFill>
          <a:blip r:embed="rId11"/>
          <a:stretch>
            <a:fillRect/>
          </a:stretch>
        </p:blipFill>
        <p:spPr>
          <a:xfrm>
            <a:off x="5969382" y="2634491"/>
            <a:ext cx="3083950" cy="1760190"/>
          </a:xfrm>
          <a:prstGeom prst="rect">
            <a:avLst/>
          </a:prstGeom>
        </p:spPr>
      </p:pic>
    </p:spTree>
    <p:extLst>
      <p:ext uri="{BB962C8B-B14F-4D97-AF65-F5344CB8AC3E}">
        <p14:creationId xmlns:p14="http://schemas.microsoft.com/office/powerpoint/2010/main" val="4205182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B134FF4-F43F-5432-7C81-9216AEA29DC8}"/>
              </a:ext>
            </a:extLst>
          </p:cNvPr>
          <p:cNvSpPr/>
          <p:nvPr/>
        </p:nvSpPr>
        <p:spPr>
          <a:xfrm>
            <a:off x="0" y="0"/>
            <a:ext cx="12192000" cy="6858000"/>
          </a:xfrm>
          <a:prstGeom prst="rect">
            <a:avLst/>
          </a:prstGeom>
          <a:solidFill>
            <a:srgbClr val="00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EF7D00"/>
              </a:solidFill>
            </a:endParaRPr>
          </a:p>
        </p:txBody>
      </p:sp>
      <p:sp>
        <p:nvSpPr>
          <p:cNvPr id="2" name="Titel 1">
            <a:extLst>
              <a:ext uri="{FF2B5EF4-FFF2-40B4-BE49-F238E27FC236}">
                <a16:creationId xmlns:a16="http://schemas.microsoft.com/office/drawing/2014/main" id="{6AA19E65-AA78-73D9-BF3F-E631754B7F96}"/>
              </a:ext>
            </a:extLst>
          </p:cNvPr>
          <p:cNvSpPr>
            <a:spLocks noGrp="1"/>
          </p:cNvSpPr>
          <p:nvPr>
            <p:ph type="title" idx="4294967295"/>
          </p:nvPr>
        </p:nvSpPr>
        <p:spPr>
          <a:xfrm>
            <a:off x="719137" y="386796"/>
            <a:ext cx="8006409" cy="1325563"/>
          </a:xfrm>
        </p:spPr>
        <p:txBody>
          <a:bodyPr>
            <a:normAutofit fontScale="90000"/>
          </a:bodyPr>
          <a:lstStyle/>
          <a:p>
            <a:r>
              <a:rPr lang="nl-NL" dirty="0">
                <a:solidFill>
                  <a:schemeClr val="bg1"/>
                </a:solidFill>
              </a:rPr>
              <a:t>Kernboodschappen thematisch</a:t>
            </a:r>
          </a:p>
        </p:txBody>
      </p:sp>
      <p:pic>
        <p:nvPicPr>
          <p:cNvPr id="13" name="Graphic 12">
            <a:extLst>
              <a:ext uri="{FF2B5EF4-FFF2-40B4-BE49-F238E27FC236}">
                <a16:creationId xmlns:a16="http://schemas.microsoft.com/office/drawing/2014/main" id="{316AF2F3-0580-A5DE-7DA1-72E7AD2F52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7" y="5241609"/>
            <a:ext cx="2422245" cy="1014788"/>
          </a:xfrm>
          <a:prstGeom prst="rect">
            <a:avLst/>
          </a:prstGeom>
        </p:spPr>
      </p:pic>
      <p:cxnSp>
        <p:nvCxnSpPr>
          <p:cNvPr id="14" name="Rechte verbindingslijn 13">
            <a:extLst>
              <a:ext uri="{FF2B5EF4-FFF2-40B4-BE49-F238E27FC236}">
                <a16:creationId xmlns:a16="http://schemas.microsoft.com/office/drawing/2014/main" id="{0DE54096-214A-0005-9150-9DC0B17F2482}"/>
              </a:ext>
            </a:extLst>
          </p:cNvPr>
          <p:cNvCxnSpPr/>
          <p:nvPr/>
        </p:nvCxnSpPr>
        <p:spPr>
          <a:xfrm>
            <a:off x="719137" y="6387921"/>
            <a:ext cx="10831177"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110D9756-0CAA-5DC0-DF07-1492CA3A3C25}"/>
              </a:ext>
            </a:extLst>
          </p:cNvPr>
          <p:cNvPicPr>
            <a:picLocks noChangeAspect="1"/>
          </p:cNvPicPr>
          <p:nvPr/>
        </p:nvPicPr>
        <p:blipFill>
          <a:blip r:embed="rId4"/>
          <a:stretch>
            <a:fillRect/>
          </a:stretch>
        </p:blipFill>
        <p:spPr>
          <a:xfrm>
            <a:off x="9906774" y="5792573"/>
            <a:ext cx="1628042" cy="741664"/>
          </a:xfrm>
          <a:prstGeom prst="rect">
            <a:avLst/>
          </a:prstGeom>
        </p:spPr>
      </p:pic>
      <p:grpSp>
        <p:nvGrpSpPr>
          <p:cNvPr id="6" name="Groep 5">
            <a:extLst>
              <a:ext uri="{FF2B5EF4-FFF2-40B4-BE49-F238E27FC236}">
                <a16:creationId xmlns:a16="http://schemas.microsoft.com/office/drawing/2014/main" id="{628C5473-FC2E-BF91-DC08-8F6E29D0EADD}"/>
              </a:ext>
            </a:extLst>
          </p:cNvPr>
          <p:cNvGrpSpPr/>
          <p:nvPr/>
        </p:nvGrpSpPr>
        <p:grpSpPr>
          <a:xfrm>
            <a:off x="11243733" y="323763"/>
            <a:ext cx="587022" cy="586800"/>
            <a:chOff x="11243733" y="323763"/>
            <a:chExt cx="587022" cy="587023"/>
          </a:xfrm>
        </p:grpSpPr>
        <p:sp>
          <p:nvSpPr>
            <p:cNvPr id="7" name="Rechthoek 6">
              <a:extLst>
                <a:ext uri="{FF2B5EF4-FFF2-40B4-BE49-F238E27FC236}">
                  <a16:creationId xmlns:a16="http://schemas.microsoft.com/office/drawing/2014/main" id="{7934CFBB-B33A-3235-4B5A-3D83413E7107}"/>
                </a:ext>
              </a:extLst>
            </p:cNvPr>
            <p:cNvSpPr/>
            <p:nvPr/>
          </p:nvSpPr>
          <p:spPr>
            <a:xfrm>
              <a:off x="11243733" y="323763"/>
              <a:ext cx="587022" cy="5870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a:hlinkClick r:id="rId5" action="ppaction://hlinksldjump"/>
              <a:extLst>
                <a:ext uri="{FF2B5EF4-FFF2-40B4-BE49-F238E27FC236}">
                  <a16:creationId xmlns:a16="http://schemas.microsoft.com/office/drawing/2014/main" id="{7F889A39-3AE9-B2BA-AA2D-D518F84DC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2047" y="470078"/>
              <a:ext cx="305537" cy="305537"/>
            </a:xfrm>
            <a:prstGeom prst="rect">
              <a:avLst/>
            </a:prstGeom>
          </p:spPr>
        </p:pic>
      </p:grpSp>
    </p:spTree>
    <p:extLst>
      <p:ext uri="{BB962C8B-B14F-4D97-AF65-F5344CB8AC3E}">
        <p14:creationId xmlns:p14="http://schemas.microsoft.com/office/powerpoint/2010/main" val="66516632"/>
      </p:ext>
    </p:extLst>
  </p:cSld>
  <p:clrMapOvr>
    <a:masterClrMapping/>
  </p:clrMapOvr>
</p:sld>
</file>

<file path=ppt/theme/theme1.xml><?xml version="1.0" encoding="utf-8"?>
<a:theme xmlns:a="http://schemas.openxmlformats.org/drawingml/2006/main" name="Veiligheidscoalit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3776</Words>
  <Application>Microsoft Office PowerPoint</Application>
  <PresentationFormat>Breedbeeld</PresentationFormat>
  <Paragraphs>42</Paragraphs>
  <Slides>15</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15</vt:i4>
      </vt:variant>
    </vt:vector>
  </HeadingPairs>
  <TitlesOfParts>
    <vt:vector size="21" baseType="lpstr">
      <vt:lpstr>Arial</vt:lpstr>
      <vt:lpstr>Calibri</vt:lpstr>
      <vt:lpstr>Calibri Light</vt:lpstr>
      <vt:lpstr>Symbol</vt:lpstr>
      <vt:lpstr>Verdana</vt:lpstr>
      <vt:lpstr>Veiligheidscoalitie</vt:lpstr>
      <vt:lpstr>Communicatietoolkit  Georganiseerde Ondermijnende Criminaliteit 3.0</vt:lpstr>
      <vt:lpstr>De toolkit</vt:lpstr>
      <vt:lpstr>PowerPoint-presentatie</vt:lpstr>
      <vt:lpstr>PowerPoint-presentatie</vt:lpstr>
      <vt:lpstr>PowerPoint-presentatie</vt:lpstr>
      <vt:lpstr>         Kernverhaal    Explosies middenin woonwijken.  Witwaswinkels die het straatbeeld bepalen.  Koelbloedige liquidaties en vergismoorden. Jongeren die de keiharde drugswereld ingezogen worden.  De verwoestende effecten van drugshandel zijn zichtbaar.    Regisserende rol in internationale drugshandel Criminelen uit Midden-Nederland spelen een grote, regisserende rol in de (inter)nationale drugshandel. In onze regio houden zo’n 150 criminele samenwerkingsverbanden zich bezig met de handel in of productie van drugs. Ongeveer 90 daarvan zijn betrokken bij de handel in cocaïne.  Onder hen bevinden zich een aantal van de grootste internationale drugscriminelen.   Om hun netwerk in stand te houden, gebruiken ze buitensporig veel geweld of dreigen hiermee. Met deze handel verdienen ze honderden miljoenen euro’s.    Harde, gewelddadige wereld In verschillende wijken staat het veilig opgroeien van jongeren onder druk.  Aangetrokken door geld, status en erkenning worden jongeren steeds verder de criminaliteit ingezogen. Jongeren, raken via vrienden of familie betrokken of stappen zelf in deze harde en gewelddadige wereld. Verkeerde voorbeelden uit de wijk spelen hierbij een belangrijke rol.  Het begint met kleine klusjes: iets stelen, op de uitkijk staan of een pakketje drugs bezorgen. Een uitweg is complex. ‘Snel’ geld went en de dreiging van criminelen blijft.    Ondermijning en corruptie Drugscriminelen ondermijnen onze rechtsstaat en maken van buurten en wijken onveilige plekken. Ze misbruiken (legale) bedrijven. Voor transport, opslag en het witwassen van het verdiende geld.  Ze betrekken ambtenaren of beroepsgroepen zoals notarissen, advocaten, makelaars en soms zelfs politieagenten bij hun malafide praktijken. In ruil voor geld verkrijgen ze  waardevolle informatie, valse identiteitsbewijzen of hulp bij witwassen. En als geld niet werkt dan kiezen ze voor afpersing of bedreiging.    Zichtbaar als één sterke overheid  Onze ambitie: terugdringen van criminele samenwerkingsverbanden en de weerbaarheid van de samenleving vergroten. De kwetsbaarheid van jongeren, buurten, branches en overheden voor deze gewelddadige en kille wereld verkleinen.  Dit doen we door strafrechtelijke, bestuursrechtelijke en fiscale maatregelen maximaal in te zetten. Door zichtbaar als één sterke overheid op te treden. We hebben allemaal een stukje van de puzzel in handen en samen hebben we de grootste impact.  We smeden maatschappelijke coalities en helpen de bewustwording en weerbaarheid van bewoners, ondernemers en bestuur te vergroten. Samen kunnen we de invloed van drugscriminelen terugdringen.         </vt:lpstr>
      <vt:lpstr>                             Kernboodschap   Criminelen uit Midden-Nederland spelen een grote, regisserende rol in de (inter)nationale drugshandel. In onze regio houden zo’n 150 criminele samenwerkingsverbanden zich bezig met de handel in of productie drugs. Om hun imperium in stand te houden gebruiken ze buitensporig veel geweld of dreigen hiermee. Jongeren raken via vrienden of familie betrokken of stappen zelf in deze harde en gewelddadige wereld. Een uitweg is complex. Drugscriminelen ondermijnen onze rechtsstaat en maken van buurten en wijken onveilige plekken. Onze ambitie: terugdringen van criminele samenwerkingsverbanden en de weerbaarheid van jongeren, buurten, branches en overheden vergroten.  Dit doen we door strafrecht, bestuursrecht en fiscale maatregelen maximaal in te zetten. Door zichtbaar als één sterke overheid op te treden. Door het smeden van maatschappelijke coalities en te helpen de bewustwording en weerbaarheid te vergroten.  Alinea voor nieuwsbericht   In  Midden-Nederland houden ongeveer 150 criminele samenwerkingsverbanden zich bezig met handel in of de productie van drugs. Op het oog losstaande incidenten (zoals dealen op straat, explosies in woonwijken, geweldsincidenten en meer) zijn uiteindelijk terug te leiden naar deze criminele organisaties. Om hun imperium in stand te houden gebruiken ze buitensporig veel geweld of dreigen hiermee. Jongeren raken via vrienden of familie betrokken of stappen zelf in deze harde en gewelddadige wereld. Gemeenten, politie, OM en belastingdienst in Midden-Nederland richten zich de komende jaren intensief op het terugdringen van deze criminele samenwerkingsverbanden en hun ontwrichtende werking op de maatschappij.  Dit doen we door strafrecht, bestuursrecht en fiscale maatregelen maximaal in te zetten. Door zichtbaar als één sterke overheid op te treden. Door het smeden van maatschappelijke coalities en te helpen de bewustwording en weerbaarheid te vergroten. Dit  kan de overheid niet alleen. Ziet u zaken de volgens u niet kloppen? Meld dit direct via alarmnummer 112. Achteraf kunt u deze melden bij uw gemeente, wijkagent (via politie.nl) of via Meld Misdaad Anoniem op 0800-7000.              </vt:lpstr>
      <vt:lpstr>PowerPoint-presentatie</vt:lpstr>
      <vt:lpstr>Kernboodschappen thematisch</vt:lpstr>
      <vt:lpstr>                                 Kernboodschap aanpak jonge aanwas voor partners   De cocaïnehandel speelt een grote rol in Midden-Nederland. Een harde wereld vol geweld.  Kwetsbare en vaak jonge mensen betreden deze wereld gemotiveerd door geld, status, spanning en de drang naar erkenning. Ze zien een geromantiseerd beeld van de misdaad, gecreëerd door criminelen die aantrekkingskracht uitoefenen met dure auto’s, sieraden en aanzien.  Samen met onze partners willen we deze jongeren laten zien dat de illusie van roem en rijkdom door de criminaliteit, uiteindelijk vervaagt door de verwoestende gevolgen van crimineel gedrag. Het creëren van een veilige omgeving is hierbij cruciaal. Dit complexe vraagstuk begint bij de basisvoorwaarden voor een veilige jeugd: betrokken ouders, zinvolle dagbesteding en voldoende kansen in werk en studie. Als deze basis wankelt, worden jongeren vatbaarder voor de criminaliteit. Risicofactoren als verslavingen, schulden, schooluitval en verkeerde vrienden versterken dit. Helpen is makkelijker als je er vroeg bij bent. Dat bereiken we alleen als we ons samen inspannen. De sterke samenwerking tussen gemeenten, politie, OM, RIEC en andere partners uit het zorg- en veiligheidsnetwerk staat dan ook centraal in de aanpak. Samen bouwen we aan een toekomst waarin misdaad niet langer aantrekkelijk is en jongeren de kansen krijgen die ze verdienen.                          </vt:lpstr>
      <vt:lpstr>                                             Bedrijventerrein  Bedrijventerreinen zijn aantrekkelijk voor criminelen. Ze kunnen hier vaak ongestoord en anoniem hun gang gaan. Ze gebruiken panden en bedrijven op bedrijventerreinen voor drugslabs, om drugs op te slaan, voor  hennepkwekerijen, growshops, illegale gokhallen en om crimineel geld wit te wassen.  Betrouwbare ondernemers kunnen hier last van hebben. Het bedrijventerrein verloedert. Je kunt te maken krijgen met brand of ontploffingsgevaar door labs of kwekerijen en intimidatie of bedreiging door criminelen die geweld niet schuwen.    Herken de signalen:  Drugslabs geven een specifieke (chemische) geur af. Grote delen van bedrijven zijn dichtgeplakt; je kunt nergens naar binnen kijken. Er is voornamelijk activiteit in de nacht en avond. Het bedrijf heef een vervallen uitstraling. De hoeveelheid camera’s of alarminstallaties staat niet in verhouding met het bedrijfspand/terrein. In- en uitladen van goederen gebeurt op vreemde tijdstippen. Het bedrijf heeft geen of een verouderde website  In  Midden-Nederland houden ongeveer 150 criminele samenwerkingsverbanden zich bezig met handel in of de productie van drugs. Op het oog losstaande incidenten (zoals dealen op straat, explosies in woonwijken, geweldsincidenten en meer) zijn uiteindelijk terug te leiden naar deze criminele organisaties. Om hun imperium in stand te houden gebruiken ze buitensporig veel geweld of dreigen hiermee. Jongeren raken via vrienden of familie betrokken of stappen zelf in deze harde en gewelddadige wereld. Gemeenten, politie, OM en belastingdienst in Midden-Nederland richten zich de komende jaren intensief op het terugdringen van deze criminele samenwerkingsverbanden en hun ontwrichtende werking op de maatschappij.  Dit doen we door strafrecht, bestuursrecht en fiscale maatregelen maximaal in te zetten. Door zichtbaar als één sterke overheid op te treden. Door het smeden van maatschappelijke coalities en te helpen de bewustwording en weerbaarheid te vergroten. Dit  kan de overheid niet alleen. Ziet u zaken de volgens u niet kloppen? Meld dit direct via alarmnummer 112. Achteraf kunt u deze melden bij uw gemeente, wijkagent (via politie.nl) of via Meld Misdaad Anoniem op 0800-7000.                            </vt:lpstr>
      <vt:lpstr>                                                    Buitengebied   Wat in het buitengebied gebeurt, is niet altijd even zichtbaar. Dat maakt het een interessant gebied voor (drugs)criminelen. Zij benaderen bewoners om hun schuren of loodsen te huren. Vaak bieden ze flinke bedragen. Ook jij kan benaderd worden door criminelen. Als iemand veel (contant) geld biedt voor jouw schuur, niet duidelijk is over het gebruik of als je het gewoonweg niet vertrouwt, ga dat niet met deze persoon in zee. Voor de veiligheid van jou en je omgeving. Bij de productie van drugs kunnen namelijk chemische stoffen vrijkomen en er kan brand uitbreken. De gemeente kan de schuur sluiten en de verzekering vergoedt de schade helaas niet. Criminelen brengen daarnaast ongure types mee naar jouw terrein en aarzelen niet om dreiging of geweld te gebruiken. Door samen alert te zijn, houden we ons mooie gebied veilig voor iedereen.   Herken de signalen Drugslabs geven een specifieke (chemische) geur af. Er rijden onbekende, verdachte voertuigen over het erf. Laden en lossen gebeurt dicht tegen de schuren aan en voertuigen worden zo geparkeerd dat onduidelijk is wat er naar binnen of naar buiten gaat. Grote delen van schuren en loodsen (ook de kieren) zijn dichtgeplakt; je kunt nergens naar binnen kijken. Er is voornamelijk activiteit in de nacht en avond.  In  Midden-Nederland houden ongeveer 150 criminele samenwerkingsverbanden zich bezig met handel in of de productie van drugs. Op het oog losstaande incidenten (zoals dealen op straat, explosies in woonwijken, geweldsincidenten en meer) zijn uiteindelijk terug te leiden naar deze criminele organisaties. Om hun imperium in stand te houden gebruiken ze buitensporig veel geweld of dreigen hiermee. Jongeren raken via vrienden of familie betrokken of stappen zelf in deze harde en gewelddadige wereld. Gemeenten, politie, OM en belastingdienst in Midden-Nederland richten zich de komende jaren intensief op het terugdringen van deze criminele samenwerkingsverbanden en hun ontwrichtende werking op de maatschappij.  Dit doen we door strafrecht, bestuursrecht en fiscale maatregelen maximaal in te zetten. Door zichtbaar als één sterke overheid op te treden. Door het smeden van maatschappelijke coalities en te helpen de bewustwording en weerbaarheid te vergroten. Dit  kan de overheid niet alleen. Ziet u zaken de volgens u niet kloppen? Meld dit direct via alarmnummer 112. Achteraf kunt u deze melden bij uw gemeente, wijkagent (via politie.nl) of via Meld Misdaad Anoniem op 0800-7000.                                </vt:lpstr>
      <vt:lpstr>                                              Concept nieuwsbericht controle/interventie   Titel……. (bijzonderheden) aangetroffen bij controle (soort bedrijf/locatie)   Gemeente, politie, belastingdienst en RIEC Midden-Nederland (evt andere partners) voerden op …….(datum) een integrale controle uit in (locatie)………. Ze troffen daarbij………..(bijzonderheden) aan.    De overheidsorganisaties controleerden de naleving van wet- en regelgeving. (Indien relevant: zo was er onder meer aandacht voor de boeken, het personeel, de naleving van vergunningen en fiscale verplichtingen.) (Indien van toepassing: Naast zichtbare misstanden leverde de controle ook aanknopingspunten op voor verder onderzoek door politie en Openbaar Ministerie.)    &gt;Quote burgemeester/politiechef ander boegbeeld invoegen&lt;   &gt;Alinea met bijzonderheden aanleiding en resultaten controle invoegen&lt;   &gt;Alinea thematisch invoegen: jonge aanwas/bedrijventerrein/buitengebied (indien van toepassing)&lt;  Criminele samenwerkingsverbanden  In  Midden-Nederland houden ongeveer 150 criminele samenwerkingsverbanden zich bezig met handel in of de productie van drugs. Op het oog losstaande incidenten (zoals dealen op straat, explosies in woonwijken, kwekerijen en labs in schuren en woonhuizen en geweldsincidenten) zijn uiteindelijk terug te leiden naar deze criminele organisaties. Om hun imperium in stand te houden gebruiken ze buitensporig veel geweld of dreigen hiermee. Jongeren raken via vrienden of familie betrokken of stappen zelf in deze harde en gewelddadige wereld. Gemeenten, politie, OM en belastingdienst in Midden-Nederland richten zich de komende jaren intensief op het terugdringen van deze criminele samenwerkingsverbanden en hun ontwrichtende werking op de maatschappij.  Dit doen we door strafrecht, bestuursrecht en fiscale maatregelen maximaal in te zetten. Door zichtbaar als één sterke overheid op te treden. Door het smeden van maatschappelijke coalities en te helpen de bewustwording en weerbaarheid te vergroten. Dit  kan de overheid niet alleen. Ziet u zaken de volgens u niet kloppen? Meld dit direct via alarmnummer 112. Achteraf kunt u deze melden bij uw gemeente, wijkagent (via politie.nl) of via Meld Misdaad Anoniem op 0800-7000.                             </vt:lpstr>
      <vt:lpstr>                                    Concept Q&amp;A integrale controle                    Q&amp;A politie  Tijdens de controle Q: Wat doet de politie bij …….? A: Wij voeren een controle uit samen met de gemeente en (je kunt hier evt een kernboodschap gebruiken)  ……….We kunnen op dit moment nog geen inhoudelijke informatie geven. Wanneer er bijzonderheden worden aangetroffen , zullen wij dit communiceren.  Q: Wat verwacht de politie daar aan te treffen? A: Details over het doel van de controle kunnen wij op dit moment niet geven. Mochten bij de controle strafrechtelijke zaken worden aangetroffen, dan zullen wij daar naar handelen. Q Wij hebben gehoord dat het gaat om……? Wat kunt u daar over zeggen? A: Details over de controle kunnen wij op dit moment niet geven. Mochten bij de controle strafrechtelijke zaken worden aangetroffen, dan zullen wij daar naar handelen. En u later informeren. Na de controle Q Wat heeft de politie aangetroffen? A:  a) bij niet aantreffen van strafrechtelijke zaken De politie heeft geen zaken aangetroffen die in verband kunnen worden gebracht met strafrechtelijke overtredingen of misdrijven.  b) bij wel aantreffen van strafrechtelijke zaken nader in te vullen. Na sluiting Q: De gemeente zegt zich op politie-informatie te baseren bij het besluit tot sluiting. Om wat voor informatie gaat dat? A: De politie heeft de burgemeester een rapportage verstrekt met informatie die de politie heeft over gedragingen van de ondernemer die verband houden met het faciliteren van criminelen. Op basis van deze rapportage heeft de burgemeester gehandeld. Ook informatie die rechtstreeks bij de gemeente zijn gemeld, worden betrokken bij de bestuurlijke maatregel om te sluiten.                                          </vt:lpstr>
      <vt:lpstr>                                        Q&amp;A gemeente  Tijdens de controle Q: Wat doet de gemeente bij ………? A: Wij hebben verschillende signalen gekregen dat …….  Daarom is besloten tot integrale controle van het terrein. Gecontroleerd is of de regels worden nageleefd. Over de relevante uitkomsten informeren wij u.  Q: Wat verwacht u daar aan te treffen? A: Details over het doel van de controle kunnen wij op dit moment niet geven. Over de relevante uitkomsten informeren wij u. Na sluiting Q: De gemeente zegt zich op politie informatie te baseren bij het besluit tot sluiting. Om wat voor informatie gaat dat? A: De politie heeft de burgemeester een rapportage verstrekt met informatie die de politie heeft over gedragingen van de ondernemer die verband houden met het faciliteren van criminelen. Ook informatie die rechtstreeks bij de gemeente zijn gemeld, worden betrokken bij de bestuurlijke maatregel om te sluiten.  Op basis van deze rapportage hebben wij gehandeld en heeft de burgemeester besloten tot sluiting van het bedrijf.  Q Mag u zo’n bedrijf zomaar sluiten?  A: In de APV is vastgelegd dat gebouwen en erven gesloten kunnen worden als dit in het belang is van de openbare orde, veiligheid, gezondheid, zedelijkheid of als er naar het oordeel van de burgemeester sprake is van bijzondere omstandigheden. Met het sluiten van panden en erven wordt de bedrijfsvoering verstoord van de criminelen en hun handlangers. Dit is een ingrijpend middel en daarom een uiterst middel.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 de presentatie</dc:title>
  <dc:creator>Appeldoorn, R. (Robin)</dc:creator>
  <cp:lastModifiedBy>Brugge, Martje van der</cp:lastModifiedBy>
  <cp:revision>18</cp:revision>
  <dcterms:created xsi:type="dcterms:W3CDTF">2023-09-22T14:24:15Z</dcterms:created>
  <dcterms:modified xsi:type="dcterms:W3CDTF">2023-10-04T14:39:07Z</dcterms:modified>
</cp:coreProperties>
</file>