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3"/>
  </p:notesMasterIdLst>
  <p:sldIdLst>
    <p:sldId id="256" r:id="rId2"/>
    <p:sldId id="263" r:id="rId3"/>
    <p:sldId id="258" r:id="rId4"/>
    <p:sldId id="265" r:id="rId5"/>
    <p:sldId id="268" r:id="rId6"/>
    <p:sldId id="269" r:id="rId7"/>
    <p:sldId id="270" r:id="rId8"/>
    <p:sldId id="271" r:id="rId9"/>
    <p:sldId id="273" r:id="rId10"/>
    <p:sldId id="272" r:id="rId11"/>
    <p:sldId id="264" r:id="rId12"/>
    <p:sldId id="275" r:id="rId13"/>
    <p:sldId id="276" r:id="rId14"/>
    <p:sldId id="277" r:id="rId15"/>
    <p:sldId id="338" r:id="rId16"/>
    <p:sldId id="278" r:id="rId17"/>
    <p:sldId id="279" r:id="rId18"/>
    <p:sldId id="280" r:id="rId19"/>
    <p:sldId id="281" r:id="rId20"/>
    <p:sldId id="282" r:id="rId21"/>
    <p:sldId id="283" r:id="rId22"/>
    <p:sldId id="266" r:id="rId23"/>
    <p:sldId id="284" r:id="rId24"/>
    <p:sldId id="285" r:id="rId25"/>
    <p:sldId id="286" r:id="rId26"/>
    <p:sldId id="287" r:id="rId27"/>
    <p:sldId id="288" r:id="rId28"/>
    <p:sldId id="289" r:id="rId29"/>
    <p:sldId id="290" r:id="rId30"/>
    <p:sldId id="291" r:id="rId31"/>
    <p:sldId id="294" r:id="rId32"/>
    <p:sldId id="295" r:id="rId33"/>
    <p:sldId id="296" r:id="rId34"/>
    <p:sldId id="297" r:id="rId35"/>
    <p:sldId id="298" r:id="rId36"/>
    <p:sldId id="299" r:id="rId37"/>
    <p:sldId id="335" r:id="rId38"/>
    <p:sldId id="336" r:id="rId39"/>
    <p:sldId id="267" r:id="rId40"/>
    <p:sldId id="300" r:id="rId41"/>
    <p:sldId id="301" r:id="rId42"/>
    <p:sldId id="302" r:id="rId43"/>
    <p:sldId id="303" r:id="rId44"/>
    <p:sldId id="304" r:id="rId45"/>
    <p:sldId id="305" r:id="rId46"/>
    <p:sldId id="307" r:id="rId47"/>
    <p:sldId id="308" r:id="rId48"/>
    <p:sldId id="309" r:id="rId49"/>
    <p:sldId id="310" r:id="rId50"/>
    <p:sldId id="311" r:id="rId51"/>
    <p:sldId id="312" r:id="rId52"/>
    <p:sldId id="313" r:id="rId53"/>
    <p:sldId id="314" r:id="rId54"/>
    <p:sldId id="315" r:id="rId55"/>
    <p:sldId id="316" r:id="rId56"/>
    <p:sldId id="337"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32" r:id="rId70"/>
    <p:sldId id="333" r:id="rId71"/>
    <p:sldId id="334" r:id="rId72"/>
  </p:sldIdLst>
  <p:sldSz cx="12192000" cy="6858000"/>
  <p:notesSz cx="6858000" cy="9144000"/>
  <p:embeddedFontLst>
    <p:embeddedFont>
      <p:font typeface="Calibri" panose="020F0502020204030204" pitchFamily="34" charset="0"/>
      <p:regular r:id="rId74"/>
      <p:bold r:id="rId75"/>
      <p:italic r:id="rId76"/>
      <p:boldItalic r:id="rId77"/>
    </p:embeddedFont>
    <p:embeddedFont>
      <p:font typeface="Ubuntu" panose="020B0504030602030204" pitchFamily="34" charset="0"/>
      <p:regular r:id="rId78"/>
      <p:bold r:id="rId79"/>
      <p:italic r:id="rId80"/>
    </p:embeddedFont>
    <p:embeddedFont>
      <p:font typeface="Ubuntu Light" panose="020B0304030602030204" pitchFamily="34" charset="0"/>
      <p:regular r:id="rId81"/>
      <p:italic r:id="rId8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97"/>
    <p:restoredTop sz="94630"/>
  </p:normalViewPr>
  <p:slideViewPr>
    <p:cSldViewPr snapToGrid="0" snapToObjects="1">
      <p:cViewPr varScale="1">
        <p:scale>
          <a:sx n="113" d="100"/>
          <a:sy n="113" d="100"/>
        </p:scale>
        <p:origin x="1304"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0F5B5-DE1F-E74D-B142-C09ABFDCFF40}" type="datetimeFigureOut">
              <a:t>12-03-2021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94F2-ECBF-954C-AA69-A78850DF95F0}" type="slidenum">
              <a:t>‹nr.›</a:t>
            </a:fld>
            <a:endParaRPr lang="nl-NL"/>
          </a:p>
        </p:txBody>
      </p:sp>
    </p:spTree>
    <p:extLst>
      <p:ext uri="{BB962C8B-B14F-4D97-AF65-F5344CB8AC3E}">
        <p14:creationId xmlns:p14="http://schemas.microsoft.com/office/powerpoint/2010/main" val="174294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rPr lang="nl-NL"/>
              <a:t>1</a:t>
            </a:fld>
            <a:endParaRPr lang="nl-NL"/>
          </a:p>
        </p:txBody>
      </p:sp>
    </p:spTree>
    <p:extLst>
      <p:ext uri="{BB962C8B-B14F-4D97-AF65-F5344CB8AC3E}">
        <p14:creationId xmlns:p14="http://schemas.microsoft.com/office/powerpoint/2010/main" val="256999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10</a:t>
            </a:fld>
            <a:endParaRPr lang="nl-NL"/>
          </a:p>
        </p:txBody>
      </p:sp>
    </p:spTree>
    <p:extLst>
      <p:ext uri="{BB962C8B-B14F-4D97-AF65-F5344CB8AC3E}">
        <p14:creationId xmlns:p14="http://schemas.microsoft.com/office/powerpoint/2010/main" val="359455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11</a:t>
            </a:fld>
            <a:endParaRPr lang="nl-NL"/>
          </a:p>
        </p:txBody>
      </p:sp>
    </p:spTree>
    <p:extLst>
      <p:ext uri="{BB962C8B-B14F-4D97-AF65-F5344CB8AC3E}">
        <p14:creationId xmlns:p14="http://schemas.microsoft.com/office/powerpoint/2010/main" val="2888033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12</a:t>
            </a:fld>
            <a:endParaRPr lang="nl-NL"/>
          </a:p>
        </p:txBody>
      </p:sp>
    </p:spTree>
    <p:extLst>
      <p:ext uri="{BB962C8B-B14F-4D97-AF65-F5344CB8AC3E}">
        <p14:creationId xmlns:p14="http://schemas.microsoft.com/office/powerpoint/2010/main" val="337642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13</a:t>
            </a:fld>
            <a:endParaRPr lang="nl-NL"/>
          </a:p>
        </p:txBody>
      </p:sp>
    </p:spTree>
    <p:extLst>
      <p:ext uri="{BB962C8B-B14F-4D97-AF65-F5344CB8AC3E}">
        <p14:creationId xmlns:p14="http://schemas.microsoft.com/office/powerpoint/2010/main" val="180782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14</a:t>
            </a:fld>
            <a:endParaRPr lang="nl-NL"/>
          </a:p>
        </p:txBody>
      </p:sp>
    </p:spTree>
    <p:extLst>
      <p:ext uri="{BB962C8B-B14F-4D97-AF65-F5344CB8AC3E}">
        <p14:creationId xmlns:p14="http://schemas.microsoft.com/office/powerpoint/2010/main" val="646502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15</a:t>
            </a:fld>
            <a:endParaRPr lang="nl-NL"/>
          </a:p>
        </p:txBody>
      </p:sp>
    </p:spTree>
    <p:extLst>
      <p:ext uri="{BB962C8B-B14F-4D97-AF65-F5344CB8AC3E}">
        <p14:creationId xmlns:p14="http://schemas.microsoft.com/office/powerpoint/2010/main" val="775625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16</a:t>
            </a:fld>
            <a:endParaRPr lang="nl-NL"/>
          </a:p>
        </p:txBody>
      </p:sp>
    </p:spTree>
    <p:extLst>
      <p:ext uri="{BB962C8B-B14F-4D97-AF65-F5344CB8AC3E}">
        <p14:creationId xmlns:p14="http://schemas.microsoft.com/office/powerpoint/2010/main" val="2767399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17</a:t>
            </a:fld>
            <a:endParaRPr lang="nl-NL"/>
          </a:p>
        </p:txBody>
      </p:sp>
    </p:spTree>
    <p:extLst>
      <p:ext uri="{BB962C8B-B14F-4D97-AF65-F5344CB8AC3E}">
        <p14:creationId xmlns:p14="http://schemas.microsoft.com/office/powerpoint/2010/main" val="3811944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18</a:t>
            </a:fld>
            <a:endParaRPr lang="nl-NL"/>
          </a:p>
        </p:txBody>
      </p:sp>
    </p:spTree>
    <p:extLst>
      <p:ext uri="{BB962C8B-B14F-4D97-AF65-F5344CB8AC3E}">
        <p14:creationId xmlns:p14="http://schemas.microsoft.com/office/powerpoint/2010/main" val="1928808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19</a:t>
            </a:fld>
            <a:endParaRPr lang="nl-NL"/>
          </a:p>
        </p:txBody>
      </p:sp>
    </p:spTree>
    <p:extLst>
      <p:ext uri="{BB962C8B-B14F-4D97-AF65-F5344CB8AC3E}">
        <p14:creationId xmlns:p14="http://schemas.microsoft.com/office/powerpoint/2010/main" val="351750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a:t>
            </a:fld>
            <a:endParaRPr lang="nl-NL"/>
          </a:p>
        </p:txBody>
      </p:sp>
    </p:spTree>
    <p:extLst>
      <p:ext uri="{BB962C8B-B14F-4D97-AF65-F5344CB8AC3E}">
        <p14:creationId xmlns:p14="http://schemas.microsoft.com/office/powerpoint/2010/main" val="1626317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20</a:t>
            </a:fld>
            <a:endParaRPr lang="nl-NL"/>
          </a:p>
        </p:txBody>
      </p:sp>
    </p:spTree>
    <p:extLst>
      <p:ext uri="{BB962C8B-B14F-4D97-AF65-F5344CB8AC3E}">
        <p14:creationId xmlns:p14="http://schemas.microsoft.com/office/powerpoint/2010/main" val="1178574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21</a:t>
            </a:fld>
            <a:endParaRPr lang="nl-NL"/>
          </a:p>
        </p:txBody>
      </p:sp>
    </p:spTree>
    <p:extLst>
      <p:ext uri="{BB962C8B-B14F-4D97-AF65-F5344CB8AC3E}">
        <p14:creationId xmlns:p14="http://schemas.microsoft.com/office/powerpoint/2010/main" val="358362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22</a:t>
            </a:fld>
            <a:endParaRPr lang="nl-NL"/>
          </a:p>
        </p:txBody>
      </p:sp>
    </p:spTree>
    <p:extLst>
      <p:ext uri="{BB962C8B-B14F-4D97-AF65-F5344CB8AC3E}">
        <p14:creationId xmlns:p14="http://schemas.microsoft.com/office/powerpoint/2010/main" val="1663169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23</a:t>
            </a:fld>
            <a:endParaRPr lang="nl-NL"/>
          </a:p>
        </p:txBody>
      </p:sp>
    </p:spTree>
    <p:extLst>
      <p:ext uri="{BB962C8B-B14F-4D97-AF65-F5344CB8AC3E}">
        <p14:creationId xmlns:p14="http://schemas.microsoft.com/office/powerpoint/2010/main" val="3495790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24</a:t>
            </a:fld>
            <a:endParaRPr lang="nl-NL"/>
          </a:p>
        </p:txBody>
      </p:sp>
    </p:spTree>
    <p:extLst>
      <p:ext uri="{BB962C8B-B14F-4D97-AF65-F5344CB8AC3E}">
        <p14:creationId xmlns:p14="http://schemas.microsoft.com/office/powerpoint/2010/main" val="2660194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25</a:t>
            </a:fld>
            <a:endParaRPr lang="nl-NL"/>
          </a:p>
        </p:txBody>
      </p:sp>
    </p:spTree>
    <p:extLst>
      <p:ext uri="{BB962C8B-B14F-4D97-AF65-F5344CB8AC3E}">
        <p14:creationId xmlns:p14="http://schemas.microsoft.com/office/powerpoint/2010/main" val="1752949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26</a:t>
            </a:fld>
            <a:endParaRPr lang="nl-NL"/>
          </a:p>
        </p:txBody>
      </p:sp>
    </p:spTree>
    <p:extLst>
      <p:ext uri="{BB962C8B-B14F-4D97-AF65-F5344CB8AC3E}">
        <p14:creationId xmlns:p14="http://schemas.microsoft.com/office/powerpoint/2010/main" val="1025501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27</a:t>
            </a:fld>
            <a:endParaRPr lang="nl-NL"/>
          </a:p>
        </p:txBody>
      </p:sp>
    </p:spTree>
    <p:extLst>
      <p:ext uri="{BB962C8B-B14F-4D97-AF65-F5344CB8AC3E}">
        <p14:creationId xmlns:p14="http://schemas.microsoft.com/office/powerpoint/2010/main" val="1326570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28</a:t>
            </a:fld>
            <a:endParaRPr lang="nl-NL"/>
          </a:p>
        </p:txBody>
      </p:sp>
    </p:spTree>
    <p:extLst>
      <p:ext uri="{BB962C8B-B14F-4D97-AF65-F5344CB8AC3E}">
        <p14:creationId xmlns:p14="http://schemas.microsoft.com/office/powerpoint/2010/main" val="1865642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29</a:t>
            </a:fld>
            <a:endParaRPr lang="nl-NL"/>
          </a:p>
        </p:txBody>
      </p:sp>
    </p:spTree>
    <p:extLst>
      <p:ext uri="{BB962C8B-B14F-4D97-AF65-F5344CB8AC3E}">
        <p14:creationId xmlns:p14="http://schemas.microsoft.com/office/powerpoint/2010/main" val="240662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a:t>
            </a:fld>
            <a:endParaRPr lang="nl-NL"/>
          </a:p>
        </p:txBody>
      </p:sp>
    </p:spTree>
    <p:extLst>
      <p:ext uri="{BB962C8B-B14F-4D97-AF65-F5344CB8AC3E}">
        <p14:creationId xmlns:p14="http://schemas.microsoft.com/office/powerpoint/2010/main" val="3116772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30</a:t>
            </a:fld>
            <a:endParaRPr lang="nl-NL"/>
          </a:p>
        </p:txBody>
      </p:sp>
    </p:spTree>
    <p:extLst>
      <p:ext uri="{BB962C8B-B14F-4D97-AF65-F5344CB8AC3E}">
        <p14:creationId xmlns:p14="http://schemas.microsoft.com/office/powerpoint/2010/main" val="1881284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31</a:t>
            </a:fld>
            <a:endParaRPr lang="nl-NL"/>
          </a:p>
        </p:txBody>
      </p:sp>
    </p:spTree>
    <p:extLst>
      <p:ext uri="{BB962C8B-B14F-4D97-AF65-F5344CB8AC3E}">
        <p14:creationId xmlns:p14="http://schemas.microsoft.com/office/powerpoint/2010/main" val="3914857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32</a:t>
            </a:fld>
            <a:endParaRPr lang="nl-NL"/>
          </a:p>
        </p:txBody>
      </p:sp>
    </p:spTree>
    <p:extLst>
      <p:ext uri="{BB962C8B-B14F-4D97-AF65-F5344CB8AC3E}">
        <p14:creationId xmlns:p14="http://schemas.microsoft.com/office/powerpoint/2010/main" val="2281119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33</a:t>
            </a:fld>
            <a:endParaRPr lang="nl-NL"/>
          </a:p>
        </p:txBody>
      </p:sp>
    </p:spTree>
    <p:extLst>
      <p:ext uri="{BB962C8B-B14F-4D97-AF65-F5344CB8AC3E}">
        <p14:creationId xmlns:p14="http://schemas.microsoft.com/office/powerpoint/2010/main" val="3115792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34</a:t>
            </a:fld>
            <a:endParaRPr lang="nl-NL"/>
          </a:p>
        </p:txBody>
      </p:sp>
    </p:spTree>
    <p:extLst>
      <p:ext uri="{BB962C8B-B14F-4D97-AF65-F5344CB8AC3E}">
        <p14:creationId xmlns:p14="http://schemas.microsoft.com/office/powerpoint/2010/main" val="755987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35</a:t>
            </a:fld>
            <a:endParaRPr lang="nl-NL"/>
          </a:p>
        </p:txBody>
      </p:sp>
    </p:spTree>
    <p:extLst>
      <p:ext uri="{BB962C8B-B14F-4D97-AF65-F5344CB8AC3E}">
        <p14:creationId xmlns:p14="http://schemas.microsoft.com/office/powerpoint/2010/main" val="2265049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36</a:t>
            </a:fld>
            <a:endParaRPr lang="nl-NL"/>
          </a:p>
        </p:txBody>
      </p:sp>
    </p:spTree>
    <p:extLst>
      <p:ext uri="{BB962C8B-B14F-4D97-AF65-F5344CB8AC3E}">
        <p14:creationId xmlns:p14="http://schemas.microsoft.com/office/powerpoint/2010/main" val="461360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37</a:t>
            </a:fld>
            <a:endParaRPr lang="nl-NL"/>
          </a:p>
        </p:txBody>
      </p:sp>
    </p:spTree>
    <p:extLst>
      <p:ext uri="{BB962C8B-B14F-4D97-AF65-F5344CB8AC3E}">
        <p14:creationId xmlns:p14="http://schemas.microsoft.com/office/powerpoint/2010/main" val="721838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38</a:t>
            </a:fld>
            <a:endParaRPr lang="nl-NL"/>
          </a:p>
        </p:txBody>
      </p:sp>
    </p:spTree>
    <p:extLst>
      <p:ext uri="{BB962C8B-B14F-4D97-AF65-F5344CB8AC3E}">
        <p14:creationId xmlns:p14="http://schemas.microsoft.com/office/powerpoint/2010/main" val="3767805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39</a:t>
            </a:fld>
            <a:endParaRPr lang="nl-NL"/>
          </a:p>
        </p:txBody>
      </p:sp>
    </p:spTree>
    <p:extLst>
      <p:ext uri="{BB962C8B-B14F-4D97-AF65-F5344CB8AC3E}">
        <p14:creationId xmlns:p14="http://schemas.microsoft.com/office/powerpoint/2010/main" val="269586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a:t>
            </a:fld>
            <a:endParaRPr lang="nl-NL"/>
          </a:p>
        </p:txBody>
      </p:sp>
    </p:spTree>
    <p:extLst>
      <p:ext uri="{BB962C8B-B14F-4D97-AF65-F5344CB8AC3E}">
        <p14:creationId xmlns:p14="http://schemas.microsoft.com/office/powerpoint/2010/main" val="3132766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40</a:t>
            </a:fld>
            <a:endParaRPr lang="nl-NL"/>
          </a:p>
        </p:txBody>
      </p:sp>
    </p:spTree>
    <p:extLst>
      <p:ext uri="{BB962C8B-B14F-4D97-AF65-F5344CB8AC3E}">
        <p14:creationId xmlns:p14="http://schemas.microsoft.com/office/powerpoint/2010/main" val="3373927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41</a:t>
            </a:fld>
            <a:endParaRPr lang="nl-NL"/>
          </a:p>
        </p:txBody>
      </p:sp>
    </p:spTree>
    <p:extLst>
      <p:ext uri="{BB962C8B-B14F-4D97-AF65-F5344CB8AC3E}">
        <p14:creationId xmlns:p14="http://schemas.microsoft.com/office/powerpoint/2010/main" val="3180453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42</a:t>
            </a:fld>
            <a:endParaRPr lang="nl-NL"/>
          </a:p>
        </p:txBody>
      </p:sp>
    </p:spTree>
    <p:extLst>
      <p:ext uri="{BB962C8B-B14F-4D97-AF65-F5344CB8AC3E}">
        <p14:creationId xmlns:p14="http://schemas.microsoft.com/office/powerpoint/2010/main" val="266482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43</a:t>
            </a:fld>
            <a:endParaRPr lang="nl-NL"/>
          </a:p>
        </p:txBody>
      </p:sp>
    </p:spTree>
    <p:extLst>
      <p:ext uri="{BB962C8B-B14F-4D97-AF65-F5344CB8AC3E}">
        <p14:creationId xmlns:p14="http://schemas.microsoft.com/office/powerpoint/2010/main" val="2945248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44</a:t>
            </a:fld>
            <a:endParaRPr lang="nl-NL"/>
          </a:p>
        </p:txBody>
      </p:sp>
    </p:spTree>
    <p:extLst>
      <p:ext uri="{BB962C8B-B14F-4D97-AF65-F5344CB8AC3E}">
        <p14:creationId xmlns:p14="http://schemas.microsoft.com/office/powerpoint/2010/main" val="3261957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45</a:t>
            </a:fld>
            <a:endParaRPr lang="nl-NL"/>
          </a:p>
        </p:txBody>
      </p:sp>
    </p:spTree>
    <p:extLst>
      <p:ext uri="{BB962C8B-B14F-4D97-AF65-F5344CB8AC3E}">
        <p14:creationId xmlns:p14="http://schemas.microsoft.com/office/powerpoint/2010/main" val="15716265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46</a:t>
            </a:fld>
            <a:endParaRPr lang="nl-NL"/>
          </a:p>
        </p:txBody>
      </p:sp>
    </p:spTree>
    <p:extLst>
      <p:ext uri="{BB962C8B-B14F-4D97-AF65-F5344CB8AC3E}">
        <p14:creationId xmlns:p14="http://schemas.microsoft.com/office/powerpoint/2010/main" val="19871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47</a:t>
            </a:fld>
            <a:endParaRPr lang="nl-NL"/>
          </a:p>
        </p:txBody>
      </p:sp>
    </p:spTree>
    <p:extLst>
      <p:ext uri="{BB962C8B-B14F-4D97-AF65-F5344CB8AC3E}">
        <p14:creationId xmlns:p14="http://schemas.microsoft.com/office/powerpoint/2010/main" val="2347252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48</a:t>
            </a:fld>
            <a:endParaRPr lang="nl-NL"/>
          </a:p>
        </p:txBody>
      </p:sp>
    </p:spTree>
    <p:extLst>
      <p:ext uri="{BB962C8B-B14F-4D97-AF65-F5344CB8AC3E}">
        <p14:creationId xmlns:p14="http://schemas.microsoft.com/office/powerpoint/2010/main" val="472341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49</a:t>
            </a:fld>
            <a:endParaRPr lang="nl-NL"/>
          </a:p>
        </p:txBody>
      </p:sp>
    </p:spTree>
    <p:extLst>
      <p:ext uri="{BB962C8B-B14F-4D97-AF65-F5344CB8AC3E}">
        <p14:creationId xmlns:p14="http://schemas.microsoft.com/office/powerpoint/2010/main" val="134525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a:t>
            </a:fld>
            <a:endParaRPr lang="nl-NL"/>
          </a:p>
        </p:txBody>
      </p:sp>
    </p:spTree>
    <p:extLst>
      <p:ext uri="{BB962C8B-B14F-4D97-AF65-F5344CB8AC3E}">
        <p14:creationId xmlns:p14="http://schemas.microsoft.com/office/powerpoint/2010/main" val="737034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50</a:t>
            </a:fld>
            <a:endParaRPr lang="nl-NL"/>
          </a:p>
        </p:txBody>
      </p:sp>
    </p:spTree>
    <p:extLst>
      <p:ext uri="{BB962C8B-B14F-4D97-AF65-F5344CB8AC3E}">
        <p14:creationId xmlns:p14="http://schemas.microsoft.com/office/powerpoint/2010/main" val="1279109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51</a:t>
            </a:fld>
            <a:endParaRPr lang="nl-NL"/>
          </a:p>
        </p:txBody>
      </p:sp>
    </p:spTree>
    <p:extLst>
      <p:ext uri="{BB962C8B-B14F-4D97-AF65-F5344CB8AC3E}">
        <p14:creationId xmlns:p14="http://schemas.microsoft.com/office/powerpoint/2010/main" val="3561746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52</a:t>
            </a:fld>
            <a:endParaRPr lang="nl-NL"/>
          </a:p>
        </p:txBody>
      </p:sp>
    </p:spTree>
    <p:extLst>
      <p:ext uri="{BB962C8B-B14F-4D97-AF65-F5344CB8AC3E}">
        <p14:creationId xmlns:p14="http://schemas.microsoft.com/office/powerpoint/2010/main" val="1918129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53</a:t>
            </a:fld>
            <a:endParaRPr lang="nl-NL"/>
          </a:p>
        </p:txBody>
      </p:sp>
    </p:spTree>
    <p:extLst>
      <p:ext uri="{BB962C8B-B14F-4D97-AF65-F5344CB8AC3E}">
        <p14:creationId xmlns:p14="http://schemas.microsoft.com/office/powerpoint/2010/main" val="6330051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54</a:t>
            </a:fld>
            <a:endParaRPr lang="nl-NL"/>
          </a:p>
        </p:txBody>
      </p:sp>
    </p:spTree>
    <p:extLst>
      <p:ext uri="{BB962C8B-B14F-4D97-AF65-F5344CB8AC3E}">
        <p14:creationId xmlns:p14="http://schemas.microsoft.com/office/powerpoint/2010/main" val="3915072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55</a:t>
            </a:fld>
            <a:endParaRPr lang="nl-NL"/>
          </a:p>
        </p:txBody>
      </p:sp>
    </p:spTree>
    <p:extLst>
      <p:ext uri="{BB962C8B-B14F-4D97-AF65-F5344CB8AC3E}">
        <p14:creationId xmlns:p14="http://schemas.microsoft.com/office/powerpoint/2010/main" val="5671490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56</a:t>
            </a:fld>
            <a:endParaRPr lang="nl-NL"/>
          </a:p>
        </p:txBody>
      </p:sp>
    </p:spTree>
    <p:extLst>
      <p:ext uri="{BB962C8B-B14F-4D97-AF65-F5344CB8AC3E}">
        <p14:creationId xmlns:p14="http://schemas.microsoft.com/office/powerpoint/2010/main" val="581683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57</a:t>
            </a:fld>
            <a:endParaRPr lang="nl-NL"/>
          </a:p>
        </p:txBody>
      </p:sp>
    </p:spTree>
    <p:extLst>
      <p:ext uri="{BB962C8B-B14F-4D97-AF65-F5344CB8AC3E}">
        <p14:creationId xmlns:p14="http://schemas.microsoft.com/office/powerpoint/2010/main" val="36690558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58</a:t>
            </a:fld>
            <a:endParaRPr lang="nl-NL"/>
          </a:p>
        </p:txBody>
      </p:sp>
    </p:spTree>
    <p:extLst>
      <p:ext uri="{BB962C8B-B14F-4D97-AF65-F5344CB8AC3E}">
        <p14:creationId xmlns:p14="http://schemas.microsoft.com/office/powerpoint/2010/main" val="39077965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59</a:t>
            </a:fld>
            <a:endParaRPr lang="nl-NL"/>
          </a:p>
        </p:txBody>
      </p:sp>
    </p:spTree>
    <p:extLst>
      <p:ext uri="{BB962C8B-B14F-4D97-AF65-F5344CB8AC3E}">
        <p14:creationId xmlns:p14="http://schemas.microsoft.com/office/powerpoint/2010/main" val="1706119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a:t>
            </a:fld>
            <a:endParaRPr lang="nl-NL"/>
          </a:p>
        </p:txBody>
      </p:sp>
    </p:spTree>
    <p:extLst>
      <p:ext uri="{BB962C8B-B14F-4D97-AF65-F5344CB8AC3E}">
        <p14:creationId xmlns:p14="http://schemas.microsoft.com/office/powerpoint/2010/main" val="682195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60</a:t>
            </a:fld>
            <a:endParaRPr lang="nl-NL"/>
          </a:p>
        </p:txBody>
      </p:sp>
    </p:spTree>
    <p:extLst>
      <p:ext uri="{BB962C8B-B14F-4D97-AF65-F5344CB8AC3E}">
        <p14:creationId xmlns:p14="http://schemas.microsoft.com/office/powerpoint/2010/main" val="11225723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61</a:t>
            </a:fld>
            <a:endParaRPr lang="nl-NL"/>
          </a:p>
        </p:txBody>
      </p:sp>
    </p:spTree>
    <p:extLst>
      <p:ext uri="{BB962C8B-B14F-4D97-AF65-F5344CB8AC3E}">
        <p14:creationId xmlns:p14="http://schemas.microsoft.com/office/powerpoint/2010/main" val="42624389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62</a:t>
            </a:fld>
            <a:endParaRPr lang="nl-NL"/>
          </a:p>
        </p:txBody>
      </p:sp>
    </p:spTree>
    <p:extLst>
      <p:ext uri="{BB962C8B-B14F-4D97-AF65-F5344CB8AC3E}">
        <p14:creationId xmlns:p14="http://schemas.microsoft.com/office/powerpoint/2010/main" val="26310318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63</a:t>
            </a:fld>
            <a:endParaRPr lang="nl-NL"/>
          </a:p>
        </p:txBody>
      </p:sp>
    </p:spTree>
    <p:extLst>
      <p:ext uri="{BB962C8B-B14F-4D97-AF65-F5344CB8AC3E}">
        <p14:creationId xmlns:p14="http://schemas.microsoft.com/office/powerpoint/2010/main" val="8569757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64</a:t>
            </a:fld>
            <a:endParaRPr lang="nl-NL"/>
          </a:p>
        </p:txBody>
      </p:sp>
    </p:spTree>
    <p:extLst>
      <p:ext uri="{BB962C8B-B14F-4D97-AF65-F5344CB8AC3E}">
        <p14:creationId xmlns:p14="http://schemas.microsoft.com/office/powerpoint/2010/main" val="5451322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65</a:t>
            </a:fld>
            <a:endParaRPr lang="nl-NL"/>
          </a:p>
        </p:txBody>
      </p:sp>
    </p:spTree>
    <p:extLst>
      <p:ext uri="{BB962C8B-B14F-4D97-AF65-F5344CB8AC3E}">
        <p14:creationId xmlns:p14="http://schemas.microsoft.com/office/powerpoint/2010/main" val="20015585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66</a:t>
            </a:fld>
            <a:endParaRPr lang="nl-NL"/>
          </a:p>
        </p:txBody>
      </p:sp>
    </p:spTree>
    <p:extLst>
      <p:ext uri="{BB962C8B-B14F-4D97-AF65-F5344CB8AC3E}">
        <p14:creationId xmlns:p14="http://schemas.microsoft.com/office/powerpoint/2010/main" val="30219190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67</a:t>
            </a:fld>
            <a:endParaRPr lang="nl-NL"/>
          </a:p>
        </p:txBody>
      </p:sp>
    </p:spTree>
    <p:extLst>
      <p:ext uri="{BB962C8B-B14F-4D97-AF65-F5344CB8AC3E}">
        <p14:creationId xmlns:p14="http://schemas.microsoft.com/office/powerpoint/2010/main" val="39622830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68</a:t>
            </a:fld>
            <a:endParaRPr lang="nl-NL"/>
          </a:p>
        </p:txBody>
      </p:sp>
    </p:spTree>
    <p:extLst>
      <p:ext uri="{BB962C8B-B14F-4D97-AF65-F5344CB8AC3E}">
        <p14:creationId xmlns:p14="http://schemas.microsoft.com/office/powerpoint/2010/main" val="278698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7</a:t>
            </a:fld>
            <a:endParaRPr lang="nl-NL"/>
          </a:p>
        </p:txBody>
      </p:sp>
    </p:spTree>
    <p:extLst>
      <p:ext uri="{BB962C8B-B14F-4D97-AF65-F5344CB8AC3E}">
        <p14:creationId xmlns:p14="http://schemas.microsoft.com/office/powerpoint/2010/main" val="80214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8</a:t>
            </a:fld>
            <a:endParaRPr lang="nl-NL"/>
          </a:p>
        </p:txBody>
      </p:sp>
    </p:spTree>
    <p:extLst>
      <p:ext uri="{BB962C8B-B14F-4D97-AF65-F5344CB8AC3E}">
        <p14:creationId xmlns:p14="http://schemas.microsoft.com/office/powerpoint/2010/main" val="145829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9</a:t>
            </a:fld>
            <a:endParaRPr lang="nl-NL"/>
          </a:p>
        </p:txBody>
      </p:sp>
    </p:spTree>
    <p:extLst>
      <p:ext uri="{BB962C8B-B14F-4D97-AF65-F5344CB8AC3E}">
        <p14:creationId xmlns:p14="http://schemas.microsoft.com/office/powerpoint/2010/main" val="287962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Parallellogram 6">
            <a:extLst>
              <a:ext uri="{FF2B5EF4-FFF2-40B4-BE49-F238E27FC236}">
                <a16:creationId xmlns:a16="http://schemas.microsoft.com/office/drawing/2014/main" id="{98079E31-9CF6-214A-A632-90592A69C58B}"/>
              </a:ext>
            </a:extLst>
          </p:cNvPr>
          <p:cNvSpPr/>
          <p:nvPr userDrawn="1"/>
        </p:nvSpPr>
        <p:spPr>
          <a:xfrm>
            <a:off x="-1943100" y="0"/>
            <a:ext cx="13322299" cy="685800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020822D4-BBD1-194F-9954-E3BFF800B6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466026"/>
            <a:ext cx="12192000" cy="42967"/>
          </a:xfrm>
          <a:prstGeom prst="rect">
            <a:avLst/>
          </a:prstGeom>
        </p:spPr>
      </p:pic>
      <p:pic>
        <p:nvPicPr>
          <p:cNvPr id="9" name="Afbeelding 8">
            <a:extLst>
              <a:ext uri="{FF2B5EF4-FFF2-40B4-BE49-F238E27FC236}">
                <a16:creationId xmlns:a16="http://schemas.microsoft.com/office/drawing/2014/main" id="{CFEEABFA-0D14-EF40-886B-D34BF8C70D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6719" y="2154555"/>
            <a:ext cx="1221897" cy="1678072"/>
          </a:xfrm>
          <a:prstGeom prst="rect">
            <a:avLst/>
          </a:prstGeom>
        </p:spPr>
      </p:pic>
      <p:sp>
        <p:nvSpPr>
          <p:cNvPr id="2" name="Rechthoek 1">
            <a:extLst>
              <a:ext uri="{FF2B5EF4-FFF2-40B4-BE49-F238E27FC236}">
                <a16:creationId xmlns:a16="http://schemas.microsoft.com/office/drawing/2014/main" id="{7ACBBD06-A435-BC43-9637-FA75B22935AE}"/>
              </a:ext>
            </a:extLst>
          </p:cNvPr>
          <p:cNvSpPr/>
          <p:nvPr userDrawn="1"/>
        </p:nvSpPr>
        <p:spPr>
          <a:xfrm>
            <a:off x="8483600" y="5640220"/>
            <a:ext cx="3429000" cy="553998"/>
          </a:xfrm>
          <a:prstGeom prst="rect">
            <a:avLst/>
          </a:prstGeom>
        </p:spPr>
        <p:txBody>
          <a:bodyPr wrap="square">
            <a:spAutoFit/>
          </a:bodyPr>
          <a:lstStyle/>
          <a:p>
            <a:pPr algn="r"/>
            <a:r>
              <a:rPr lang="nl-NL" sz="1000" b="0" i="0" u="none" strike="noStrike">
                <a:solidFill>
                  <a:schemeClr val="accent4"/>
                </a:solidFill>
                <a:effectLst/>
                <a:latin typeface="Ubuntu Light" panose="020B0304030602030204" pitchFamily="34" charset="0"/>
              </a:rPr>
              <a:t>Dit document is ontwikkeld </a:t>
            </a:r>
          </a:p>
          <a:p>
            <a:pPr algn="r"/>
            <a:r>
              <a:rPr lang="nl-NL" sz="1000" b="0" i="0" u="none" strike="noStrike">
                <a:solidFill>
                  <a:schemeClr val="accent4"/>
                </a:solidFill>
                <a:effectLst/>
                <a:latin typeface="Ubuntu Light" panose="020B0304030602030204" pitchFamily="34" charset="0"/>
              </a:rPr>
              <a:t> in het kader van het project</a:t>
            </a:r>
          </a:p>
          <a:p>
            <a:pPr algn="r"/>
            <a:r>
              <a:rPr lang="nl-NL" sz="1000" b="0" i="0" u="none" strike="noStrike">
                <a:solidFill>
                  <a:schemeClr val="accent4"/>
                </a:solidFill>
                <a:effectLst/>
                <a:latin typeface="Ubuntu Light" panose="020B0304030602030204" pitchFamily="34" charset="0"/>
              </a:rPr>
              <a:t> Leren en faciliteren</a:t>
            </a:r>
          </a:p>
        </p:txBody>
      </p:sp>
      <p:pic>
        <p:nvPicPr>
          <p:cNvPr id="4" name="Afbeelding 3">
            <a:extLst>
              <a:ext uri="{FF2B5EF4-FFF2-40B4-BE49-F238E27FC236}">
                <a16:creationId xmlns:a16="http://schemas.microsoft.com/office/drawing/2014/main" id="{DF087268-2CB3-F848-BAD3-271D76B243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95000" y="3957847"/>
            <a:ext cx="1117600" cy="651934"/>
          </a:xfrm>
          <a:prstGeom prst="rect">
            <a:avLst/>
          </a:prstGeom>
        </p:spPr>
      </p:pic>
      <p:pic>
        <p:nvPicPr>
          <p:cNvPr id="6" name="Afbeelding 5">
            <a:extLst>
              <a:ext uri="{FF2B5EF4-FFF2-40B4-BE49-F238E27FC236}">
                <a16:creationId xmlns:a16="http://schemas.microsoft.com/office/drawing/2014/main" id="{6BB1582E-1174-BD48-8962-98C80E5883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94999" y="4762307"/>
            <a:ext cx="1117600" cy="544830"/>
          </a:xfrm>
          <a:prstGeom prst="rect">
            <a:avLst/>
          </a:prstGeom>
        </p:spPr>
      </p:pic>
      <p:pic>
        <p:nvPicPr>
          <p:cNvPr id="10" name="Afbeelding 9">
            <a:extLst>
              <a:ext uri="{FF2B5EF4-FFF2-40B4-BE49-F238E27FC236}">
                <a16:creationId xmlns:a16="http://schemas.microsoft.com/office/drawing/2014/main" id="{66B393D5-A1C3-A744-B443-027D647CC75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108252" y="4434133"/>
            <a:ext cx="2006600" cy="228600"/>
          </a:xfrm>
          <a:prstGeom prst="rect">
            <a:avLst/>
          </a:prstGeom>
        </p:spPr>
      </p:pic>
      <p:sp>
        <p:nvSpPr>
          <p:cNvPr id="11" name="Rechthoek 10">
            <a:extLst>
              <a:ext uri="{FF2B5EF4-FFF2-40B4-BE49-F238E27FC236}">
                <a16:creationId xmlns:a16="http://schemas.microsoft.com/office/drawing/2014/main" id="{28E29DB3-D3E3-6842-B60A-2D7EA32BE9C7}"/>
              </a:ext>
            </a:extLst>
          </p:cNvPr>
          <p:cNvSpPr/>
          <p:nvPr userDrawn="1"/>
        </p:nvSpPr>
        <p:spPr>
          <a:xfrm>
            <a:off x="8483600" y="6565637"/>
            <a:ext cx="3429000" cy="200055"/>
          </a:xfrm>
          <a:prstGeom prst="rect">
            <a:avLst/>
          </a:prstGeom>
        </p:spPr>
        <p:txBody>
          <a:bodyPr wrap="square">
            <a:spAutoFit/>
          </a:bodyPr>
          <a:lstStyle/>
          <a:p>
            <a:pPr algn="r"/>
            <a:r>
              <a:rPr lang="nl-NL" sz="700" b="0" i="0" u="none" strike="noStrike">
                <a:solidFill>
                  <a:schemeClr val="accent5">
                    <a:lumMod val="60000"/>
                    <a:lumOff val="40000"/>
                  </a:schemeClr>
                </a:solidFill>
                <a:effectLst/>
                <a:latin typeface="Ubuntu Light" panose="020B0304030602030204" pitchFamily="34" charset="0"/>
              </a:rPr>
              <a:t>Vormgeving: Souldesign</a:t>
            </a:r>
          </a:p>
        </p:txBody>
      </p:sp>
    </p:spTree>
    <p:extLst>
      <p:ext uri="{BB962C8B-B14F-4D97-AF65-F5344CB8AC3E}">
        <p14:creationId xmlns:p14="http://schemas.microsoft.com/office/powerpoint/2010/main" val="16875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06AB19-34D1-D445-810B-A806888B335A}"/>
              </a:ext>
            </a:extLst>
          </p:cNvPr>
          <p:cNvSpPr>
            <a:spLocks noGrp="1"/>
          </p:cNvSpPr>
          <p:nvPr>
            <p:ph type="title"/>
          </p:nvPr>
        </p:nvSpPr>
        <p:spPr>
          <a:xfrm>
            <a:off x="838200" y="732441"/>
            <a:ext cx="10515600" cy="590931"/>
          </a:xfrm>
        </p:spPr>
        <p:txBody>
          <a:bodyPr/>
          <a:lstStyle>
            <a:lvl1pPr>
              <a:defRPr sz="3600"/>
            </a:lvl1pPr>
          </a:lstStyle>
          <a:p>
            <a:r>
              <a:rPr lang="nl-NL"/>
              <a:t>Klik om stijl te bewerken</a:t>
            </a:r>
          </a:p>
        </p:txBody>
      </p:sp>
      <p:sp>
        <p:nvSpPr>
          <p:cNvPr id="4" name="Tijdelijke aanduiding voor datum 3">
            <a:extLst>
              <a:ext uri="{FF2B5EF4-FFF2-40B4-BE49-F238E27FC236}">
                <a16:creationId xmlns:a16="http://schemas.microsoft.com/office/drawing/2014/main" id="{10D98FBC-533C-9749-906C-1D4CE43E8F60}"/>
              </a:ext>
            </a:extLst>
          </p:cNvPr>
          <p:cNvSpPr>
            <a:spLocks noGrp="1"/>
          </p:cNvSpPr>
          <p:nvPr>
            <p:ph type="dt" sz="half" idx="10"/>
          </p:nvPr>
        </p:nvSpPr>
        <p:spPr>
          <a:xfrm>
            <a:off x="838200" y="6356350"/>
            <a:ext cx="2743200" cy="365125"/>
          </a:xfrm>
          <a:prstGeom prst="rect">
            <a:avLst/>
          </a:prstGeom>
        </p:spPr>
        <p:txBody>
          <a:bodyPr/>
          <a:lstStyle/>
          <a:p>
            <a:fld id="{9805B409-462A-FB4F-9E7D-24A31897D349}" type="datetimeFigureOut">
              <a:t>12-03-2021</a:t>
            </a:fld>
            <a:endParaRPr lang="nl-NL"/>
          </a:p>
        </p:txBody>
      </p:sp>
      <p:sp>
        <p:nvSpPr>
          <p:cNvPr id="5" name="Tijdelijke aanduiding voor voettekst 4">
            <a:extLst>
              <a:ext uri="{FF2B5EF4-FFF2-40B4-BE49-F238E27FC236}">
                <a16:creationId xmlns:a16="http://schemas.microsoft.com/office/drawing/2014/main" id="{63E436DA-2D9F-F245-ADBE-FDCDD90391F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0A8F8B3C-EBB7-9E4A-BC2B-631A0FB3FD26}"/>
              </a:ext>
            </a:extLst>
          </p:cNvPr>
          <p:cNvSpPr>
            <a:spLocks noGrp="1"/>
          </p:cNvSpPr>
          <p:nvPr>
            <p:ph type="sldNum" sz="quarter" idx="12"/>
          </p:nvPr>
        </p:nvSpPr>
        <p:spPr/>
        <p:txBody>
          <a:bodyPr/>
          <a:lstStyle/>
          <a:p>
            <a:fld id="{076E4D5C-86F7-564B-823D-C32BF37E8181}" type="slidenum">
              <a:t>‹nr.›</a:t>
            </a:fld>
            <a:endParaRPr lang="nl-NL"/>
          </a:p>
        </p:txBody>
      </p:sp>
      <p:grpSp>
        <p:nvGrpSpPr>
          <p:cNvPr id="7" name="Groep 6">
            <a:extLst>
              <a:ext uri="{FF2B5EF4-FFF2-40B4-BE49-F238E27FC236}">
                <a16:creationId xmlns:a16="http://schemas.microsoft.com/office/drawing/2014/main" id="{764A6F58-2E44-C74F-895B-5CBD6E1E289A}"/>
              </a:ext>
            </a:extLst>
          </p:cNvPr>
          <p:cNvGrpSpPr/>
          <p:nvPr userDrawn="1"/>
        </p:nvGrpSpPr>
        <p:grpSpPr>
          <a:xfrm>
            <a:off x="144253" y="484618"/>
            <a:ext cx="572593" cy="533405"/>
            <a:chOff x="144253" y="484618"/>
            <a:chExt cx="572593" cy="533405"/>
          </a:xfrm>
        </p:grpSpPr>
        <p:pic>
          <p:nvPicPr>
            <p:cNvPr id="8" name="Graphic 7" descr="Introductiepagina met effen opvulling">
              <a:hlinkClick r:id="" action="ppaction://hlinkshowjump?jump=firstslide"/>
              <a:extLst>
                <a:ext uri="{FF2B5EF4-FFF2-40B4-BE49-F238E27FC236}">
                  <a16:creationId xmlns:a16="http://schemas.microsoft.com/office/drawing/2014/main" id="{3363D311-FD53-694B-8F20-7DA5D030754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1070" y="662358"/>
              <a:ext cx="355665" cy="355665"/>
            </a:xfrm>
            <a:prstGeom prst="rect">
              <a:avLst/>
            </a:prstGeom>
          </p:spPr>
        </p:pic>
        <p:sp>
          <p:nvSpPr>
            <p:cNvPr id="9" name="Rechthoek 8">
              <a:extLst>
                <a:ext uri="{FF2B5EF4-FFF2-40B4-BE49-F238E27FC236}">
                  <a16:creationId xmlns:a16="http://schemas.microsoft.com/office/drawing/2014/main" id="{4B090065-D39D-1747-A5D0-B89E547CDDF9}"/>
                </a:ext>
              </a:extLst>
            </p:cNvPr>
            <p:cNvSpPr/>
            <p:nvPr/>
          </p:nvSpPr>
          <p:spPr>
            <a:xfrm>
              <a:off x="144253" y="484618"/>
              <a:ext cx="572593" cy="246221"/>
            </a:xfrm>
            <a:prstGeom prst="rect">
              <a:avLst/>
            </a:prstGeom>
          </p:spPr>
          <p:txBody>
            <a:bodyPr wrap="none">
              <a:spAutoFit/>
            </a:bodyPr>
            <a:lstStyle/>
            <a:p>
              <a:r>
                <a:rPr lang="nl-NL" sz="1000" b="1">
                  <a:solidFill>
                    <a:schemeClr val="accent5">
                      <a:lumMod val="60000"/>
                      <a:lumOff val="40000"/>
                    </a:schemeClr>
                  </a:solidFill>
                  <a:latin typeface="Ubuntu" panose="020B0504030602030204" pitchFamily="34" charset="0"/>
                </a:rPr>
                <a:t>HOME</a:t>
              </a:r>
              <a:endParaRPr lang="nl-NL" sz="1000" b="1">
                <a:solidFill>
                  <a:schemeClr val="accent5">
                    <a:lumMod val="60000"/>
                    <a:lumOff val="40000"/>
                  </a:schemeClr>
                </a:solidFill>
              </a:endParaRPr>
            </a:p>
          </p:txBody>
        </p:sp>
      </p:grpSp>
      <p:sp>
        <p:nvSpPr>
          <p:cNvPr id="10" name="Tijdelijke aanduiding voor tekst 2">
            <a:extLst>
              <a:ext uri="{FF2B5EF4-FFF2-40B4-BE49-F238E27FC236}">
                <a16:creationId xmlns:a16="http://schemas.microsoft.com/office/drawing/2014/main" id="{04FD903E-071F-C040-96BF-CD684A24F0D8}"/>
              </a:ext>
            </a:extLst>
          </p:cNvPr>
          <p:cNvSpPr>
            <a:spLocks noGrp="1"/>
          </p:cNvSpPr>
          <p:nvPr>
            <p:ph type="body" idx="1"/>
          </p:nvPr>
        </p:nvSpPr>
        <p:spPr>
          <a:xfrm>
            <a:off x="831850" y="2298701"/>
            <a:ext cx="10515600" cy="311239"/>
          </a:xfrm>
        </p:spPr>
        <p:txBody>
          <a:bodyPr/>
          <a:lstStyle>
            <a:lvl1pPr marL="0" indent="0">
              <a:lnSpc>
                <a:spcPct val="150000"/>
              </a:lnSpc>
              <a:spcBef>
                <a:spcPts val="0"/>
              </a:spcBef>
              <a:buNone/>
              <a:defRPr sz="1100" b="0" i="0">
                <a:solidFill>
                  <a:schemeClr val="tx1"/>
                </a:solidFill>
                <a:latin typeface="Ubuntu" panose="020B05040306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53098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US_tips">
    <p:spTree>
      <p:nvGrpSpPr>
        <p:cNvPr id="1" name=""/>
        <p:cNvGrpSpPr/>
        <p:nvPr/>
      </p:nvGrpSpPr>
      <p:grpSpPr>
        <a:xfrm>
          <a:off x="0" y="0"/>
          <a:ext cx="0" cy="0"/>
          <a:chOff x="0" y="0"/>
          <a:chExt cx="0" cy="0"/>
        </a:xfrm>
      </p:grpSpPr>
      <p:sp>
        <p:nvSpPr>
          <p:cNvPr id="4" name="Ovaal 3">
            <a:extLst>
              <a:ext uri="{FF2B5EF4-FFF2-40B4-BE49-F238E27FC236}">
                <a16:creationId xmlns:a16="http://schemas.microsoft.com/office/drawing/2014/main" id="{FF5CAAA1-56C3-6340-BEA3-9B7C21BC2DC0}"/>
              </a:ext>
            </a:extLst>
          </p:cNvPr>
          <p:cNvSpPr/>
          <p:nvPr userDrawn="1"/>
        </p:nvSpPr>
        <p:spPr>
          <a:xfrm>
            <a:off x="-2757890" y="1827796"/>
            <a:ext cx="7614471" cy="7614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7DCE35D8-946B-444A-A1DE-CD69BA01B037}"/>
              </a:ext>
            </a:extLst>
          </p:cNvPr>
          <p:cNvSpPr/>
          <p:nvPr userDrawn="1"/>
        </p:nvSpPr>
        <p:spPr>
          <a:xfrm>
            <a:off x="1479563" y="-465959"/>
            <a:ext cx="10477175" cy="104771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F8B867A3-C70F-1243-8B72-0AA93D5016B7}"/>
              </a:ext>
            </a:extLst>
          </p:cNvPr>
          <p:cNvSpPr>
            <a:spLocks noGrp="1"/>
          </p:cNvSpPr>
          <p:nvPr>
            <p:ph type="body" idx="1"/>
          </p:nvPr>
        </p:nvSpPr>
        <p:spPr>
          <a:xfrm>
            <a:off x="831850" y="2298701"/>
            <a:ext cx="10515600" cy="311239"/>
          </a:xfrm>
        </p:spPr>
        <p:txBody>
          <a:bodyPr/>
          <a:lstStyle>
            <a:lvl1pPr marL="0" indent="0">
              <a:lnSpc>
                <a:spcPct val="150000"/>
              </a:lnSpc>
              <a:spcBef>
                <a:spcPts val="0"/>
              </a:spcBef>
              <a:buNone/>
              <a:defRPr sz="1100" b="0" i="0">
                <a:solidFill>
                  <a:schemeClr val="tx1"/>
                </a:solidFill>
                <a:latin typeface="Ubuntu" panose="020B05040306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tel 1">
            <a:extLst>
              <a:ext uri="{FF2B5EF4-FFF2-40B4-BE49-F238E27FC236}">
                <a16:creationId xmlns:a16="http://schemas.microsoft.com/office/drawing/2014/main" id="{8D815BAB-EB15-584F-BA55-938A39428AA4}"/>
              </a:ext>
            </a:extLst>
          </p:cNvPr>
          <p:cNvSpPr>
            <a:spLocks noGrp="1"/>
          </p:cNvSpPr>
          <p:nvPr>
            <p:ph type="title"/>
          </p:nvPr>
        </p:nvSpPr>
        <p:spPr>
          <a:xfrm>
            <a:off x="2353456" y="582541"/>
            <a:ext cx="9000344" cy="590931"/>
          </a:xfrm>
        </p:spPr>
        <p:txBody>
          <a:bodyPr/>
          <a:lstStyle>
            <a:lvl1pPr>
              <a:defRPr sz="3600"/>
            </a:lvl1pPr>
          </a:lstStyle>
          <a:p>
            <a:r>
              <a:rPr lang="nl-NL"/>
              <a:t>Klik om stijl te bewerken</a:t>
            </a:r>
          </a:p>
        </p:txBody>
      </p:sp>
      <p:grpSp>
        <p:nvGrpSpPr>
          <p:cNvPr id="10" name="Groep 9">
            <a:extLst>
              <a:ext uri="{FF2B5EF4-FFF2-40B4-BE49-F238E27FC236}">
                <a16:creationId xmlns:a16="http://schemas.microsoft.com/office/drawing/2014/main" id="{D23B3658-D68C-A947-9CCE-0775977DC127}"/>
              </a:ext>
            </a:extLst>
          </p:cNvPr>
          <p:cNvGrpSpPr/>
          <p:nvPr userDrawn="1"/>
        </p:nvGrpSpPr>
        <p:grpSpPr>
          <a:xfrm>
            <a:off x="144253" y="115429"/>
            <a:ext cx="572593" cy="533405"/>
            <a:chOff x="144253" y="484618"/>
            <a:chExt cx="572593" cy="533405"/>
          </a:xfrm>
        </p:grpSpPr>
        <p:pic>
          <p:nvPicPr>
            <p:cNvPr id="11" name="Graphic 10" descr="Introductiepagina met effen opvulling">
              <a:hlinkClick r:id="" action="ppaction://hlinkshowjump?jump=firstslide"/>
              <a:extLst>
                <a:ext uri="{FF2B5EF4-FFF2-40B4-BE49-F238E27FC236}">
                  <a16:creationId xmlns:a16="http://schemas.microsoft.com/office/drawing/2014/main" id="{7F930456-19EE-4A47-9932-2BD98274B9E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1070" y="662358"/>
              <a:ext cx="355665" cy="355665"/>
            </a:xfrm>
            <a:prstGeom prst="rect">
              <a:avLst/>
            </a:prstGeom>
          </p:spPr>
        </p:pic>
        <p:sp>
          <p:nvSpPr>
            <p:cNvPr id="12" name="Rechthoek 11">
              <a:extLst>
                <a:ext uri="{FF2B5EF4-FFF2-40B4-BE49-F238E27FC236}">
                  <a16:creationId xmlns:a16="http://schemas.microsoft.com/office/drawing/2014/main" id="{C1C58960-C775-1C4E-BCEB-AEB3D83D74A9}"/>
                </a:ext>
              </a:extLst>
            </p:cNvPr>
            <p:cNvSpPr/>
            <p:nvPr/>
          </p:nvSpPr>
          <p:spPr>
            <a:xfrm>
              <a:off x="144253" y="484618"/>
              <a:ext cx="572593" cy="246221"/>
            </a:xfrm>
            <a:prstGeom prst="rect">
              <a:avLst/>
            </a:prstGeom>
          </p:spPr>
          <p:txBody>
            <a:bodyPr wrap="none">
              <a:spAutoFit/>
            </a:bodyPr>
            <a:lstStyle/>
            <a:p>
              <a:r>
                <a:rPr lang="nl-NL" sz="1000" b="1">
                  <a:solidFill>
                    <a:schemeClr val="accent5">
                      <a:lumMod val="60000"/>
                      <a:lumOff val="40000"/>
                    </a:schemeClr>
                  </a:solidFill>
                  <a:latin typeface="Ubuntu" panose="020B0504030602030204" pitchFamily="34" charset="0"/>
                </a:rPr>
                <a:t>HOME</a:t>
              </a:r>
              <a:endParaRPr lang="nl-NL" sz="1000" b="1">
                <a:solidFill>
                  <a:schemeClr val="accent5">
                    <a:lumMod val="60000"/>
                    <a:lumOff val="40000"/>
                  </a:schemeClr>
                </a:solidFill>
              </a:endParaRPr>
            </a:p>
          </p:txBody>
        </p:sp>
      </p:grpSp>
      <p:pic>
        <p:nvPicPr>
          <p:cNvPr id="13" name="Afbeelding 12">
            <a:extLst>
              <a:ext uri="{FF2B5EF4-FFF2-40B4-BE49-F238E27FC236}">
                <a16:creationId xmlns:a16="http://schemas.microsoft.com/office/drawing/2014/main" id="{8A893466-402B-484B-B011-825FC985BCF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62140" t="-108228" b="-78913"/>
          <a:stretch/>
        </p:blipFill>
        <p:spPr>
          <a:xfrm rot="5400000">
            <a:off x="1166727" y="3613207"/>
            <a:ext cx="4911750" cy="131272"/>
          </a:xfrm>
          <a:prstGeom prst="rect">
            <a:avLst/>
          </a:prstGeom>
        </p:spPr>
      </p:pic>
      <p:grpSp>
        <p:nvGrpSpPr>
          <p:cNvPr id="15" name="LABEL_Casus">
            <a:extLst>
              <a:ext uri="{FF2B5EF4-FFF2-40B4-BE49-F238E27FC236}">
                <a16:creationId xmlns:a16="http://schemas.microsoft.com/office/drawing/2014/main" id="{E34EEEEA-AF31-2B43-80B5-A332E1D9CAB3}"/>
              </a:ext>
            </a:extLst>
          </p:cNvPr>
          <p:cNvGrpSpPr/>
          <p:nvPr userDrawn="1"/>
        </p:nvGrpSpPr>
        <p:grpSpPr>
          <a:xfrm>
            <a:off x="838200" y="-1104334"/>
            <a:ext cx="1136650" cy="1828800"/>
            <a:chOff x="838200" y="-609600"/>
            <a:chExt cx="1136650" cy="1828800"/>
          </a:xfrm>
        </p:grpSpPr>
        <p:sp>
          <p:nvSpPr>
            <p:cNvPr id="16" name="Rechthoek 15">
              <a:extLst>
                <a:ext uri="{FF2B5EF4-FFF2-40B4-BE49-F238E27FC236}">
                  <a16:creationId xmlns:a16="http://schemas.microsoft.com/office/drawing/2014/main" id="{879DC64F-271F-D64D-9B19-D89CF92DA31E}"/>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a:extLst>
                <a:ext uri="{FF2B5EF4-FFF2-40B4-BE49-F238E27FC236}">
                  <a16:creationId xmlns:a16="http://schemas.microsoft.com/office/drawing/2014/main" id="{434C30D8-94A6-FC49-8B9D-876BF8BE9D29}"/>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Tree>
    <p:extLst>
      <p:ext uri="{BB962C8B-B14F-4D97-AF65-F5344CB8AC3E}">
        <p14:creationId xmlns:p14="http://schemas.microsoft.com/office/powerpoint/2010/main" val="300777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ASUS_tips">
    <p:spTree>
      <p:nvGrpSpPr>
        <p:cNvPr id="1" name=""/>
        <p:cNvGrpSpPr/>
        <p:nvPr/>
      </p:nvGrpSpPr>
      <p:grpSpPr>
        <a:xfrm>
          <a:off x="0" y="0"/>
          <a:ext cx="0" cy="0"/>
          <a:chOff x="0" y="0"/>
          <a:chExt cx="0" cy="0"/>
        </a:xfrm>
      </p:grpSpPr>
      <p:sp>
        <p:nvSpPr>
          <p:cNvPr id="4" name="Ovaal 3">
            <a:extLst>
              <a:ext uri="{FF2B5EF4-FFF2-40B4-BE49-F238E27FC236}">
                <a16:creationId xmlns:a16="http://schemas.microsoft.com/office/drawing/2014/main" id="{FF5CAAA1-56C3-6340-BEA3-9B7C21BC2DC0}"/>
              </a:ext>
            </a:extLst>
          </p:cNvPr>
          <p:cNvSpPr/>
          <p:nvPr userDrawn="1"/>
        </p:nvSpPr>
        <p:spPr>
          <a:xfrm>
            <a:off x="-2757890" y="1827796"/>
            <a:ext cx="7614471" cy="7614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7DCE35D8-946B-444A-A1DE-CD69BA01B037}"/>
              </a:ext>
            </a:extLst>
          </p:cNvPr>
          <p:cNvSpPr/>
          <p:nvPr userDrawn="1"/>
        </p:nvSpPr>
        <p:spPr>
          <a:xfrm>
            <a:off x="1479563" y="-465959"/>
            <a:ext cx="10477175" cy="104771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F8B867A3-C70F-1243-8B72-0AA93D5016B7}"/>
              </a:ext>
            </a:extLst>
          </p:cNvPr>
          <p:cNvSpPr>
            <a:spLocks noGrp="1"/>
          </p:cNvSpPr>
          <p:nvPr>
            <p:ph type="body" idx="1"/>
          </p:nvPr>
        </p:nvSpPr>
        <p:spPr>
          <a:xfrm>
            <a:off x="831850" y="2298701"/>
            <a:ext cx="10515600" cy="311239"/>
          </a:xfrm>
        </p:spPr>
        <p:txBody>
          <a:bodyPr/>
          <a:lstStyle>
            <a:lvl1pPr marL="0" indent="0">
              <a:lnSpc>
                <a:spcPct val="150000"/>
              </a:lnSpc>
              <a:spcBef>
                <a:spcPts val="0"/>
              </a:spcBef>
              <a:buNone/>
              <a:defRPr sz="1100" b="0" i="0">
                <a:solidFill>
                  <a:schemeClr val="tx1"/>
                </a:solidFill>
                <a:latin typeface="Ubuntu" panose="020B05040306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tel 1">
            <a:extLst>
              <a:ext uri="{FF2B5EF4-FFF2-40B4-BE49-F238E27FC236}">
                <a16:creationId xmlns:a16="http://schemas.microsoft.com/office/drawing/2014/main" id="{8D815BAB-EB15-584F-BA55-938A39428AA4}"/>
              </a:ext>
            </a:extLst>
          </p:cNvPr>
          <p:cNvSpPr>
            <a:spLocks noGrp="1"/>
          </p:cNvSpPr>
          <p:nvPr>
            <p:ph type="title"/>
          </p:nvPr>
        </p:nvSpPr>
        <p:spPr>
          <a:xfrm>
            <a:off x="2353456" y="582541"/>
            <a:ext cx="9000344" cy="590931"/>
          </a:xfrm>
        </p:spPr>
        <p:txBody>
          <a:bodyPr/>
          <a:lstStyle>
            <a:lvl1pPr>
              <a:defRPr sz="3600"/>
            </a:lvl1pPr>
          </a:lstStyle>
          <a:p>
            <a:r>
              <a:rPr lang="nl-NL"/>
              <a:t>Klik om stijl te bewerken</a:t>
            </a:r>
          </a:p>
        </p:txBody>
      </p:sp>
      <p:pic>
        <p:nvPicPr>
          <p:cNvPr id="13" name="Afbeelding 12">
            <a:extLst>
              <a:ext uri="{FF2B5EF4-FFF2-40B4-BE49-F238E27FC236}">
                <a16:creationId xmlns:a16="http://schemas.microsoft.com/office/drawing/2014/main" id="{8A893466-402B-484B-B011-825FC985BC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140" t="-108228" b="-78913"/>
          <a:stretch/>
        </p:blipFill>
        <p:spPr>
          <a:xfrm rot="5400000">
            <a:off x="1166727" y="3613207"/>
            <a:ext cx="4911750" cy="131272"/>
          </a:xfrm>
          <a:prstGeom prst="rect">
            <a:avLst/>
          </a:prstGeom>
        </p:spPr>
      </p:pic>
      <p:grpSp>
        <p:nvGrpSpPr>
          <p:cNvPr id="14" name="Groep 13">
            <a:extLst>
              <a:ext uri="{FF2B5EF4-FFF2-40B4-BE49-F238E27FC236}">
                <a16:creationId xmlns:a16="http://schemas.microsoft.com/office/drawing/2014/main" id="{C7C52A45-784A-AC45-850E-33576975463D}"/>
              </a:ext>
            </a:extLst>
          </p:cNvPr>
          <p:cNvGrpSpPr/>
          <p:nvPr userDrawn="1"/>
        </p:nvGrpSpPr>
        <p:grpSpPr>
          <a:xfrm>
            <a:off x="144253" y="115429"/>
            <a:ext cx="572593" cy="533405"/>
            <a:chOff x="144253" y="484618"/>
            <a:chExt cx="572593" cy="533405"/>
          </a:xfrm>
        </p:grpSpPr>
        <p:pic>
          <p:nvPicPr>
            <p:cNvPr id="18" name="Graphic 17" descr="Introductiepagina met effen opvulling">
              <a:hlinkClick r:id="" action="ppaction://hlinkshowjump?jump=firstslide"/>
              <a:extLst>
                <a:ext uri="{FF2B5EF4-FFF2-40B4-BE49-F238E27FC236}">
                  <a16:creationId xmlns:a16="http://schemas.microsoft.com/office/drawing/2014/main" id="{EBF739BF-2489-5A45-A539-EB3F356FFA3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1070" y="662358"/>
              <a:ext cx="355665" cy="355665"/>
            </a:xfrm>
            <a:prstGeom prst="rect">
              <a:avLst/>
            </a:prstGeom>
          </p:spPr>
        </p:pic>
        <p:sp>
          <p:nvSpPr>
            <p:cNvPr id="19" name="Rechthoek 18">
              <a:extLst>
                <a:ext uri="{FF2B5EF4-FFF2-40B4-BE49-F238E27FC236}">
                  <a16:creationId xmlns:a16="http://schemas.microsoft.com/office/drawing/2014/main" id="{C637D32C-0A8B-2448-B638-2472F7860D6E}"/>
                </a:ext>
              </a:extLst>
            </p:cNvPr>
            <p:cNvSpPr/>
            <p:nvPr/>
          </p:nvSpPr>
          <p:spPr>
            <a:xfrm>
              <a:off x="144253" y="484618"/>
              <a:ext cx="572593" cy="246221"/>
            </a:xfrm>
            <a:prstGeom prst="rect">
              <a:avLst/>
            </a:prstGeom>
          </p:spPr>
          <p:txBody>
            <a:bodyPr wrap="none">
              <a:spAutoFit/>
            </a:bodyPr>
            <a:lstStyle/>
            <a:p>
              <a:r>
                <a:rPr lang="nl-NL" sz="1000" b="1">
                  <a:solidFill>
                    <a:schemeClr val="accent5">
                      <a:lumMod val="60000"/>
                      <a:lumOff val="40000"/>
                    </a:schemeClr>
                  </a:solidFill>
                  <a:latin typeface="Ubuntu" panose="020B0504030602030204" pitchFamily="34" charset="0"/>
                </a:rPr>
                <a:t>HOME</a:t>
              </a:r>
              <a:endParaRPr lang="nl-NL" sz="1000" b="1">
                <a:solidFill>
                  <a:schemeClr val="accent5">
                    <a:lumMod val="60000"/>
                    <a:lumOff val="40000"/>
                  </a:schemeClr>
                </a:solidFill>
              </a:endParaRPr>
            </a:p>
          </p:txBody>
        </p:sp>
      </p:grpSp>
    </p:spTree>
    <p:extLst>
      <p:ext uri="{BB962C8B-B14F-4D97-AF65-F5344CB8AC3E}">
        <p14:creationId xmlns:p14="http://schemas.microsoft.com/office/powerpoint/2010/main" val="322826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US_RYAN">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8B867A3-C70F-1243-8B72-0AA93D5016B7}"/>
              </a:ext>
            </a:extLst>
          </p:cNvPr>
          <p:cNvSpPr>
            <a:spLocks noGrp="1"/>
          </p:cNvSpPr>
          <p:nvPr>
            <p:ph type="body" idx="1"/>
          </p:nvPr>
        </p:nvSpPr>
        <p:spPr>
          <a:xfrm>
            <a:off x="2833140" y="2298701"/>
            <a:ext cx="8514309" cy="311239"/>
          </a:xfrm>
        </p:spPr>
        <p:txBody>
          <a:bodyPr/>
          <a:lstStyle>
            <a:lvl1pPr marL="0" indent="0">
              <a:lnSpc>
                <a:spcPct val="150000"/>
              </a:lnSpc>
              <a:spcBef>
                <a:spcPts val="0"/>
              </a:spcBef>
              <a:buNone/>
              <a:defRPr sz="1100" b="0" i="0">
                <a:solidFill>
                  <a:schemeClr val="tx1"/>
                </a:solidFill>
                <a:latin typeface="Ubuntu" panose="020B05040306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6" name="LABEL_Casus">
            <a:extLst>
              <a:ext uri="{FF2B5EF4-FFF2-40B4-BE49-F238E27FC236}">
                <a16:creationId xmlns:a16="http://schemas.microsoft.com/office/drawing/2014/main" id="{0B4FAE94-FA5E-FC40-9CFC-E3C09BCBFAE9}"/>
              </a:ext>
            </a:extLst>
          </p:cNvPr>
          <p:cNvGrpSpPr/>
          <p:nvPr userDrawn="1"/>
        </p:nvGrpSpPr>
        <p:grpSpPr>
          <a:xfrm>
            <a:off x="838200" y="-609600"/>
            <a:ext cx="1136650" cy="1828800"/>
            <a:chOff x="838200" y="-609600"/>
            <a:chExt cx="1136650" cy="1828800"/>
          </a:xfrm>
        </p:grpSpPr>
        <p:sp>
          <p:nvSpPr>
            <p:cNvPr id="7" name="Rechthoek 6">
              <a:extLst>
                <a:ext uri="{FF2B5EF4-FFF2-40B4-BE49-F238E27FC236}">
                  <a16:creationId xmlns:a16="http://schemas.microsoft.com/office/drawing/2014/main" id="{478FD9D2-DD68-1B46-A02D-FD1B84A0CDEE}"/>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3DA5A639-2320-D14A-B535-DDC44B20598B}"/>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9" name="Titel 1">
            <a:extLst>
              <a:ext uri="{FF2B5EF4-FFF2-40B4-BE49-F238E27FC236}">
                <a16:creationId xmlns:a16="http://schemas.microsoft.com/office/drawing/2014/main" id="{1515F0CF-DD22-D646-B7D0-CAE610FD4579}"/>
              </a:ext>
            </a:extLst>
          </p:cNvPr>
          <p:cNvSpPr>
            <a:spLocks noGrp="1"/>
          </p:cNvSpPr>
          <p:nvPr>
            <p:ph type="title"/>
          </p:nvPr>
        </p:nvSpPr>
        <p:spPr>
          <a:xfrm>
            <a:off x="2353456" y="582541"/>
            <a:ext cx="9000344" cy="590931"/>
          </a:xfrm>
        </p:spPr>
        <p:txBody>
          <a:bodyPr/>
          <a:lstStyle>
            <a:lvl1pPr>
              <a:defRPr sz="3600"/>
            </a:lvl1pPr>
          </a:lstStyle>
          <a:p>
            <a:r>
              <a:rPr lang="nl-NL"/>
              <a:t>Klik om stijl te bewerken</a:t>
            </a:r>
          </a:p>
        </p:txBody>
      </p:sp>
      <p:grpSp>
        <p:nvGrpSpPr>
          <p:cNvPr id="13" name="Groep 12">
            <a:extLst>
              <a:ext uri="{FF2B5EF4-FFF2-40B4-BE49-F238E27FC236}">
                <a16:creationId xmlns:a16="http://schemas.microsoft.com/office/drawing/2014/main" id="{9A017619-F128-B54A-A69D-E4B942819854}"/>
              </a:ext>
            </a:extLst>
          </p:cNvPr>
          <p:cNvGrpSpPr/>
          <p:nvPr userDrawn="1"/>
        </p:nvGrpSpPr>
        <p:grpSpPr>
          <a:xfrm>
            <a:off x="144253" y="115429"/>
            <a:ext cx="572593" cy="533405"/>
            <a:chOff x="144253" y="484618"/>
            <a:chExt cx="572593" cy="533405"/>
          </a:xfrm>
        </p:grpSpPr>
        <p:pic>
          <p:nvPicPr>
            <p:cNvPr id="14" name="Graphic 13" descr="Introductiepagina met effen opvulling">
              <a:hlinkClick r:id="" action="ppaction://hlinkshowjump?jump=firstslide"/>
              <a:extLst>
                <a:ext uri="{FF2B5EF4-FFF2-40B4-BE49-F238E27FC236}">
                  <a16:creationId xmlns:a16="http://schemas.microsoft.com/office/drawing/2014/main" id="{4C8C05B8-2CA4-1C4C-AFB9-B66A7D104C0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1070" y="662358"/>
              <a:ext cx="355665" cy="355665"/>
            </a:xfrm>
            <a:prstGeom prst="rect">
              <a:avLst/>
            </a:prstGeom>
          </p:spPr>
        </p:pic>
        <p:sp>
          <p:nvSpPr>
            <p:cNvPr id="15" name="Rechthoek 14">
              <a:extLst>
                <a:ext uri="{FF2B5EF4-FFF2-40B4-BE49-F238E27FC236}">
                  <a16:creationId xmlns:a16="http://schemas.microsoft.com/office/drawing/2014/main" id="{6D5838A7-D51D-464F-87CD-0FEFC4414DFA}"/>
                </a:ext>
              </a:extLst>
            </p:cNvPr>
            <p:cNvSpPr/>
            <p:nvPr/>
          </p:nvSpPr>
          <p:spPr>
            <a:xfrm>
              <a:off x="144253" y="484618"/>
              <a:ext cx="572593" cy="246221"/>
            </a:xfrm>
            <a:prstGeom prst="rect">
              <a:avLst/>
            </a:prstGeom>
          </p:spPr>
          <p:txBody>
            <a:bodyPr wrap="none">
              <a:spAutoFit/>
            </a:bodyPr>
            <a:lstStyle/>
            <a:p>
              <a:r>
                <a:rPr lang="nl-NL" sz="1000" b="1">
                  <a:solidFill>
                    <a:schemeClr val="accent5">
                      <a:lumMod val="60000"/>
                      <a:lumOff val="40000"/>
                    </a:schemeClr>
                  </a:solidFill>
                  <a:latin typeface="Ubuntu" panose="020B0504030602030204" pitchFamily="34" charset="0"/>
                </a:rPr>
                <a:t>HOME</a:t>
              </a:r>
              <a:endParaRPr lang="nl-NL" sz="1000" b="1">
                <a:solidFill>
                  <a:schemeClr val="accent5">
                    <a:lumMod val="60000"/>
                    <a:lumOff val="40000"/>
                  </a:schemeClr>
                </a:solidFill>
              </a:endParaRPr>
            </a:p>
          </p:txBody>
        </p:sp>
      </p:grpSp>
    </p:spTree>
    <p:extLst>
      <p:ext uri="{BB962C8B-B14F-4D97-AF65-F5344CB8AC3E}">
        <p14:creationId xmlns:p14="http://schemas.microsoft.com/office/powerpoint/2010/main" val="131294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39C2D-5919-014C-A09B-468518661FA1}"/>
              </a:ext>
            </a:extLst>
          </p:cNvPr>
          <p:cNvSpPr>
            <a:spLocks noGrp="1"/>
          </p:cNvSpPr>
          <p:nvPr>
            <p:ph type="title"/>
          </p:nvPr>
        </p:nvSpPr>
        <p:spPr/>
        <p:txBody>
          <a:bodyPr/>
          <a:lstStyle/>
          <a:p>
            <a:r>
              <a:rPr lang="nl-NL"/>
              <a:t>Klik om stijl te bewerken</a:t>
            </a:r>
          </a:p>
        </p:txBody>
      </p:sp>
      <p:sp>
        <p:nvSpPr>
          <p:cNvPr id="6" name="Tijdelijke aanduiding voor tekst 2">
            <a:extLst>
              <a:ext uri="{FF2B5EF4-FFF2-40B4-BE49-F238E27FC236}">
                <a16:creationId xmlns:a16="http://schemas.microsoft.com/office/drawing/2014/main" id="{F839D3BA-D616-394C-B16D-BA7653E1BE71}"/>
              </a:ext>
            </a:extLst>
          </p:cNvPr>
          <p:cNvSpPr>
            <a:spLocks noGrp="1"/>
          </p:cNvSpPr>
          <p:nvPr>
            <p:ph type="body" idx="1"/>
          </p:nvPr>
        </p:nvSpPr>
        <p:spPr>
          <a:xfrm>
            <a:off x="831850" y="2298701"/>
            <a:ext cx="10515600" cy="311239"/>
          </a:xfrm>
        </p:spPr>
        <p:txBody>
          <a:bodyPr/>
          <a:lstStyle>
            <a:lvl1pPr marL="0" indent="0">
              <a:lnSpc>
                <a:spcPct val="150000"/>
              </a:lnSpc>
              <a:spcBef>
                <a:spcPts val="0"/>
              </a:spcBef>
              <a:buNone/>
              <a:defRPr sz="1100" b="0" i="0">
                <a:solidFill>
                  <a:schemeClr val="tx1"/>
                </a:solidFill>
                <a:latin typeface="Ubuntu" panose="020B05040306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258218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967EB56-A33E-6D46-9B73-939D3CDE573E}"/>
              </a:ext>
            </a:extLst>
          </p:cNvPr>
          <p:cNvSpPr>
            <a:spLocks noGrp="1"/>
          </p:cNvSpPr>
          <p:nvPr>
            <p:ph type="dt" sz="half" idx="10"/>
          </p:nvPr>
        </p:nvSpPr>
        <p:spPr>
          <a:xfrm>
            <a:off x="838200" y="6356350"/>
            <a:ext cx="2743200" cy="365125"/>
          </a:xfrm>
          <a:prstGeom prst="rect">
            <a:avLst/>
          </a:prstGeom>
        </p:spPr>
        <p:txBody>
          <a:bodyPr/>
          <a:lstStyle/>
          <a:p>
            <a:fld id="{9805B409-462A-FB4F-9E7D-24A31897D349}" type="datetimeFigureOut">
              <a:t>12-03-2021</a:t>
            </a:fld>
            <a:endParaRPr lang="nl-NL"/>
          </a:p>
        </p:txBody>
      </p:sp>
      <p:sp>
        <p:nvSpPr>
          <p:cNvPr id="3" name="Tijdelijke aanduiding voor voettekst 2">
            <a:extLst>
              <a:ext uri="{FF2B5EF4-FFF2-40B4-BE49-F238E27FC236}">
                <a16:creationId xmlns:a16="http://schemas.microsoft.com/office/drawing/2014/main" id="{F2C7C31F-02D2-0A45-A826-ED807ECCDD05}"/>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73E5E7F8-08E2-D64B-98F6-560A6EB69E2F}"/>
              </a:ext>
            </a:extLst>
          </p:cNvPr>
          <p:cNvSpPr>
            <a:spLocks noGrp="1"/>
          </p:cNvSpPr>
          <p:nvPr>
            <p:ph type="sldNum" sz="quarter" idx="12"/>
          </p:nvPr>
        </p:nvSpPr>
        <p:spPr/>
        <p:txBody>
          <a:bodyPr/>
          <a:lstStyle/>
          <a:p>
            <a:fld id="{076E4D5C-86F7-564B-823D-C32BF37E8181}" type="slidenum">
              <a:t>‹nr.›</a:t>
            </a:fld>
            <a:endParaRPr lang="nl-NL"/>
          </a:p>
        </p:txBody>
      </p:sp>
      <p:grpSp>
        <p:nvGrpSpPr>
          <p:cNvPr id="8" name="Groep 7">
            <a:extLst>
              <a:ext uri="{FF2B5EF4-FFF2-40B4-BE49-F238E27FC236}">
                <a16:creationId xmlns:a16="http://schemas.microsoft.com/office/drawing/2014/main" id="{128A4012-26DD-4945-A882-DE49D356E1A2}"/>
              </a:ext>
            </a:extLst>
          </p:cNvPr>
          <p:cNvGrpSpPr/>
          <p:nvPr userDrawn="1"/>
        </p:nvGrpSpPr>
        <p:grpSpPr>
          <a:xfrm>
            <a:off x="144253" y="115429"/>
            <a:ext cx="572593" cy="533405"/>
            <a:chOff x="144253" y="484618"/>
            <a:chExt cx="572593" cy="533405"/>
          </a:xfrm>
        </p:grpSpPr>
        <p:pic>
          <p:nvPicPr>
            <p:cNvPr id="9" name="Graphic 8" descr="Introductiepagina met effen opvulling">
              <a:hlinkClick r:id="" action="ppaction://hlinkshowjump?jump=firstslide"/>
              <a:extLst>
                <a:ext uri="{FF2B5EF4-FFF2-40B4-BE49-F238E27FC236}">
                  <a16:creationId xmlns:a16="http://schemas.microsoft.com/office/drawing/2014/main" id="{052D8183-B9B2-7945-8C44-30BF517F5BF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1070" y="662358"/>
              <a:ext cx="355665" cy="355665"/>
            </a:xfrm>
            <a:prstGeom prst="rect">
              <a:avLst/>
            </a:prstGeom>
          </p:spPr>
        </p:pic>
        <p:sp>
          <p:nvSpPr>
            <p:cNvPr id="10" name="Rechthoek 9">
              <a:extLst>
                <a:ext uri="{FF2B5EF4-FFF2-40B4-BE49-F238E27FC236}">
                  <a16:creationId xmlns:a16="http://schemas.microsoft.com/office/drawing/2014/main" id="{9610D3F5-04EF-C34C-9C43-577377606AF7}"/>
                </a:ext>
              </a:extLst>
            </p:cNvPr>
            <p:cNvSpPr/>
            <p:nvPr/>
          </p:nvSpPr>
          <p:spPr>
            <a:xfrm>
              <a:off x="144253" y="484618"/>
              <a:ext cx="572593" cy="246221"/>
            </a:xfrm>
            <a:prstGeom prst="rect">
              <a:avLst/>
            </a:prstGeom>
          </p:spPr>
          <p:txBody>
            <a:bodyPr wrap="none">
              <a:spAutoFit/>
            </a:bodyPr>
            <a:lstStyle/>
            <a:p>
              <a:r>
                <a:rPr lang="nl-NL" sz="1000" b="1">
                  <a:solidFill>
                    <a:schemeClr val="accent5">
                      <a:lumMod val="60000"/>
                      <a:lumOff val="40000"/>
                    </a:schemeClr>
                  </a:solidFill>
                  <a:latin typeface="Ubuntu" panose="020B0504030602030204" pitchFamily="34" charset="0"/>
                </a:rPr>
                <a:t>HOME</a:t>
              </a:r>
              <a:endParaRPr lang="nl-NL" sz="1000" b="1">
                <a:solidFill>
                  <a:schemeClr val="accent5">
                    <a:lumMod val="60000"/>
                    <a:lumOff val="40000"/>
                  </a:schemeClr>
                </a:solidFill>
              </a:endParaRPr>
            </a:p>
          </p:txBody>
        </p:sp>
      </p:grpSp>
    </p:spTree>
    <p:extLst>
      <p:ext uri="{BB962C8B-B14F-4D97-AF65-F5344CB8AC3E}">
        <p14:creationId xmlns:p14="http://schemas.microsoft.com/office/powerpoint/2010/main" val="149899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C38113-E768-8344-BA68-ECA5C63AE0E5}"/>
              </a:ext>
            </a:extLst>
          </p:cNvPr>
          <p:cNvSpPr>
            <a:spLocks noGrp="1"/>
          </p:cNvSpPr>
          <p:nvPr>
            <p:ph type="title"/>
          </p:nvPr>
        </p:nvSpPr>
        <p:spPr>
          <a:xfrm>
            <a:off x="838200" y="677041"/>
            <a:ext cx="10515600" cy="701731"/>
          </a:xfrm>
          <a:prstGeom prst="rect">
            <a:avLst/>
          </a:prstGeom>
        </p:spPr>
        <p:txBody>
          <a:bodyPr vert="horz" lIns="91440" tIns="45720" rIns="91440" bIns="45720" rtlCol="0" anchor="ctr">
            <a:spAutoFit/>
          </a:bodyPr>
          <a:lstStyle/>
          <a:p>
            <a:r>
              <a:rPr lang="nl-NL"/>
              <a:t>ubunt</a:t>
            </a:r>
          </a:p>
        </p:txBody>
      </p:sp>
      <p:sp>
        <p:nvSpPr>
          <p:cNvPr id="3" name="Tijdelijke aanduiding voor tekst 2">
            <a:extLst>
              <a:ext uri="{FF2B5EF4-FFF2-40B4-BE49-F238E27FC236}">
                <a16:creationId xmlns:a16="http://schemas.microsoft.com/office/drawing/2014/main" id="{CE76A3EC-ADC5-D94B-98CE-1D79A832FE16}"/>
              </a:ext>
            </a:extLst>
          </p:cNvPr>
          <p:cNvSpPr>
            <a:spLocks noGrp="1"/>
          </p:cNvSpPr>
          <p:nvPr>
            <p:ph type="body" idx="1"/>
          </p:nvPr>
        </p:nvSpPr>
        <p:spPr>
          <a:xfrm>
            <a:off x="838200" y="1825625"/>
            <a:ext cx="10515600" cy="1789208"/>
          </a:xfrm>
          <a:prstGeom prst="rect">
            <a:avLst/>
          </a:prstGeom>
        </p:spPr>
        <p:txBody>
          <a:bodyPr vert="horz" lIns="91440" tIns="45720" rIns="91440" bIns="45720" rtlCol="0">
            <a:sp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773B9535-1AD6-3548-891A-29724F639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E4D5C-86F7-564B-823D-C32BF37E8181}" type="slidenum">
              <a:t>‹nr.›</a:t>
            </a:fld>
            <a:endParaRPr lang="nl-NL"/>
          </a:p>
        </p:txBody>
      </p:sp>
    </p:spTree>
    <p:extLst>
      <p:ext uri="{BB962C8B-B14F-4D97-AF65-F5344CB8AC3E}">
        <p14:creationId xmlns:p14="http://schemas.microsoft.com/office/powerpoint/2010/main" val="1837532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0" r:id="rId5"/>
    <p:sldLayoutId id="2147483654" r:id="rId6"/>
    <p:sldLayoutId id="2147483655" r:id="rId7"/>
  </p:sldLayoutIdLst>
  <p:txStyles>
    <p:title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Ubuntu Light" panose="020B0304030602030204" pitchFamily="34" charset="0"/>
          <a:ea typeface="+mn-ea"/>
          <a:cs typeface="+mn-cs"/>
        </a:defRPr>
      </a:lvl1pPr>
      <a:lvl2pPr marL="52388" indent="-39688" algn="l" defTabSz="914400" rtl="0" eaLnBrk="1" latinLnBrk="0" hangingPunct="1">
        <a:lnSpc>
          <a:spcPct val="90000"/>
        </a:lnSpc>
        <a:spcBef>
          <a:spcPts val="500"/>
        </a:spcBef>
        <a:buFont typeface="Arial" panose="020B0604020202020204" pitchFamily="34" charset="0"/>
        <a:buNone/>
        <a:tabLst/>
        <a:defRPr sz="2400" b="0" i="0" kern="1200">
          <a:solidFill>
            <a:schemeClr val="tx1"/>
          </a:solidFill>
          <a:latin typeface="Ubuntu Light" panose="020B0304030602030204" pitchFamily="34" charset="0"/>
          <a:ea typeface="+mn-ea"/>
          <a:cs typeface="+mn-cs"/>
        </a:defRPr>
      </a:lvl2pPr>
      <a:lvl3pPr marL="127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solidFill>
          <a:latin typeface="Ubuntu Light" panose="020B0304030602030204" pitchFamily="34" charset="0"/>
          <a:ea typeface="+mn-ea"/>
          <a:cs typeface="+mn-cs"/>
        </a:defRPr>
      </a:lvl3pPr>
      <a:lvl4pPr marL="127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solidFill>
          <a:latin typeface="Ubuntu Light" panose="020B0304030602030204" pitchFamily="34" charset="0"/>
          <a:ea typeface="+mn-ea"/>
          <a:cs typeface="+mn-cs"/>
        </a:defRPr>
      </a:lvl4pPr>
      <a:lvl5pPr marL="303213" indent="-303213"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Ubuntu Light" panose="020B03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slide" Target="slide2.xml"/><Relationship Id="rId7" Type="http://schemas.openxmlformats.org/officeDocument/2006/relationships/image" Target="../media/image9.pn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57.xml"/><Relationship Id="rId5" Type="http://schemas.openxmlformats.org/officeDocument/2006/relationships/slide" Target="slide22.xml"/><Relationship Id="rId15" Type="http://schemas.openxmlformats.org/officeDocument/2006/relationships/image" Target="../media/image15.svg"/><Relationship Id="rId10" Type="http://schemas.openxmlformats.org/officeDocument/2006/relationships/slide" Target="slide69.xml"/><Relationship Id="rId19" Type="http://schemas.openxmlformats.org/officeDocument/2006/relationships/image" Target="../media/image19.sv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hyperlink" Target="https://www.hetccv-woonoverlast.nl/casus" TargetMode="External"/><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0.svg"/><Relationship Id="rId10" Type="http://schemas.openxmlformats.org/officeDocument/2006/relationships/image" Target="../media/image32.svg"/><Relationship Id="rId4" Type="http://schemas.openxmlformats.org/officeDocument/2006/relationships/image" Target="../media/image29.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2.xml"/><Relationship Id="rId3" Type="http://schemas.openxmlformats.org/officeDocument/2006/relationships/slide" Target="slide12.xml"/><Relationship Id="rId7" Type="http://schemas.openxmlformats.org/officeDocument/2006/relationships/image" Target="../media/image33.png"/><Relationship Id="rId12"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image" Target="../media/image24.svg"/><Relationship Id="rId5" Type="http://schemas.openxmlformats.org/officeDocument/2006/relationships/image" Target="../media/image30.svg"/><Relationship Id="rId15" Type="http://schemas.openxmlformats.org/officeDocument/2006/relationships/slide" Target="slide15.xml"/><Relationship Id="rId10" Type="http://schemas.openxmlformats.org/officeDocument/2006/relationships/image" Target="../media/image23.png"/><Relationship Id="rId4" Type="http://schemas.openxmlformats.org/officeDocument/2006/relationships/image" Target="../media/image29.png"/><Relationship Id="rId9" Type="http://schemas.openxmlformats.org/officeDocument/2006/relationships/slide" Target="slide16.xml"/><Relationship Id="rId14"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11.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slide" Target="slide2.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slide" Target="slide2.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1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slide" Target="slide2.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xml"/><Relationship Id="rId3" Type="http://schemas.openxmlformats.org/officeDocument/2006/relationships/image" Target="../media/image28.png"/><Relationship Id="rId7" Type="http://schemas.openxmlformats.org/officeDocument/2006/relationships/slide" Target="slide18.xml"/><Relationship Id="rId12" Type="http://schemas.openxmlformats.org/officeDocument/2006/relationships/image" Target="../media/image24.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3.png"/><Relationship Id="rId5" Type="http://schemas.openxmlformats.org/officeDocument/2006/relationships/image" Target="../media/image29.png"/><Relationship Id="rId15" Type="http://schemas.openxmlformats.org/officeDocument/2006/relationships/slide" Target="slide11.xml"/><Relationship Id="rId10" Type="http://schemas.openxmlformats.org/officeDocument/2006/relationships/slide" Target="slide21.xml"/><Relationship Id="rId4" Type="http://schemas.openxmlformats.org/officeDocument/2006/relationships/slide" Target="slide17.xml"/><Relationship Id="rId9" Type="http://schemas.openxmlformats.org/officeDocument/2006/relationships/slide" Target="slide20.xml"/><Relationship Id="rId1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image" Target="../media/image30.sv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slide" Target="slide11.xml"/><Relationship Id="rId3" Type="http://schemas.openxmlformats.org/officeDocument/2006/relationships/image" Target="../media/image20.png"/><Relationship Id="rId7" Type="http://schemas.openxmlformats.org/officeDocument/2006/relationships/image" Target="../media/image22.svg"/><Relationship Id="rId12"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slide" Target="slide3.xml"/><Relationship Id="rId10" Type="http://schemas.openxmlformats.org/officeDocument/2006/relationships/image" Target="../media/image25.png"/><Relationship Id="rId4" Type="http://schemas.microsoft.com/office/2007/relationships/hdphoto" Target="../media/hdphoto1.wdp"/><Relationship Id="rId9" Type="http://schemas.openxmlformats.org/officeDocument/2006/relationships/image" Target="../media/image24.svg"/><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svg"/><Relationship Id="rId3" Type="http://schemas.openxmlformats.org/officeDocument/2006/relationships/image" Target="../media/image35.png"/><Relationship Id="rId7" Type="http://schemas.openxmlformats.org/officeDocument/2006/relationships/image" Target="../media/image36.png"/><Relationship Id="rId12"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7.svg"/><Relationship Id="rId11" Type="http://schemas.openxmlformats.org/officeDocument/2006/relationships/slide" Target="slide23.xml"/><Relationship Id="rId5" Type="http://schemas.openxmlformats.org/officeDocument/2006/relationships/image" Target="../media/image26.png"/><Relationship Id="rId15" Type="http://schemas.openxmlformats.org/officeDocument/2006/relationships/slide" Target="slide34.xml"/><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2.svg"/><Relationship Id="rId14" Type="http://schemas.openxmlformats.org/officeDocument/2006/relationships/slide" Target="slide31.xml"/></Relationships>
</file>

<file path=ppt/slides/_rels/slide2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3.png"/><Relationship Id="rId18" Type="http://schemas.openxmlformats.org/officeDocument/2006/relationships/image" Target="../media/image10.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slide" Target="slide31.xml"/><Relationship Id="rId17" Type="http://schemas.openxmlformats.org/officeDocument/2006/relationships/image" Target="../media/image9.png"/><Relationship Id="rId2" Type="http://schemas.openxmlformats.org/officeDocument/2006/relationships/notesSlide" Target="../notesSlides/notesSlide23.xml"/><Relationship Id="rId16"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slide" Target="slide25.xml"/><Relationship Id="rId11" Type="http://schemas.openxmlformats.org/officeDocument/2006/relationships/slide" Target="slide30.xml"/><Relationship Id="rId5" Type="http://schemas.openxmlformats.org/officeDocument/2006/relationships/image" Target="../media/image30.svg"/><Relationship Id="rId15" Type="http://schemas.openxmlformats.org/officeDocument/2006/relationships/slide" Target="slide34.xml"/><Relationship Id="rId10" Type="http://schemas.openxmlformats.org/officeDocument/2006/relationships/slide" Target="slide29.xml"/><Relationship Id="rId4" Type="http://schemas.openxmlformats.org/officeDocument/2006/relationships/image" Target="../media/image29.png"/><Relationship Id="rId9" Type="http://schemas.openxmlformats.org/officeDocument/2006/relationships/slide" Target="slide28.xml"/><Relationship Id="rId14" Type="http://schemas.openxmlformats.org/officeDocument/2006/relationships/image" Target="../media/image24.sv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28.png"/><Relationship Id="rId7" Type="http://schemas.openxmlformats.org/officeDocument/2006/relationships/slide" Target="slide5.xml"/><Relationship Id="rId12" Type="http://schemas.openxmlformats.org/officeDocument/2006/relationships/slide" Target="slide9.xml"/><Relationship Id="rId17" Type="http://schemas.openxmlformats.org/officeDocument/2006/relationships/slide" Target="slide2.xml"/><Relationship Id="rId2" Type="http://schemas.openxmlformats.org/officeDocument/2006/relationships/notesSlide" Target="../notesSlides/notesSlide3.xml"/><Relationship Id="rId16"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slide" Target="slide10.xml"/><Relationship Id="rId5" Type="http://schemas.openxmlformats.org/officeDocument/2006/relationships/image" Target="../media/image29.png"/><Relationship Id="rId15" Type="http://schemas.openxmlformats.org/officeDocument/2006/relationships/image" Target="../media/image24.sv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9.png"/><Relationship Id="rId3" Type="http://schemas.openxmlformats.org/officeDocument/2006/relationships/slide" Target="slide32.xml"/><Relationship Id="rId7" Type="http://schemas.openxmlformats.org/officeDocument/2006/relationships/image" Target="../media/image33.png"/><Relationship Id="rId12" Type="http://schemas.openxmlformats.org/officeDocument/2006/relationships/slide" Target="slide22.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23.xml"/><Relationship Id="rId5" Type="http://schemas.openxmlformats.org/officeDocument/2006/relationships/image" Target="../media/image30.svg"/><Relationship Id="rId10" Type="http://schemas.openxmlformats.org/officeDocument/2006/relationships/image" Target="../media/image24.svg"/><Relationship Id="rId4" Type="http://schemas.openxmlformats.org/officeDocument/2006/relationships/image" Target="../media/image29.png"/><Relationship Id="rId9" Type="http://schemas.openxmlformats.org/officeDocument/2006/relationships/image" Target="../media/image23.png"/><Relationship Id="rId1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slide" Target="slide22.xml"/><Relationship Id="rId4" Type="http://schemas.openxmlformats.org/officeDocument/2006/relationships/image" Target="../media/image30.svg"/><Relationship Id="rId9" Type="http://schemas.openxmlformats.org/officeDocument/2006/relationships/slide" Target="slide31.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31.xml"/><Relationship Id="rId4" Type="http://schemas.openxmlformats.org/officeDocument/2006/relationships/image" Target="../media/image30.sv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0.png"/><Relationship Id="rId3" Type="http://schemas.openxmlformats.org/officeDocument/2006/relationships/slide" Target="slide35.xml"/><Relationship Id="rId7" Type="http://schemas.openxmlformats.org/officeDocument/2006/relationships/image" Target="../media/image23.png"/><Relationship Id="rId12"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slide" Target="slide36.xml"/><Relationship Id="rId11" Type="http://schemas.openxmlformats.org/officeDocument/2006/relationships/slide" Target="slide31.xml"/><Relationship Id="rId5" Type="http://schemas.openxmlformats.org/officeDocument/2006/relationships/image" Target="../media/image30.svg"/><Relationship Id="rId15" Type="http://schemas.openxmlformats.org/officeDocument/2006/relationships/slide" Target="slide38.xml"/><Relationship Id="rId10" Type="http://schemas.openxmlformats.org/officeDocument/2006/relationships/slide" Target="slide22.xml"/><Relationship Id="rId4" Type="http://schemas.openxmlformats.org/officeDocument/2006/relationships/image" Target="../media/image29.png"/><Relationship Id="rId9" Type="http://schemas.openxmlformats.org/officeDocument/2006/relationships/slide" Target="slide23.xml"/><Relationship Id="rId14" Type="http://schemas.openxmlformats.org/officeDocument/2006/relationships/slide" Target="slide37.xml"/></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9.png"/><Relationship Id="rId7" Type="http://schemas.openxmlformats.org/officeDocument/2006/relationships/slide" Target="slide22.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slide" Target="slide34.xml"/><Relationship Id="rId5" Type="http://schemas.openxmlformats.org/officeDocument/2006/relationships/slide" Target="slide23.xml"/><Relationship Id="rId4" Type="http://schemas.openxmlformats.org/officeDocument/2006/relationships/image" Target="../media/image30.sv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23.xml"/><Relationship Id="rId7" Type="http://schemas.openxmlformats.org/officeDocument/2006/relationships/slide" Target="slide22.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34.xml"/><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23.xml"/><Relationship Id="rId7" Type="http://schemas.openxmlformats.org/officeDocument/2006/relationships/slide" Target="slide22.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34.xml"/><Relationship Id="rId9"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23.xml"/><Relationship Id="rId7" Type="http://schemas.openxmlformats.org/officeDocument/2006/relationships/slide" Target="slide22.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34.xml"/><Relationship Id="rId9"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26.png"/><Relationship Id="rId7" Type="http://schemas.openxmlformats.org/officeDocument/2006/relationships/image" Target="../media/image22.svg"/><Relationship Id="rId12" Type="http://schemas.openxmlformats.org/officeDocument/2006/relationships/slide" Target="slide52.xm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slide" Target="slide48.xml"/><Relationship Id="rId5" Type="http://schemas.openxmlformats.org/officeDocument/2006/relationships/image" Target="../media/image11.png"/><Relationship Id="rId10" Type="http://schemas.openxmlformats.org/officeDocument/2006/relationships/image" Target="../media/image24.svg"/><Relationship Id="rId4" Type="http://schemas.openxmlformats.org/officeDocument/2006/relationships/image" Target="../media/image27.sv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slide" Target="slide2.xml"/><Relationship Id="rId4" Type="http://schemas.openxmlformats.org/officeDocument/2006/relationships/hyperlink" Target="https://veiligheidscoalitie.nl/apothekerskast/persoonsgerichte-aanpak/persoonsgerichte-aanpak/" TargetMode="External"/><Relationship Id="rId9"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image" Target="../media/image24.svg"/><Relationship Id="rId3" Type="http://schemas.openxmlformats.org/officeDocument/2006/relationships/slide" Target="slide41.xml"/><Relationship Id="rId7" Type="http://schemas.openxmlformats.org/officeDocument/2006/relationships/slide" Target="slide43.xml"/><Relationship Id="rId12" Type="http://schemas.openxmlformats.org/officeDocument/2006/relationships/image" Target="../media/image23.png"/><Relationship Id="rId17" Type="http://schemas.openxmlformats.org/officeDocument/2006/relationships/image" Target="../media/image11.png"/><Relationship Id="rId2" Type="http://schemas.openxmlformats.org/officeDocument/2006/relationships/notesSlide" Target="../notesSlides/notesSlide40.xml"/><Relationship Id="rId16" Type="http://schemas.openxmlformats.org/officeDocument/2006/relationships/slide" Target="slide47.xml"/><Relationship Id="rId1" Type="http://schemas.openxmlformats.org/officeDocument/2006/relationships/slideLayout" Target="../slideLayouts/slideLayout7.xml"/><Relationship Id="rId6" Type="http://schemas.openxmlformats.org/officeDocument/2006/relationships/slide" Target="slide42.xml"/><Relationship Id="rId11" Type="http://schemas.openxmlformats.org/officeDocument/2006/relationships/slide" Target="slide48.xml"/><Relationship Id="rId5" Type="http://schemas.openxmlformats.org/officeDocument/2006/relationships/image" Target="../media/image30.svg"/><Relationship Id="rId15" Type="http://schemas.openxmlformats.org/officeDocument/2006/relationships/slide" Target="slide39.xml"/><Relationship Id="rId10" Type="http://schemas.openxmlformats.org/officeDocument/2006/relationships/slide" Target="slide46.xml"/><Relationship Id="rId4" Type="http://schemas.openxmlformats.org/officeDocument/2006/relationships/image" Target="../media/image29.png"/><Relationship Id="rId9" Type="http://schemas.openxmlformats.org/officeDocument/2006/relationships/slide" Target="slide45.xml"/><Relationship Id="rId14" Type="http://schemas.openxmlformats.org/officeDocument/2006/relationships/slide" Target="slide52.xml"/></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slide" Target="slide40.xml"/><Relationship Id="rId11" Type="http://schemas.openxmlformats.org/officeDocument/2006/relationships/image" Target="../media/image32.svg"/><Relationship Id="rId5" Type="http://schemas.openxmlformats.org/officeDocument/2006/relationships/slide" Target="slide23.xml"/><Relationship Id="rId10"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hyperlink" Target="https://www.expertisepuntvb.nl/expertise-licht-verstandelijke-beperking/overige-vragen/handreiking-vroegsignalering-lvb"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slide" Target="slide40.xml"/><Relationship Id="rId5" Type="http://schemas.openxmlformats.org/officeDocument/2006/relationships/slide" Target="slide23.xml"/><Relationship Id="rId4" Type="http://schemas.openxmlformats.org/officeDocument/2006/relationships/image" Target="../media/image30.svg"/></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slide" Target="slide40.xml"/><Relationship Id="rId5" Type="http://schemas.openxmlformats.org/officeDocument/2006/relationships/slide" Target="slide23.xml"/><Relationship Id="rId4" Type="http://schemas.openxmlformats.org/officeDocument/2006/relationships/image" Target="../media/image30.svg"/></Relationships>
</file>

<file path=ppt/slides/_rels/slide4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slide" Target="slide40.xml"/><Relationship Id="rId5" Type="http://schemas.openxmlformats.org/officeDocument/2006/relationships/slide" Target="slide23.xml"/><Relationship Id="rId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slide" Target="slide40.xml"/><Relationship Id="rId11" Type="http://schemas.openxmlformats.org/officeDocument/2006/relationships/image" Target="../media/image32.svg"/><Relationship Id="rId5" Type="http://schemas.openxmlformats.org/officeDocument/2006/relationships/slide" Target="slide23.xml"/><Relationship Id="rId10"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hyperlink" Target="https://vng.nl/sites/default/files/2020-10/20201001_traumasensitief_werken_def.pdf"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slide" Target="slide40.xml"/><Relationship Id="rId11" Type="http://schemas.openxmlformats.org/officeDocument/2006/relationships/image" Target="../media/image32.svg"/><Relationship Id="rId5" Type="http://schemas.openxmlformats.org/officeDocument/2006/relationships/slide" Target="slide23.xml"/><Relationship Id="rId10"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hyperlink" Target="https://www.mentorschap.nl/mentor-nodig-2/wie-krijgt-een-mentor"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slide" Target="slide40.xml"/><Relationship Id="rId5" Type="http://schemas.openxmlformats.org/officeDocument/2006/relationships/slide" Target="slide23.xml"/><Relationship Id="rId4" Type="http://schemas.openxmlformats.org/officeDocument/2006/relationships/image" Target="../media/image30.svg"/></Relationships>
</file>

<file path=ppt/slides/_rels/slide48.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image" Target="../media/image11.png"/><Relationship Id="rId3" Type="http://schemas.openxmlformats.org/officeDocument/2006/relationships/slide" Target="slide49.xml"/><Relationship Id="rId7" Type="http://schemas.openxmlformats.org/officeDocument/2006/relationships/image" Target="../media/image33.png"/><Relationship Id="rId12" Type="http://schemas.openxmlformats.org/officeDocument/2006/relationships/slide" Target="slide39.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slide" Target="slide50.xml"/><Relationship Id="rId11" Type="http://schemas.openxmlformats.org/officeDocument/2006/relationships/slide" Target="slide40.xml"/><Relationship Id="rId5" Type="http://schemas.openxmlformats.org/officeDocument/2006/relationships/image" Target="../media/image30.svg"/><Relationship Id="rId10" Type="http://schemas.openxmlformats.org/officeDocument/2006/relationships/image" Target="../media/image24.svg"/><Relationship Id="rId4" Type="http://schemas.openxmlformats.org/officeDocument/2006/relationships/image" Target="../media/image29.png"/><Relationship Id="rId9" Type="http://schemas.openxmlformats.org/officeDocument/2006/relationships/image" Target="../media/image23.png"/><Relationship Id="rId14" Type="http://schemas.openxmlformats.org/officeDocument/2006/relationships/slide" Target="slide51.xml"/></Relationships>
</file>

<file path=ppt/slides/_rels/slide49.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slide" Target="slide39.xml"/><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30.svg"/><Relationship Id="rId4" Type="http://schemas.openxmlformats.org/officeDocument/2006/relationships/image" Target="../media/image29.png"/></Relationships>
</file>

<file path=ppt/slides/_rels/slide5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slide" Target="slide48.xml"/><Relationship Id="rId5" Type="http://schemas.openxmlformats.org/officeDocument/2006/relationships/image" Target="../media/image33.png"/><Relationship Id="rId4" Type="http://schemas.openxmlformats.org/officeDocument/2006/relationships/image" Target="../media/image30.svg"/></Relationships>
</file>

<file path=ppt/slides/_rels/slide5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slide" Target="slide48.xml"/><Relationship Id="rId5" Type="http://schemas.openxmlformats.org/officeDocument/2006/relationships/image" Target="../media/image33.png"/><Relationship Id="rId4" Type="http://schemas.openxmlformats.org/officeDocument/2006/relationships/image" Target="../media/image30.svg"/></Relationships>
</file>

<file path=ppt/slides/_rels/slide5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slide" Target="slide55.xml"/><Relationship Id="rId3" Type="http://schemas.openxmlformats.org/officeDocument/2006/relationships/slide" Target="slide53.xml"/><Relationship Id="rId7" Type="http://schemas.openxmlformats.org/officeDocument/2006/relationships/image" Target="../media/image23.png"/><Relationship Id="rId12"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slide" Target="slide54.xml"/><Relationship Id="rId11" Type="http://schemas.openxmlformats.org/officeDocument/2006/relationships/slide" Target="slide48.xml"/><Relationship Id="rId5" Type="http://schemas.openxmlformats.org/officeDocument/2006/relationships/image" Target="../media/image30.svg"/><Relationship Id="rId10" Type="http://schemas.openxmlformats.org/officeDocument/2006/relationships/slide" Target="slide39.xml"/><Relationship Id="rId4" Type="http://schemas.openxmlformats.org/officeDocument/2006/relationships/image" Target="../media/image29.png"/><Relationship Id="rId9" Type="http://schemas.openxmlformats.org/officeDocument/2006/relationships/slide" Target="slide40.xml"/><Relationship Id="rId14" Type="http://schemas.openxmlformats.org/officeDocument/2006/relationships/slide" Target="slide56.xml"/></Relationships>
</file>

<file path=ppt/slides/_rels/slide53.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29.png"/><Relationship Id="rId7"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slide" Target="slide52.xml"/><Relationship Id="rId5" Type="http://schemas.openxmlformats.org/officeDocument/2006/relationships/slide" Target="slide23.xml"/><Relationship Id="rId4" Type="http://schemas.openxmlformats.org/officeDocument/2006/relationships/image" Target="../media/image30.svg"/></Relationships>
</file>

<file path=ppt/slides/_rels/slide54.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29.png"/><Relationship Id="rId7"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slide" Target="slide52.xml"/><Relationship Id="rId5" Type="http://schemas.openxmlformats.org/officeDocument/2006/relationships/slide" Target="slide23.xml"/><Relationship Id="rId4" Type="http://schemas.openxmlformats.org/officeDocument/2006/relationships/image" Target="../media/image30.svg"/></Relationships>
</file>

<file path=ppt/slides/_rels/slide55.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23.xml"/><Relationship Id="rId7"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52.xml"/></Relationships>
</file>

<file path=ppt/slides/_rels/slide56.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23.xml"/><Relationship Id="rId7"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52.xml"/></Relationships>
</file>

<file path=ppt/slides/_rels/slide57.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66.xml"/><Relationship Id="rId3" Type="http://schemas.openxmlformats.org/officeDocument/2006/relationships/slide" Target="slide58.xml"/><Relationship Id="rId7" Type="http://schemas.openxmlformats.org/officeDocument/2006/relationships/slide" Target="slide60.xml"/><Relationship Id="rId12" Type="http://schemas.openxmlformats.org/officeDocument/2006/relationships/slide" Target="slide65.xml"/><Relationship Id="rId2" Type="http://schemas.openxmlformats.org/officeDocument/2006/relationships/notesSlide" Target="../notesSlides/notesSlide57.xml"/><Relationship Id="rId16" Type="http://schemas.openxmlformats.org/officeDocument/2006/relationships/slide" Target="slide68.xml"/><Relationship Id="rId1" Type="http://schemas.openxmlformats.org/officeDocument/2006/relationships/slideLayout" Target="../slideLayouts/slideLayout7.xml"/><Relationship Id="rId6" Type="http://schemas.openxmlformats.org/officeDocument/2006/relationships/slide" Target="slide59.xml"/><Relationship Id="rId11" Type="http://schemas.openxmlformats.org/officeDocument/2006/relationships/slide" Target="slide64.xml"/><Relationship Id="rId5" Type="http://schemas.openxmlformats.org/officeDocument/2006/relationships/image" Target="../media/image30.svg"/><Relationship Id="rId15" Type="http://schemas.openxmlformats.org/officeDocument/2006/relationships/slide" Target="slide67.xml"/><Relationship Id="rId10" Type="http://schemas.openxmlformats.org/officeDocument/2006/relationships/slide" Target="slide63.xml"/><Relationship Id="rId4" Type="http://schemas.openxmlformats.org/officeDocument/2006/relationships/image" Target="../media/image29.png"/><Relationship Id="rId9" Type="http://schemas.openxmlformats.org/officeDocument/2006/relationships/slide" Target="slide62.xml"/><Relationship Id="rId1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23.xml"/><Relationship Id="rId4" Type="http://schemas.openxmlformats.org/officeDocument/2006/relationships/image" Target="../media/image30.svg"/></Relationships>
</file>

<file path=ppt/slides/_rels/slide5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hyperlink" Target="https://indd.adobe.com/view/ff51cfc3-a63c-4a30-9cb1-dc6b76a9ffbf?startpage=24" TargetMode="External"/><Relationship Id="rId5" Type="http://schemas.openxmlformats.org/officeDocument/2006/relationships/image" Target="../media/image33.png"/><Relationship Id="rId10" Type="http://schemas.openxmlformats.org/officeDocument/2006/relationships/slide" Target="slide57.xml"/><Relationship Id="rId4" Type="http://schemas.openxmlformats.org/officeDocument/2006/relationships/image" Target="../media/image30.svg"/><Relationship Id="rId9" Type="http://schemas.openxmlformats.org/officeDocument/2006/relationships/slide" Target="slide2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30.svg"/><Relationship Id="rId4" Type="http://schemas.openxmlformats.org/officeDocument/2006/relationships/image" Target="../media/image29.png"/></Relationships>
</file>

<file path=ppt/slides/_rels/slide6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hyperlink" Target="https://indd.adobe.com/view/ff51cfc3-a63c-4a30-9cb1-dc6b76a9ffbf?startpage=110" TargetMode="External"/><Relationship Id="rId5" Type="http://schemas.openxmlformats.org/officeDocument/2006/relationships/image" Target="../media/image33.png"/><Relationship Id="rId10" Type="http://schemas.openxmlformats.org/officeDocument/2006/relationships/slide" Target="slide57.xml"/><Relationship Id="rId4" Type="http://schemas.openxmlformats.org/officeDocument/2006/relationships/image" Target="../media/image30.svg"/><Relationship Id="rId9" Type="http://schemas.openxmlformats.org/officeDocument/2006/relationships/slide" Target="slide23.xml"/></Relationships>
</file>

<file path=ppt/slides/_rels/slide6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hyperlink" Target="https://veiligheidscoalitie.nl/apothekerskast/persoonsgerichte-aanpak/persoonsgerichte-aanpak/" TargetMode="External"/><Relationship Id="rId5" Type="http://schemas.openxmlformats.org/officeDocument/2006/relationships/image" Target="../media/image33.png"/><Relationship Id="rId10" Type="http://schemas.openxmlformats.org/officeDocument/2006/relationships/slide" Target="slide57.xml"/><Relationship Id="rId4" Type="http://schemas.openxmlformats.org/officeDocument/2006/relationships/image" Target="../media/image30.svg"/><Relationship Id="rId9" Type="http://schemas.openxmlformats.org/officeDocument/2006/relationships/slide" Target="slide23.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57.xml"/><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image" Target="../media/image33.png"/><Relationship Id="rId4" Type="http://schemas.openxmlformats.org/officeDocument/2006/relationships/image" Target="../media/image30.svg"/></Relationships>
</file>

<file path=ppt/slides/_rels/slide6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hyperlink" Target="https://indd.adobe.com/view/ff51cfc3-a63c-4a30-9cb1-dc6b76a9ffbf?startpage=125" TargetMode="External"/><Relationship Id="rId5" Type="http://schemas.openxmlformats.org/officeDocument/2006/relationships/image" Target="../media/image33.png"/><Relationship Id="rId10" Type="http://schemas.openxmlformats.org/officeDocument/2006/relationships/slide" Target="slide57.xml"/><Relationship Id="rId4" Type="http://schemas.openxmlformats.org/officeDocument/2006/relationships/image" Target="../media/image30.svg"/><Relationship Id="rId9" Type="http://schemas.openxmlformats.org/officeDocument/2006/relationships/slide" Target="slide23.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57.xml"/><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image" Target="../media/image33.png"/><Relationship Id="rId4" Type="http://schemas.openxmlformats.org/officeDocument/2006/relationships/image" Target="../media/image30.svg"/></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57.xml"/><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image" Target="../media/image33.png"/><Relationship Id="rId4" Type="http://schemas.openxmlformats.org/officeDocument/2006/relationships/image" Target="../media/image30.svg"/></Relationships>
</file>

<file path=ppt/slides/_rels/slide6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slide" Target="slide57.xml"/><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hyperlink" Target="https://effectencalculator.nl/effectencalculator/" TargetMode="External"/><Relationship Id="rId11" Type="http://schemas.openxmlformats.org/officeDocument/2006/relationships/slide" Target="slide23.xml"/><Relationship Id="rId5" Type="http://schemas.openxmlformats.org/officeDocument/2006/relationships/image" Target="../media/image33.png"/><Relationship Id="rId10" Type="http://schemas.openxmlformats.org/officeDocument/2006/relationships/hyperlink" Target="https://vng.nl/artikelen/hoe-werkt-de-handelingsbank" TargetMode="External"/><Relationship Id="rId4" Type="http://schemas.openxmlformats.org/officeDocument/2006/relationships/image" Target="../media/image30.svg"/><Relationship Id="rId9" Type="http://schemas.openxmlformats.org/officeDocument/2006/relationships/hyperlink" Target="https://www.doorbraakmethode.nl/resultaten"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57.xm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image" Target="../media/image33.png"/><Relationship Id="rId4" Type="http://schemas.openxmlformats.org/officeDocument/2006/relationships/image" Target="../media/image30.svg"/></Relationships>
</file>

<file path=ppt/slides/_rels/slide6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hyperlink" Target="https://veiligheidscoalitie.nl/video/2533/" TargetMode="External"/><Relationship Id="rId3" Type="http://schemas.openxmlformats.org/officeDocument/2006/relationships/image" Target="../media/image37.png"/><Relationship Id="rId7" Type="http://schemas.openxmlformats.org/officeDocument/2006/relationships/slide" Target="slide23.xml"/><Relationship Id="rId12" Type="http://schemas.openxmlformats.org/officeDocument/2006/relationships/hyperlink" Target="https://veiligheidscoalitie.nl/video/2532/"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9.png"/><Relationship Id="rId5" Type="http://schemas.openxmlformats.org/officeDocument/2006/relationships/image" Target="../media/image30.svg"/><Relationship Id="rId10" Type="http://schemas.openxmlformats.org/officeDocument/2006/relationships/hyperlink" Target="https://www.hetccv-woonoverlast.nl/casus" TargetMode="External"/><Relationship Id="rId4" Type="http://schemas.openxmlformats.org/officeDocument/2006/relationships/image" Target="../media/image29.png"/><Relationship Id="rId9" Type="http://schemas.openxmlformats.org/officeDocument/2006/relationships/image" Target="../media/image38.png"/><Relationship Id="rId14" Type="http://schemas.openxmlformats.org/officeDocument/2006/relationships/hyperlink" Target="https://veiligheidscoalitie.nl/video/2531/" TargetMode="External"/></Relationships>
</file>

<file path=ppt/slides/_rels/slide69.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 Target="slide7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slide" Target="slide2.xml"/><Relationship Id="rId4" Type="http://schemas.openxmlformats.org/officeDocument/2006/relationships/hyperlink" Target="https://www.informatielangdurigezorg.nl/ggz-naar-wlz" TargetMode="External"/><Relationship Id="rId9" Type="http://schemas.openxmlformats.org/officeDocument/2006/relationships/slide" Target="slide3.xml"/></Relationships>
</file>

<file path=ppt/slides/_rels/slide7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a:extLst>
              <a:ext uri="{FF2B5EF4-FFF2-40B4-BE49-F238E27FC236}">
                <a16:creationId xmlns:a16="http://schemas.microsoft.com/office/drawing/2014/main" id="{C1383A9E-534A-EA4C-8DDF-9DAC624787BB}"/>
              </a:ext>
            </a:extLst>
          </p:cNvPr>
          <p:cNvSpPr/>
          <p:nvPr/>
        </p:nvSpPr>
        <p:spPr>
          <a:xfrm>
            <a:off x="492125" y="2800381"/>
            <a:ext cx="1808777" cy="1808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725FA289-BDCE-684C-9BE0-3266AA87C432}"/>
              </a:ext>
            </a:extLst>
          </p:cNvPr>
          <p:cNvSpPr/>
          <p:nvPr/>
        </p:nvSpPr>
        <p:spPr>
          <a:xfrm>
            <a:off x="2692075" y="2794063"/>
            <a:ext cx="1808777" cy="1808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43746E13-2B2C-0C41-8E24-7A9265E95972}"/>
              </a:ext>
            </a:extLst>
          </p:cNvPr>
          <p:cNvSpPr/>
          <p:nvPr/>
        </p:nvSpPr>
        <p:spPr>
          <a:xfrm>
            <a:off x="4906127" y="2752496"/>
            <a:ext cx="1808777" cy="1808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itel_Casus">
            <a:extLst>
              <a:ext uri="{FF2B5EF4-FFF2-40B4-BE49-F238E27FC236}">
                <a16:creationId xmlns:a16="http://schemas.microsoft.com/office/drawing/2014/main" id="{BC4E06F5-0662-4B41-87BD-99A93712B290}"/>
              </a:ext>
            </a:extLst>
          </p:cNvPr>
          <p:cNvSpPr txBox="1">
            <a:spLocks/>
          </p:cNvSpPr>
          <p:nvPr/>
        </p:nvSpPr>
        <p:spPr>
          <a:xfrm>
            <a:off x="108864" y="4675885"/>
            <a:ext cx="2597426" cy="84330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lvl="0" algn="ctr">
              <a:lnSpc>
                <a:spcPct val="100000"/>
              </a:lnSpc>
              <a:spcBef>
                <a:spcPts val="0"/>
              </a:spcBef>
            </a:pPr>
            <a:r>
              <a:rPr lang="nl-NL" sz="2000" b="1">
                <a:solidFill>
                  <a:schemeClr val="accent2"/>
                </a:solidFill>
              </a:rPr>
              <a:t>Mira </a:t>
            </a:r>
          </a:p>
          <a:p>
            <a:pPr algn="ctr"/>
            <a:r>
              <a:rPr lang="nl-NL" sz="1600"/>
              <a:t>Met triple </a:t>
            </a:r>
          </a:p>
          <a:p>
            <a:pPr algn="ctr"/>
            <a:r>
              <a:rPr lang="nl-NL" sz="1600"/>
              <a:t>problematiek </a:t>
            </a:r>
          </a:p>
        </p:txBody>
      </p:sp>
      <p:sp>
        <p:nvSpPr>
          <p:cNvPr id="15" name="Titel_Casus">
            <a:extLst>
              <a:ext uri="{FF2B5EF4-FFF2-40B4-BE49-F238E27FC236}">
                <a16:creationId xmlns:a16="http://schemas.microsoft.com/office/drawing/2014/main" id="{2163FE66-C3FF-894E-B88D-158DADB5C108}"/>
              </a:ext>
            </a:extLst>
          </p:cNvPr>
          <p:cNvSpPr txBox="1">
            <a:spLocks/>
          </p:cNvSpPr>
          <p:nvPr/>
        </p:nvSpPr>
        <p:spPr>
          <a:xfrm>
            <a:off x="2336998" y="4696137"/>
            <a:ext cx="2597427" cy="8125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algn="ctr"/>
            <a:r>
              <a:rPr lang="nl-NL" sz="2000" b="1">
                <a:solidFill>
                  <a:schemeClr val="accent2"/>
                </a:solidFill>
              </a:rPr>
              <a:t>Ryan </a:t>
            </a:r>
          </a:p>
          <a:p>
            <a:pPr algn="ctr"/>
            <a:r>
              <a:rPr lang="nl-NL" sz="1600"/>
              <a:t>Afglijdende</a:t>
            </a:r>
          </a:p>
          <a:p>
            <a:pPr algn="ctr"/>
            <a:r>
              <a:rPr lang="nl-NL" sz="1600"/>
              <a:t>jongere</a:t>
            </a:r>
          </a:p>
        </p:txBody>
      </p:sp>
      <p:sp>
        <p:nvSpPr>
          <p:cNvPr id="22" name="Titel_Casus">
            <a:extLst>
              <a:ext uri="{FF2B5EF4-FFF2-40B4-BE49-F238E27FC236}">
                <a16:creationId xmlns:a16="http://schemas.microsoft.com/office/drawing/2014/main" id="{A92C48C1-4389-1843-94AE-8A787F6D00D1}"/>
              </a:ext>
            </a:extLst>
          </p:cNvPr>
          <p:cNvSpPr txBox="1">
            <a:spLocks/>
          </p:cNvSpPr>
          <p:nvPr/>
        </p:nvSpPr>
        <p:spPr>
          <a:xfrm>
            <a:off x="4711966" y="4696137"/>
            <a:ext cx="2197100" cy="8125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algn="ctr"/>
            <a:r>
              <a:rPr lang="nl-NL" sz="2000" b="1">
                <a:solidFill>
                  <a:schemeClr val="accent2"/>
                </a:solidFill>
              </a:rPr>
              <a:t>Maik </a:t>
            </a:r>
          </a:p>
          <a:p>
            <a:pPr algn="ctr"/>
            <a:r>
              <a:rPr lang="nl-NL" sz="1600"/>
              <a:t>Met LVB en </a:t>
            </a:r>
          </a:p>
          <a:p>
            <a:pPr algn="ctr"/>
            <a:r>
              <a:rPr lang="nl-NL" sz="1600"/>
              <a:t>dak- en thuisloos</a:t>
            </a:r>
          </a:p>
        </p:txBody>
      </p:sp>
      <p:sp>
        <p:nvSpPr>
          <p:cNvPr id="3" name="Afgeronde rechthoek 2">
            <a:hlinkClick r:id="rId3" action="ppaction://hlinksldjump"/>
            <a:extLst>
              <a:ext uri="{FF2B5EF4-FFF2-40B4-BE49-F238E27FC236}">
                <a16:creationId xmlns:a16="http://schemas.microsoft.com/office/drawing/2014/main" id="{1E1D7FF1-3EDE-224D-8F5D-95152CEDC873}"/>
              </a:ext>
            </a:extLst>
          </p:cNvPr>
          <p:cNvSpPr/>
          <p:nvPr/>
        </p:nvSpPr>
        <p:spPr>
          <a:xfrm>
            <a:off x="492126" y="5585921"/>
            <a:ext cx="1757325" cy="458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BEKIJK CASUS 1</a:t>
            </a:r>
          </a:p>
        </p:txBody>
      </p:sp>
      <p:pic>
        <p:nvPicPr>
          <p:cNvPr id="23" name="Persona">
            <a:extLst>
              <a:ext uri="{FF2B5EF4-FFF2-40B4-BE49-F238E27FC236}">
                <a16:creationId xmlns:a16="http://schemas.microsoft.com/office/drawing/2014/main" id="{91E30CD5-03A6-0C4A-9726-EB334B33A39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1235" y="2424821"/>
            <a:ext cx="1431117" cy="2200342"/>
          </a:xfrm>
          <a:prstGeom prst="rect">
            <a:avLst/>
          </a:prstGeom>
        </p:spPr>
      </p:pic>
      <p:sp>
        <p:nvSpPr>
          <p:cNvPr id="24" name="Afgeronde rechthoek 23">
            <a:hlinkClick r:id="rId5" action="ppaction://hlinksldjump"/>
            <a:extLst>
              <a:ext uri="{FF2B5EF4-FFF2-40B4-BE49-F238E27FC236}">
                <a16:creationId xmlns:a16="http://schemas.microsoft.com/office/drawing/2014/main" id="{D4926937-33AF-6547-B29D-0697BA44628A}"/>
              </a:ext>
            </a:extLst>
          </p:cNvPr>
          <p:cNvSpPr/>
          <p:nvPr/>
        </p:nvSpPr>
        <p:spPr>
          <a:xfrm>
            <a:off x="2717802" y="5585921"/>
            <a:ext cx="1757325" cy="458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BEKIJK CASUS 2</a:t>
            </a:r>
          </a:p>
        </p:txBody>
      </p:sp>
      <p:sp>
        <p:nvSpPr>
          <p:cNvPr id="25" name="Afgeronde rechthoek 24">
            <a:hlinkClick r:id="rId6" action="ppaction://hlinksldjump"/>
            <a:extLst>
              <a:ext uri="{FF2B5EF4-FFF2-40B4-BE49-F238E27FC236}">
                <a16:creationId xmlns:a16="http://schemas.microsoft.com/office/drawing/2014/main" id="{48BEF828-7C4C-DD4E-806C-FA7B93CD44B7}"/>
              </a:ext>
            </a:extLst>
          </p:cNvPr>
          <p:cNvSpPr/>
          <p:nvPr/>
        </p:nvSpPr>
        <p:spPr>
          <a:xfrm>
            <a:off x="4934424" y="5585921"/>
            <a:ext cx="1757325" cy="458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BEKIJK CASUS 3</a:t>
            </a:r>
          </a:p>
        </p:txBody>
      </p:sp>
      <p:pic>
        <p:nvPicPr>
          <p:cNvPr id="17" name="Broer">
            <a:extLst>
              <a:ext uri="{FF2B5EF4-FFF2-40B4-BE49-F238E27FC236}">
                <a16:creationId xmlns:a16="http://schemas.microsoft.com/office/drawing/2014/main" id="{BF836ABC-98B0-5342-8DC8-D6B3EDCBAF7E}"/>
              </a:ext>
            </a:extLst>
          </p:cNvPr>
          <p:cNvPicPr>
            <a:picLocks noChangeAspect="1"/>
          </p:cNvPicPr>
          <p:nvPr/>
        </p:nvPicPr>
        <p:blipFill>
          <a:blip r:embed="rId7" cstate="screen">
            <a:alphaModFix/>
            <a:extLst>
              <a:ext uri="{28A0092B-C50C-407E-A947-70E740481C1C}">
                <a14:useLocalDpi xmlns:a14="http://schemas.microsoft.com/office/drawing/2010/main"/>
              </a:ext>
            </a:extLst>
          </a:blip>
          <a:stretch>
            <a:fillRect/>
          </a:stretch>
        </p:blipFill>
        <p:spPr>
          <a:xfrm>
            <a:off x="3736360" y="2719433"/>
            <a:ext cx="712650" cy="1879677"/>
          </a:xfrm>
          <a:prstGeom prst="rect">
            <a:avLst/>
          </a:prstGeom>
        </p:spPr>
      </p:pic>
      <p:pic>
        <p:nvPicPr>
          <p:cNvPr id="18" name="Persona">
            <a:extLst>
              <a:ext uri="{FF2B5EF4-FFF2-40B4-BE49-F238E27FC236}">
                <a16:creationId xmlns:a16="http://schemas.microsoft.com/office/drawing/2014/main" id="{52F69129-D980-C548-BE75-9F5054DA3448}"/>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916392" y="2310795"/>
            <a:ext cx="837774" cy="2284837"/>
          </a:xfrm>
          <a:prstGeom prst="rect">
            <a:avLst/>
          </a:prstGeom>
        </p:spPr>
      </p:pic>
      <p:pic>
        <p:nvPicPr>
          <p:cNvPr id="19" name="Persona">
            <a:extLst>
              <a:ext uri="{FF2B5EF4-FFF2-40B4-BE49-F238E27FC236}">
                <a16:creationId xmlns:a16="http://schemas.microsoft.com/office/drawing/2014/main" id="{DE310366-11B4-F44D-95F7-D86CB1C61110}"/>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017200" y="3036711"/>
            <a:ext cx="1555515" cy="1562684"/>
          </a:xfrm>
          <a:prstGeom prst="rect">
            <a:avLst/>
          </a:prstGeom>
        </p:spPr>
      </p:pic>
      <p:sp>
        <p:nvSpPr>
          <p:cNvPr id="26" name="Titel_Casus">
            <a:extLst>
              <a:ext uri="{FF2B5EF4-FFF2-40B4-BE49-F238E27FC236}">
                <a16:creationId xmlns:a16="http://schemas.microsoft.com/office/drawing/2014/main" id="{CFA2FDFB-446C-A447-971B-8CACE29D829E}"/>
              </a:ext>
            </a:extLst>
          </p:cNvPr>
          <p:cNvSpPr txBox="1">
            <a:spLocks/>
          </p:cNvSpPr>
          <p:nvPr/>
        </p:nvSpPr>
        <p:spPr>
          <a:xfrm>
            <a:off x="450515" y="973845"/>
            <a:ext cx="9630463" cy="951286"/>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lvl="0">
              <a:lnSpc>
                <a:spcPct val="150000"/>
              </a:lnSpc>
              <a:spcBef>
                <a:spcPts val="0"/>
              </a:spcBef>
            </a:pPr>
            <a:r>
              <a:rPr lang="nl-NL" sz="1300">
                <a:solidFill>
                  <a:schemeClr val="accent4"/>
                </a:solidFill>
              </a:rPr>
              <a:t>Gemeenten Almere, Amersfoort, Bunschoten, Dronten, Gooise Meren, Hilversum, Huizen, Lelystad, Leusden, Nieuwegein, Utrecht, Utrechtse Heuvelrug, Veenendaal, Wijk bij Duurstede, Woerden, Zeewolde en Zeist en hun netwerkpartners hielpen elkaar met hun vastgelopen complexe PGA-cases. Lees via de verhalen van Mira, Ryan en Maik al de tips, tops &amp; wat er nodig is. *</a:t>
            </a:r>
          </a:p>
        </p:txBody>
      </p:sp>
      <p:sp>
        <p:nvSpPr>
          <p:cNvPr id="12" name="Rechthoek 11">
            <a:extLst>
              <a:ext uri="{FF2B5EF4-FFF2-40B4-BE49-F238E27FC236}">
                <a16:creationId xmlns:a16="http://schemas.microsoft.com/office/drawing/2014/main" id="{0C4E3C57-B0EA-DA4C-8016-5477AC37F7D5}"/>
              </a:ext>
            </a:extLst>
          </p:cNvPr>
          <p:cNvSpPr/>
          <p:nvPr/>
        </p:nvSpPr>
        <p:spPr>
          <a:xfrm>
            <a:off x="450515" y="360723"/>
            <a:ext cx="4596643" cy="646331"/>
          </a:xfrm>
          <a:prstGeom prst="rect">
            <a:avLst/>
          </a:prstGeom>
        </p:spPr>
        <p:txBody>
          <a:bodyPr wrap="none">
            <a:spAutoFit/>
          </a:bodyPr>
          <a:lstStyle/>
          <a:p>
            <a:pPr lvl="0">
              <a:lnSpc>
                <a:spcPct val="100000"/>
              </a:lnSpc>
              <a:spcBef>
                <a:spcPts val="0"/>
              </a:spcBef>
            </a:pPr>
            <a:r>
              <a:rPr lang="nl-NL" sz="3600" b="1">
                <a:solidFill>
                  <a:schemeClr val="accent4"/>
                </a:solidFill>
              </a:rPr>
              <a:t>Inspiratie uit intervisie </a:t>
            </a:r>
          </a:p>
        </p:txBody>
      </p:sp>
      <p:sp>
        <p:nvSpPr>
          <p:cNvPr id="20" name="Afgeronde rechthoek 19">
            <a:hlinkClick r:id="rId10" action="ppaction://hlinksldjump"/>
            <a:extLst>
              <a:ext uri="{FF2B5EF4-FFF2-40B4-BE49-F238E27FC236}">
                <a16:creationId xmlns:a16="http://schemas.microsoft.com/office/drawing/2014/main" id="{7F9400FA-97C4-6049-A072-A5D5E4D1988A}"/>
              </a:ext>
            </a:extLst>
          </p:cNvPr>
          <p:cNvSpPr/>
          <p:nvPr/>
        </p:nvSpPr>
        <p:spPr>
          <a:xfrm>
            <a:off x="7669562" y="5585920"/>
            <a:ext cx="1631547" cy="458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CHECK HIER</a:t>
            </a:r>
          </a:p>
        </p:txBody>
      </p:sp>
      <p:sp>
        <p:nvSpPr>
          <p:cNvPr id="21" name="Titel_Casus">
            <a:extLst>
              <a:ext uri="{FF2B5EF4-FFF2-40B4-BE49-F238E27FC236}">
                <a16:creationId xmlns:a16="http://schemas.microsoft.com/office/drawing/2014/main" id="{D9568AC3-7128-5D48-8ED4-2E77A08BB9B1}"/>
              </a:ext>
            </a:extLst>
          </p:cNvPr>
          <p:cNvSpPr txBox="1">
            <a:spLocks/>
          </p:cNvSpPr>
          <p:nvPr/>
        </p:nvSpPr>
        <p:spPr>
          <a:xfrm>
            <a:off x="7386786" y="4728036"/>
            <a:ext cx="2197100" cy="7571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algn="ctr"/>
            <a:r>
              <a:rPr lang="nl-NL" sz="1600" b="1"/>
              <a:t>Zo hou je een</a:t>
            </a:r>
          </a:p>
          <a:p>
            <a:pPr algn="ctr"/>
            <a:r>
              <a:rPr lang="nl-NL" sz="1600" b="1"/>
              <a:t>waardevolle</a:t>
            </a:r>
          </a:p>
          <a:p>
            <a:pPr algn="ctr"/>
            <a:r>
              <a:rPr lang="nl-NL" sz="1600" b="1"/>
              <a:t>intervisie-sessie</a:t>
            </a:r>
          </a:p>
        </p:txBody>
      </p:sp>
      <p:sp>
        <p:nvSpPr>
          <p:cNvPr id="27" name="Afgeronde rechthoek 26">
            <a:hlinkClick r:id="rId11" action="ppaction://hlinksldjump"/>
            <a:extLst>
              <a:ext uri="{FF2B5EF4-FFF2-40B4-BE49-F238E27FC236}">
                <a16:creationId xmlns:a16="http://schemas.microsoft.com/office/drawing/2014/main" id="{9EB27B59-5FEA-CC47-B8E8-B8C4AB2379F0}"/>
              </a:ext>
            </a:extLst>
          </p:cNvPr>
          <p:cNvSpPr/>
          <p:nvPr/>
        </p:nvSpPr>
        <p:spPr>
          <a:xfrm>
            <a:off x="7669562" y="3412874"/>
            <a:ext cx="1631547" cy="458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CHECK HIER</a:t>
            </a:r>
          </a:p>
        </p:txBody>
      </p:sp>
      <p:sp>
        <p:nvSpPr>
          <p:cNvPr id="28" name="Titel_Casus">
            <a:extLst>
              <a:ext uri="{FF2B5EF4-FFF2-40B4-BE49-F238E27FC236}">
                <a16:creationId xmlns:a16="http://schemas.microsoft.com/office/drawing/2014/main" id="{72B6D4F8-A811-DB4A-96F5-9A1BE86AFA87}"/>
              </a:ext>
            </a:extLst>
          </p:cNvPr>
          <p:cNvSpPr txBox="1">
            <a:spLocks/>
          </p:cNvSpPr>
          <p:nvPr/>
        </p:nvSpPr>
        <p:spPr>
          <a:xfrm>
            <a:off x="7386786" y="3061903"/>
            <a:ext cx="2197100" cy="3139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algn="ctr"/>
            <a:r>
              <a:rPr lang="nl-NL" sz="1600" b="1"/>
              <a:t>Algemene tips</a:t>
            </a:r>
          </a:p>
        </p:txBody>
      </p:sp>
      <p:grpSp>
        <p:nvGrpSpPr>
          <p:cNvPr id="36" name="Groep 35">
            <a:extLst>
              <a:ext uri="{FF2B5EF4-FFF2-40B4-BE49-F238E27FC236}">
                <a16:creationId xmlns:a16="http://schemas.microsoft.com/office/drawing/2014/main" id="{E2498D2C-384A-B849-8378-67D352FE5CDC}"/>
              </a:ext>
            </a:extLst>
          </p:cNvPr>
          <p:cNvGrpSpPr/>
          <p:nvPr/>
        </p:nvGrpSpPr>
        <p:grpSpPr>
          <a:xfrm>
            <a:off x="7896703" y="4326144"/>
            <a:ext cx="1177264" cy="375721"/>
            <a:chOff x="4521089" y="2990861"/>
            <a:chExt cx="2865131" cy="914400"/>
          </a:xfrm>
        </p:grpSpPr>
        <p:pic>
          <p:nvPicPr>
            <p:cNvPr id="14" name="Graphic 13" descr="Badge: 1 met effen opvulling">
              <a:extLst>
                <a:ext uri="{FF2B5EF4-FFF2-40B4-BE49-F238E27FC236}">
                  <a16:creationId xmlns:a16="http://schemas.microsoft.com/office/drawing/2014/main" id="{1D665B7B-8FD8-6245-AFCC-F732FCE4146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521089" y="2990861"/>
              <a:ext cx="914400" cy="914400"/>
            </a:xfrm>
            <a:prstGeom prst="rect">
              <a:avLst/>
            </a:prstGeom>
          </p:spPr>
        </p:pic>
        <p:pic>
          <p:nvPicPr>
            <p:cNvPr id="33" name="Graphic 32" descr="Badge met effen opvulling">
              <a:extLst>
                <a:ext uri="{FF2B5EF4-FFF2-40B4-BE49-F238E27FC236}">
                  <a16:creationId xmlns:a16="http://schemas.microsoft.com/office/drawing/2014/main" id="{6DE7021C-AC31-1E44-8947-95E327C23E74}"/>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496455" y="2990861"/>
              <a:ext cx="914400" cy="914400"/>
            </a:xfrm>
            <a:prstGeom prst="rect">
              <a:avLst/>
            </a:prstGeom>
          </p:spPr>
        </p:pic>
        <p:pic>
          <p:nvPicPr>
            <p:cNvPr id="35" name="Graphic 34" descr="Badge 3 met effen opvulling">
              <a:extLst>
                <a:ext uri="{FF2B5EF4-FFF2-40B4-BE49-F238E27FC236}">
                  <a16:creationId xmlns:a16="http://schemas.microsoft.com/office/drawing/2014/main" id="{56203FF9-9C1E-844F-873A-5B06C7E50D46}"/>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471820" y="2990861"/>
              <a:ext cx="914400" cy="914400"/>
            </a:xfrm>
            <a:prstGeom prst="rect">
              <a:avLst/>
            </a:prstGeom>
          </p:spPr>
        </p:pic>
      </p:grpSp>
      <p:grpSp>
        <p:nvGrpSpPr>
          <p:cNvPr id="43" name="Groep 42">
            <a:extLst>
              <a:ext uri="{FF2B5EF4-FFF2-40B4-BE49-F238E27FC236}">
                <a16:creationId xmlns:a16="http://schemas.microsoft.com/office/drawing/2014/main" id="{94B8ED2B-1A2B-DC45-B756-CDF65B61C85F}"/>
              </a:ext>
            </a:extLst>
          </p:cNvPr>
          <p:cNvGrpSpPr/>
          <p:nvPr/>
        </p:nvGrpSpPr>
        <p:grpSpPr>
          <a:xfrm>
            <a:off x="7896702" y="2660990"/>
            <a:ext cx="1192033" cy="375721"/>
            <a:chOff x="7896702" y="2660990"/>
            <a:chExt cx="1192033" cy="375721"/>
          </a:xfrm>
        </p:grpSpPr>
        <p:pic>
          <p:nvPicPr>
            <p:cNvPr id="38" name="Graphic 37" descr="Badge Tick1 met effen opvulling">
              <a:extLst>
                <a:ext uri="{FF2B5EF4-FFF2-40B4-BE49-F238E27FC236}">
                  <a16:creationId xmlns:a16="http://schemas.microsoft.com/office/drawing/2014/main" id="{0A69301D-B087-104F-B7B8-8B352D5CB252}"/>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896702" y="2660990"/>
              <a:ext cx="375721" cy="375721"/>
            </a:xfrm>
            <a:prstGeom prst="rect">
              <a:avLst/>
            </a:prstGeom>
          </p:spPr>
        </p:pic>
        <p:pic>
          <p:nvPicPr>
            <p:cNvPr id="41" name="Graphic 40" descr="Badge Tick1 met effen opvulling">
              <a:extLst>
                <a:ext uri="{FF2B5EF4-FFF2-40B4-BE49-F238E27FC236}">
                  <a16:creationId xmlns:a16="http://schemas.microsoft.com/office/drawing/2014/main" id="{2B29F4E8-1308-6340-A94E-7BD88F6BCF9A}"/>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304858" y="2660990"/>
              <a:ext cx="375721" cy="375721"/>
            </a:xfrm>
            <a:prstGeom prst="rect">
              <a:avLst/>
            </a:prstGeom>
          </p:spPr>
        </p:pic>
        <p:pic>
          <p:nvPicPr>
            <p:cNvPr id="42" name="Graphic 41" descr="Badge Tick1 met effen opvulling">
              <a:extLst>
                <a:ext uri="{FF2B5EF4-FFF2-40B4-BE49-F238E27FC236}">
                  <a16:creationId xmlns:a16="http://schemas.microsoft.com/office/drawing/2014/main" id="{BFADADBC-AE63-D549-B39D-05670A16426C}"/>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713014" y="2660990"/>
              <a:ext cx="375721" cy="375721"/>
            </a:xfrm>
            <a:prstGeom prst="rect">
              <a:avLst/>
            </a:prstGeom>
          </p:spPr>
        </p:pic>
      </p:grpSp>
      <p:sp>
        <p:nvSpPr>
          <p:cNvPr id="29" name="Titel_Casus">
            <a:extLst>
              <a:ext uri="{FF2B5EF4-FFF2-40B4-BE49-F238E27FC236}">
                <a16:creationId xmlns:a16="http://schemas.microsoft.com/office/drawing/2014/main" id="{B492940F-263E-BC48-94B6-4C7FDFEA4CC3}"/>
              </a:ext>
            </a:extLst>
          </p:cNvPr>
          <p:cNvSpPr txBox="1">
            <a:spLocks/>
          </p:cNvSpPr>
          <p:nvPr/>
        </p:nvSpPr>
        <p:spPr>
          <a:xfrm>
            <a:off x="427937" y="6535694"/>
            <a:ext cx="9404685" cy="25154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lvl="0">
              <a:lnSpc>
                <a:spcPct val="150000"/>
              </a:lnSpc>
              <a:spcBef>
                <a:spcPts val="0"/>
              </a:spcBef>
            </a:pPr>
            <a:r>
              <a:rPr lang="nl-NL" sz="800">
                <a:solidFill>
                  <a:schemeClr val="accent4">
                    <a:alpha val="60000"/>
                  </a:schemeClr>
                </a:solidFill>
              </a:rPr>
              <a:t>* Aanbevelingen over o.a. ontbrekende voorzieningen of wachtlijsten vallen buiten de scope van dit document.</a:t>
            </a:r>
          </a:p>
        </p:txBody>
      </p:sp>
    </p:spTree>
    <p:extLst>
      <p:ext uri="{BB962C8B-B14F-4D97-AF65-F5344CB8AC3E}">
        <p14:creationId xmlns:p14="http://schemas.microsoft.com/office/powerpoint/2010/main" val="1971043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50000">
                                          <p:cBhvr additive="base">
                                            <p:cTn id="7"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50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50000">
                                          <p:cBhvr additive="base">
                                            <p:cTn id="12"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50000">
                                          <p:cBhvr additive="base">
                                            <p:cTn id="16"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14:presetBounceEnd="50000">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14:bounceEnd="50000">
                                          <p:cBhvr additive="base">
                                            <p:cTn id="21"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19"/>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14:presetBounceEnd="50000">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14:bounceEnd="50000">
                                          <p:cBhvr additive="base">
                                            <p:cTn id="25" dur="10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43"/>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14:presetBounceEnd="50000">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14:bounceEnd="50000">
                                          <p:cBhvr additive="base">
                                            <p:cTn id="29"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30"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ppt_x"/>
                                              </p:val>
                                            </p:tav>
                                            <p:tav tm="100000">
                                              <p:val>
                                                <p:strVal val="#ppt_x"/>
                                              </p:val>
                                            </p:tav>
                                          </p:tavLst>
                                        </p:anim>
                                        <p:anim calcmode="lin" valueType="num">
                                          <p:cBhvr additive="base">
                                            <p:cTn id="17" dur="10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ppt_x"/>
                                              </p:val>
                                            </p:tav>
                                            <p:tav tm="100000">
                                              <p:val>
                                                <p:strVal val="#ppt_x"/>
                                              </p:val>
                                            </p:tav>
                                          </p:tavLst>
                                        </p:anim>
                                        <p:anim calcmode="lin" valueType="num">
                                          <p:cBhvr additive="base">
                                            <p:cTn id="26" dur="1000" fill="hold"/>
                                            <p:tgtEl>
                                              <p:spTgt spid="43"/>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1000" fill="hold"/>
                                            <p:tgtEl>
                                              <p:spTgt spid="36"/>
                                            </p:tgtEl>
                                            <p:attrNameLst>
                                              <p:attrName>ppt_x</p:attrName>
                                            </p:attrNameLst>
                                          </p:cBhvr>
                                          <p:tavLst>
                                            <p:tav tm="0">
                                              <p:val>
                                                <p:strVal val="#ppt_x"/>
                                              </p:val>
                                            </p:tav>
                                            <p:tav tm="100000">
                                              <p:val>
                                                <p:strVal val="#ppt_x"/>
                                              </p:val>
                                            </p:tav>
                                          </p:tavLst>
                                        </p:anim>
                                        <p:anim calcmode="lin" valueType="num">
                                          <p:cBhvr additive="base">
                                            <p:cTn id="30"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75964" y="1205210"/>
            <a:ext cx="5392071"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Met de Wet aanpak woonoverlast hebben burgemeesters de mogelijkheid gekregen om specifieke gedragsaanwijzingen te geven aan aanhoudende overlastgevers. De overlastgever moet dan bepaalde handelingen doen of juist nalaten op straffe van een last onder bestuursdwang of een last onder dwangsom.  Dit kan pas als een waarschuwing, mediation of buurtbemiddeling niet werken. Pak het invulstappenplan in het CCV-dossier woonoverlast erbij en vind direct de passende interventiemogelijkheden in jouw specifieke casus. Overweeg een apart PGA-overleg woonoverlast als er veel wooncases zijn, dat bevalt enkele gemeenten goed.</a:t>
            </a:r>
          </a:p>
        </p:txBody>
      </p:sp>
      <p:grpSp>
        <p:nvGrpSpPr>
          <p:cNvPr id="4" name="Groep 3">
            <a:extLst>
              <a:ext uri="{FF2B5EF4-FFF2-40B4-BE49-F238E27FC236}">
                <a16:creationId xmlns:a16="http://schemas.microsoft.com/office/drawing/2014/main" id="{5B4DB1A9-727A-5E45-A3EA-79F42984CB5E}"/>
              </a:ext>
            </a:extLst>
          </p:cNvPr>
          <p:cNvGrpSpPr/>
          <p:nvPr/>
        </p:nvGrpSpPr>
        <p:grpSpPr>
          <a:xfrm>
            <a:off x="1005498" y="3333638"/>
            <a:ext cx="2111067" cy="461665"/>
            <a:chOff x="1005498" y="3333638"/>
            <a:chExt cx="2111067" cy="461665"/>
          </a:xfrm>
        </p:grpSpPr>
        <p:grpSp>
          <p:nvGrpSpPr>
            <p:cNvPr id="61" name="Groep 60">
              <a:extLst>
                <a:ext uri="{FF2B5EF4-FFF2-40B4-BE49-F238E27FC236}">
                  <a16:creationId xmlns:a16="http://schemas.microsoft.com/office/drawing/2014/main" id="{640436B7-894A-6440-B564-1CD902CBD62B}"/>
                </a:ext>
              </a:extLst>
            </p:cNvPr>
            <p:cNvGrpSpPr/>
            <p:nvPr/>
          </p:nvGrpSpPr>
          <p:grpSpPr>
            <a:xfrm rot="10800000">
              <a:off x="2723966" y="3361955"/>
              <a:ext cx="392599" cy="392599"/>
              <a:chOff x="5703401" y="1891119"/>
              <a:chExt cx="550314" cy="550314"/>
            </a:xfrm>
          </p:grpSpPr>
          <p:sp>
            <p:nvSpPr>
              <p:cNvPr id="62" name="Ovaal 61">
                <a:extLst>
                  <a:ext uri="{FF2B5EF4-FFF2-40B4-BE49-F238E27FC236}">
                    <a16:creationId xmlns:a16="http://schemas.microsoft.com/office/drawing/2014/main" id="{9C18D192-0B0F-9540-BA94-187DBC195EA3}"/>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4" name="Graphic 63" descr="Caret naar rechts met effen opvulling">
                <a:hlinkClick r:id="rId3" action="ppaction://hlinksldjump"/>
                <a:extLst>
                  <a:ext uri="{FF2B5EF4-FFF2-40B4-BE49-F238E27FC236}">
                    <a16:creationId xmlns:a16="http://schemas.microsoft.com/office/drawing/2014/main" id="{AD6D00EA-EA75-784D-BBF0-D2EA30A225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2" name="Rechthoek 1">
              <a:extLst>
                <a:ext uri="{FF2B5EF4-FFF2-40B4-BE49-F238E27FC236}">
                  <a16:creationId xmlns:a16="http://schemas.microsoft.com/office/drawing/2014/main" id="{F53FA850-A157-404F-9D90-3F2735105808}"/>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910159"/>
            <a:chOff x="838200" y="856931"/>
            <a:chExt cx="2278365" cy="1910159"/>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7</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459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de mogelijkheden voor een gedragsaanwijzing vanuit de Wet aanpak woonoverlast</a:t>
              </a:r>
            </a:p>
          </p:txBody>
        </p:sp>
      </p:grpSp>
      <p:sp>
        <p:nvSpPr>
          <p:cNvPr id="23" name="BTN_Probleem">
            <a:hlinkClick r:id="rId7" action="ppaction://hlinksldjump"/>
            <a:extLst>
              <a:ext uri="{FF2B5EF4-FFF2-40B4-BE49-F238E27FC236}">
                <a16:creationId xmlns:a16="http://schemas.microsoft.com/office/drawing/2014/main" id="{D8A9FFCE-4796-2043-AEE2-514201DB4235}"/>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grpSp>
        <p:nvGrpSpPr>
          <p:cNvPr id="25" name="LINK">
            <a:extLst>
              <a:ext uri="{FF2B5EF4-FFF2-40B4-BE49-F238E27FC236}">
                <a16:creationId xmlns:a16="http://schemas.microsoft.com/office/drawing/2014/main" id="{1D0ACFAD-79B4-3944-99F7-5ABA6FD2506B}"/>
              </a:ext>
            </a:extLst>
          </p:cNvPr>
          <p:cNvGrpSpPr/>
          <p:nvPr/>
        </p:nvGrpSpPr>
        <p:grpSpPr>
          <a:xfrm>
            <a:off x="4004991" y="4268846"/>
            <a:ext cx="2542565" cy="400110"/>
            <a:chOff x="10502623" y="3644156"/>
            <a:chExt cx="2542565" cy="400110"/>
          </a:xfrm>
        </p:grpSpPr>
        <p:sp>
          <p:nvSpPr>
            <p:cNvPr id="27" name="Rechthoek 26">
              <a:hlinkClick r:id="rId8"/>
              <a:extLst>
                <a:ext uri="{FF2B5EF4-FFF2-40B4-BE49-F238E27FC236}">
                  <a16:creationId xmlns:a16="http://schemas.microsoft.com/office/drawing/2014/main" id="{21D473F3-B914-6B4D-A672-1C78F110BC6B}"/>
                </a:ext>
              </a:extLst>
            </p:cNvPr>
            <p:cNvSpPr/>
            <p:nvPr/>
          </p:nvSpPr>
          <p:spPr>
            <a:xfrm>
              <a:off x="10728927" y="3644156"/>
              <a:ext cx="231626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CCV-DOSSIER WOONOVERLAST</a:t>
              </a:r>
            </a:p>
          </p:txBody>
        </p:sp>
        <p:pic>
          <p:nvPicPr>
            <p:cNvPr id="28" name="Graphic 27" descr="Paperclip met effen opvulling">
              <a:extLst>
                <a:ext uri="{FF2B5EF4-FFF2-40B4-BE49-F238E27FC236}">
                  <a16:creationId xmlns:a16="http://schemas.microsoft.com/office/drawing/2014/main" id="{805E90A6-79A3-3149-B450-90F74F59823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502623" y="3729911"/>
              <a:ext cx="243015" cy="243015"/>
            </a:xfrm>
            <a:prstGeom prst="rect">
              <a:avLst/>
            </a:prstGeom>
          </p:spPr>
        </p:pic>
      </p:grpSp>
      <p:sp>
        <p:nvSpPr>
          <p:cNvPr id="26" name="Titel_Casus">
            <a:extLst>
              <a:ext uri="{FF2B5EF4-FFF2-40B4-BE49-F238E27FC236}">
                <a16:creationId xmlns:a16="http://schemas.microsoft.com/office/drawing/2014/main" id="{C09F0D04-9AC8-1149-92BD-81C053E0F2D9}"/>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grpSp>
        <p:nvGrpSpPr>
          <p:cNvPr id="29" name="Groep 28">
            <a:extLst>
              <a:ext uri="{FF2B5EF4-FFF2-40B4-BE49-F238E27FC236}">
                <a16:creationId xmlns:a16="http://schemas.microsoft.com/office/drawing/2014/main" id="{4127C336-011D-5B48-A8E9-BDFF84B80592}"/>
              </a:ext>
            </a:extLst>
          </p:cNvPr>
          <p:cNvGrpSpPr/>
          <p:nvPr/>
        </p:nvGrpSpPr>
        <p:grpSpPr>
          <a:xfrm>
            <a:off x="9064979" y="5767607"/>
            <a:ext cx="2481393" cy="358055"/>
            <a:chOff x="9064979" y="5767607"/>
            <a:chExt cx="2481393" cy="358055"/>
          </a:xfrm>
        </p:grpSpPr>
        <p:grpSp>
          <p:nvGrpSpPr>
            <p:cNvPr id="30" name="Groep 29">
              <a:extLst>
                <a:ext uri="{FF2B5EF4-FFF2-40B4-BE49-F238E27FC236}">
                  <a16:creationId xmlns:a16="http://schemas.microsoft.com/office/drawing/2014/main" id="{D133876B-C20E-4344-BDC4-F380EB4DE836}"/>
                </a:ext>
              </a:extLst>
            </p:cNvPr>
            <p:cNvGrpSpPr/>
            <p:nvPr/>
          </p:nvGrpSpPr>
          <p:grpSpPr>
            <a:xfrm>
              <a:off x="11188317" y="5767607"/>
              <a:ext cx="358055" cy="358055"/>
              <a:chOff x="5703401" y="1891119"/>
              <a:chExt cx="550314" cy="550314"/>
            </a:xfrm>
          </p:grpSpPr>
          <p:sp>
            <p:nvSpPr>
              <p:cNvPr id="32" name="Ovaal 31">
                <a:extLst>
                  <a:ext uri="{FF2B5EF4-FFF2-40B4-BE49-F238E27FC236}">
                    <a16:creationId xmlns:a16="http://schemas.microsoft.com/office/drawing/2014/main" id="{A9AF75FC-EF72-E249-8829-5D69AEBD1AF6}"/>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3" name="Graphic 32" descr="Caret naar rechts met effen opvulling">
                <a:hlinkClick r:id="" action="ppaction://hlinkshowjump?jump=nextslide"/>
                <a:extLst>
                  <a:ext uri="{FF2B5EF4-FFF2-40B4-BE49-F238E27FC236}">
                    <a16:creationId xmlns:a16="http://schemas.microsoft.com/office/drawing/2014/main" id="{1C4EE4A0-5549-F74B-8B29-4E84A0123D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1" name="Rechthoek 30">
              <a:extLst>
                <a:ext uri="{FF2B5EF4-FFF2-40B4-BE49-F238E27FC236}">
                  <a16:creationId xmlns:a16="http://schemas.microsoft.com/office/drawing/2014/main" id="{F1ECCE90-8181-6747-BE42-0F50840A1120}"/>
                </a:ext>
              </a:extLst>
            </p:cNvPr>
            <p:cNvSpPr/>
            <p:nvPr/>
          </p:nvSpPr>
          <p:spPr>
            <a:xfrm>
              <a:off x="9064979" y="5831127"/>
              <a:ext cx="2108102" cy="276999"/>
            </a:xfrm>
            <a:prstGeom prst="rect">
              <a:avLst/>
            </a:prstGeom>
          </p:spPr>
          <p:txBody>
            <a:bodyPr wrap="square">
              <a:spAutoFit/>
            </a:bodyPr>
            <a:lstStyle/>
            <a:p>
              <a:pPr algn="r"/>
              <a:r>
                <a:rPr lang="nl-NL" sz="1200">
                  <a:solidFill>
                    <a:schemeClr val="accent2"/>
                  </a:solidFill>
                  <a:latin typeface="Ubuntu" panose="020B0504030602030204" pitchFamily="34" charset="0"/>
                </a:rPr>
                <a:t>WAT IS HIERVOOR NODIG</a:t>
              </a:r>
            </a:p>
          </p:txBody>
        </p:sp>
      </p:grpSp>
    </p:spTree>
    <p:extLst>
      <p:ext uri="{BB962C8B-B14F-4D97-AF65-F5344CB8AC3E}">
        <p14:creationId xmlns:p14="http://schemas.microsoft.com/office/powerpoint/2010/main" val="1522487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2490614" y="3041381"/>
            <a:ext cx="8927376" cy="8927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165500" y="1837375"/>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7689317" y="1460064"/>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grpSp>
        <p:nvGrpSpPr>
          <p:cNvPr id="86" name="Groep 85">
            <a:extLst>
              <a:ext uri="{FF2B5EF4-FFF2-40B4-BE49-F238E27FC236}">
                <a16:creationId xmlns:a16="http://schemas.microsoft.com/office/drawing/2014/main" id="{A2A87291-CBBB-3744-90F4-0FC42E5C7625}"/>
              </a:ext>
            </a:extLst>
          </p:cNvPr>
          <p:cNvGrpSpPr/>
          <p:nvPr/>
        </p:nvGrpSpPr>
        <p:grpSpPr>
          <a:xfrm>
            <a:off x="3089599" y="2430585"/>
            <a:ext cx="1880685" cy="1863217"/>
            <a:chOff x="4883106" y="2278698"/>
            <a:chExt cx="1880685" cy="186321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883106" y="227869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886648" y="2885792"/>
              <a:ext cx="1653852" cy="12561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Inkoop van de juiste zorg voor PGA-cliënten</a:t>
              </a: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227222"/>
              <a:ext cx="392599" cy="392599"/>
              <a:chOff x="5703401" y="189111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59" name="Groep 58">
            <a:extLst>
              <a:ext uri="{FF2B5EF4-FFF2-40B4-BE49-F238E27FC236}">
                <a16:creationId xmlns:a16="http://schemas.microsoft.com/office/drawing/2014/main" id="{36E747E0-0DB9-1D48-A526-F177AB010D8D}"/>
              </a:ext>
            </a:extLst>
          </p:cNvPr>
          <p:cNvGrpSpPr/>
          <p:nvPr/>
        </p:nvGrpSpPr>
        <p:grpSpPr>
          <a:xfrm>
            <a:off x="5361430" y="2130275"/>
            <a:ext cx="2169963" cy="1913675"/>
            <a:chOff x="4593828" y="2229924"/>
            <a:chExt cx="2169963" cy="1913675"/>
          </a:xfrm>
        </p:grpSpPr>
        <p:sp>
          <p:nvSpPr>
            <p:cNvPr id="60" name="Tijdelijke aanduiding voor tekst 2">
              <a:extLst>
                <a:ext uri="{FF2B5EF4-FFF2-40B4-BE49-F238E27FC236}">
                  <a16:creationId xmlns:a16="http://schemas.microsoft.com/office/drawing/2014/main" id="{D47879BC-8D17-C74A-940E-BD3341E4FBAE}"/>
                </a:ext>
              </a:extLst>
            </p:cNvPr>
            <p:cNvSpPr txBox="1">
              <a:spLocks/>
            </p:cNvSpPr>
            <p:nvPr/>
          </p:nvSpPr>
          <p:spPr>
            <a:xfrm>
              <a:off x="4665657" y="2229924"/>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61" name="Rechthoek 60">
              <a:hlinkClick r:id="rId6" action="ppaction://hlinksldjump"/>
              <a:extLst>
                <a:ext uri="{FF2B5EF4-FFF2-40B4-BE49-F238E27FC236}">
                  <a16:creationId xmlns:a16="http://schemas.microsoft.com/office/drawing/2014/main" id="{DCEF96CA-1124-EC45-B53A-2FD8AA81EEBF}"/>
                </a:ext>
              </a:extLst>
            </p:cNvPr>
            <p:cNvSpPr/>
            <p:nvPr/>
          </p:nvSpPr>
          <p:spPr>
            <a:xfrm>
              <a:off x="4593828" y="2885792"/>
              <a:ext cx="1946672" cy="1257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t>Als goede diagnose niet van de grond komt: kijk terug en vooruit</a:t>
              </a:r>
            </a:p>
          </p:txBody>
        </p:sp>
        <p:grpSp>
          <p:nvGrpSpPr>
            <p:cNvPr id="62" name="Groep 61">
              <a:extLst>
                <a:ext uri="{FF2B5EF4-FFF2-40B4-BE49-F238E27FC236}">
                  <a16:creationId xmlns:a16="http://schemas.microsoft.com/office/drawing/2014/main" id="{A5766A31-7C9F-B247-A986-98EF8F46F2CA}"/>
                </a:ext>
              </a:extLst>
            </p:cNvPr>
            <p:cNvGrpSpPr/>
            <p:nvPr/>
          </p:nvGrpSpPr>
          <p:grpSpPr>
            <a:xfrm>
              <a:off x="6371192" y="3227222"/>
              <a:ext cx="392599" cy="392599"/>
              <a:chOff x="5703401" y="1891119"/>
              <a:chExt cx="550314" cy="550314"/>
            </a:xfrm>
          </p:grpSpPr>
          <p:sp>
            <p:nvSpPr>
              <p:cNvPr id="64" name="Ovaal 63">
                <a:extLst>
                  <a:ext uri="{FF2B5EF4-FFF2-40B4-BE49-F238E27FC236}">
                    <a16:creationId xmlns:a16="http://schemas.microsoft.com/office/drawing/2014/main" id="{33731499-6A42-CD44-B242-1446EDD06C8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5" name="Graphic 64" descr="Caret naar rechts met effen opvulling">
                <a:hlinkClick r:id="rId6" action="ppaction://hlinksldjump"/>
                <a:extLst>
                  <a:ext uri="{FF2B5EF4-FFF2-40B4-BE49-F238E27FC236}">
                    <a16:creationId xmlns:a16="http://schemas.microsoft.com/office/drawing/2014/main" id="{BA5CD284-C3E0-FD44-8DB7-1BA95329CD4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pic>
        <p:nvPicPr>
          <p:cNvPr id="73" name="Mira">
            <a:extLst>
              <a:ext uri="{FF2B5EF4-FFF2-40B4-BE49-F238E27FC236}">
                <a16:creationId xmlns:a16="http://schemas.microsoft.com/office/drawing/2014/main" id="{2FD159C2-047C-634D-95B3-E0D891B96AF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0423" y="2673348"/>
            <a:ext cx="2055880" cy="3899319"/>
          </a:xfrm>
          <a:prstGeom prst="rect">
            <a:avLst/>
          </a:prstGeom>
        </p:spPr>
      </p:pic>
      <p:pic>
        <p:nvPicPr>
          <p:cNvPr id="36" name="Mira">
            <a:extLst>
              <a:ext uri="{FF2B5EF4-FFF2-40B4-BE49-F238E27FC236}">
                <a16:creationId xmlns:a16="http://schemas.microsoft.com/office/drawing/2014/main" id="{50E114E6-07A7-B446-98C9-A7C5DD2806E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019761" y="3066415"/>
            <a:ext cx="2294935" cy="3528462"/>
          </a:xfrm>
          <a:prstGeom prst="rect">
            <a:avLst/>
          </a:prstGeom>
        </p:spPr>
      </p:pic>
      <p:sp>
        <p:nvSpPr>
          <p:cNvPr id="38" name="Titel_Casus">
            <a:extLst>
              <a:ext uri="{FF2B5EF4-FFF2-40B4-BE49-F238E27FC236}">
                <a16:creationId xmlns:a16="http://schemas.microsoft.com/office/drawing/2014/main" id="{AEAA02BA-82FE-1F45-8305-4A19C0F4EB33}"/>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Mira</a:t>
            </a:r>
            <a:r>
              <a:rPr lang="nl-NL" sz="3600"/>
              <a:t> (triple problematiek) </a:t>
            </a:r>
          </a:p>
        </p:txBody>
      </p:sp>
      <p:sp>
        <p:nvSpPr>
          <p:cNvPr id="39" name="Rechthoek 38">
            <a:extLst>
              <a:ext uri="{FF2B5EF4-FFF2-40B4-BE49-F238E27FC236}">
                <a16:creationId xmlns:a16="http://schemas.microsoft.com/office/drawing/2014/main" id="{43F9BC8F-BA07-FC41-9D83-677164287872}"/>
              </a:ext>
            </a:extLst>
          </p:cNvPr>
          <p:cNvSpPr/>
          <p:nvPr/>
        </p:nvSpPr>
        <p:spPr>
          <a:xfrm>
            <a:off x="2330450" y="1150994"/>
            <a:ext cx="4766498" cy="646331"/>
          </a:xfrm>
          <a:prstGeom prst="rect">
            <a:avLst/>
          </a:prstGeom>
        </p:spPr>
        <p:txBody>
          <a:bodyPr wrap="none">
            <a:spAutoFit/>
          </a:bodyPr>
          <a:lstStyle/>
          <a:p>
            <a:r>
              <a:rPr lang="nl-NL" sz="3600" b="1">
                <a:latin typeface="Ubuntu Light" panose="020B0304030602030204" pitchFamily="34" charset="0"/>
              </a:rPr>
              <a:t>Wat is hiervoor nodig</a:t>
            </a:r>
          </a:p>
        </p:txBody>
      </p:sp>
      <p:sp>
        <p:nvSpPr>
          <p:cNvPr id="37" name="BTN_Probleem">
            <a:hlinkClick r:id="rId9" action="ppaction://hlinksldjump"/>
            <a:extLst>
              <a:ext uri="{FF2B5EF4-FFF2-40B4-BE49-F238E27FC236}">
                <a16:creationId xmlns:a16="http://schemas.microsoft.com/office/drawing/2014/main" id="{3E79F8E5-750F-534B-AEFB-CB3C9DC6CB6E}"/>
              </a:ext>
            </a:extLst>
          </p:cNvPr>
          <p:cNvSpPr>
            <a:spLocks noChangeAspect="1"/>
          </p:cNvSpPr>
          <p:nvPr/>
        </p:nvSpPr>
        <p:spPr>
          <a:xfrm>
            <a:off x="10436599" y="2903586"/>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latin typeface="Ubuntu" panose="020B0504030602030204" pitchFamily="34" charset="0"/>
              </a:rPr>
              <a:t>TOPS VOOR DIT SOORT</a:t>
            </a:r>
          </a:p>
          <a:p>
            <a:pPr algn="ctr"/>
            <a:r>
              <a:rPr lang="nl-NL" sz="1200">
                <a:latin typeface="Ubuntu" panose="020B0504030602030204" pitchFamily="34" charset="0"/>
              </a:rPr>
              <a:t>CASUSSEN</a:t>
            </a:r>
          </a:p>
        </p:txBody>
      </p:sp>
      <p:grpSp>
        <p:nvGrpSpPr>
          <p:cNvPr id="40" name="Groep 39">
            <a:extLst>
              <a:ext uri="{FF2B5EF4-FFF2-40B4-BE49-F238E27FC236}">
                <a16:creationId xmlns:a16="http://schemas.microsoft.com/office/drawing/2014/main" id="{68D423CC-C035-EC48-BFA4-BA32649F4B75}"/>
              </a:ext>
            </a:extLst>
          </p:cNvPr>
          <p:cNvGrpSpPr/>
          <p:nvPr/>
        </p:nvGrpSpPr>
        <p:grpSpPr>
          <a:xfrm>
            <a:off x="10596633" y="308827"/>
            <a:ext cx="764954" cy="806448"/>
            <a:chOff x="8898277" y="658751"/>
            <a:chExt cx="764954" cy="806448"/>
          </a:xfrm>
        </p:grpSpPr>
        <p:pic>
          <p:nvPicPr>
            <p:cNvPr id="41" name="Graphic 40" descr="Naar rechts wijzende wijsvinger met handrug met effen opvulling">
              <a:extLst>
                <a:ext uri="{FF2B5EF4-FFF2-40B4-BE49-F238E27FC236}">
                  <a16:creationId xmlns:a16="http://schemas.microsoft.com/office/drawing/2014/main" id="{55083559-EFE6-6647-A310-AC70DD447DB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5400000">
              <a:off x="9000951" y="900482"/>
              <a:ext cx="564717" cy="564717"/>
            </a:xfrm>
            <a:prstGeom prst="rect">
              <a:avLst/>
            </a:prstGeom>
          </p:spPr>
        </p:pic>
        <p:sp>
          <p:nvSpPr>
            <p:cNvPr id="42" name="Rechthoek 41">
              <a:extLst>
                <a:ext uri="{FF2B5EF4-FFF2-40B4-BE49-F238E27FC236}">
                  <a16:creationId xmlns:a16="http://schemas.microsoft.com/office/drawing/2014/main" id="{54FAB404-0F8D-814B-9D2A-56B4A6257F81}"/>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43" name="BTN_Probleem">
            <a:hlinkClick r:id="rId12" action="ppaction://hlinksldjump"/>
            <a:extLst>
              <a:ext uri="{FF2B5EF4-FFF2-40B4-BE49-F238E27FC236}">
                <a16:creationId xmlns:a16="http://schemas.microsoft.com/office/drawing/2014/main" id="{1D1C3220-F242-5841-AA73-0CC234FF761E}"/>
              </a:ext>
            </a:extLst>
          </p:cNvPr>
          <p:cNvSpPr>
            <a:spLocks noChangeAspect="1"/>
          </p:cNvSpPr>
          <p:nvPr/>
        </p:nvSpPr>
        <p:spPr>
          <a:xfrm>
            <a:off x="10654165" y="2056997"/>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TIPS</a:t>
            </a:r>
          </a:p>
        </p:txBody>
      </p:sp>
      <p:sp>
        <p:nvSpPr>
          <p:cNvPr id="45" name="BTN_Probleem">
            <a:hlinkClick r:id="rId13" action="ppaction://hlinksldjump"/>
            <a:extLst>
              <a:ext uri="{FF2B5EF4-FFF2-40B4-BE49-F238E27FC236}">
                <a16:creationId xmlns:a16="http://schemas.microsoft.com/office/drawing/2014/main" id="{EA24A46A-5C50-7E4C-8952-7880DC4AB7B5}"/>
              </a:ext>
            </a:extLst>
          </p:cNvPr>
          <p:cNvSpPr>
            <a:spLocks noChangeAspect="1"/>
          </p:cNvSpPr>
          <p:nvPr/>
        </p:nvSpPr>
        <p:spPr>
          <a:xfrm>
            <a:off x="10648007" y="1206700"/>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grpSp>
        <p:nvGrpSpPr>
          <p:cNvPr id="66" name="Groep 65">
            <a:extLst>
              <a:ext uri="{FF2B5EF4-FFF2-40B4-BE49-F238E27FC236}">
                <a16:creationId xmlns:a16="http://schemas.microsoft.com/office/drawing/2014/main" id="{D4F71ACB-4959-5244-949D-EE183BA8C8FD}"/>
              </a:ext>
            </a:extLst>
          </p:cNvPr>
          <p:cNvGrpSpPr/>
          <p:nvPr/>
        </p:nvGrpSpPr>
        <p:grpSpPr>
          <a:xfrm>
            <a:off x="3729547" y="4273192"/>
            <a:ext cx="2169963" cy="1913675"/>
            <a:chOff x="4593828" y="2229924"/>
            <a:chExt cx="2169963" cy="1913675"/>
          </a:xfrm>
        </p:grpSpPr>
        <p:sp>
          <p:nvSpPr>
            <p:cNvPr id="67" name="Tijdelijke aanduiding voor tekst 2">
              <a:extLst>
                <a:ext uri="{FF2B5EF4-FFF2-40B4-BE49-F238E27FC236}">
                  <a16:creationId xmlns:a16="http://schemas.microsoft.com/office/drawing/2014/main" id="{DA2E700C-3F59-2A4A-9546-9AA59FA4ABA8}"/>
                </a:ext>
              </a:extLst>
            </p:cNvPr>
            <p:cNvSpPr txBox="1">
              <a:spLocks/>
            </p:cNvSpPr>
            <p:nvPr/>
          </p:nvSpPr>
          <p:spPr>
            <a:xfrm>
              <a:off x="4665657" y="2229924"/>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68" name="Rechthoek 67">
              <a:hlinkClick r:id="rId14" action="ppaction://hlinksldjump"/>
              <a:extLst>
                <a:ext uri="{FF2B5EF4-FFF2-40B4-BE49-F238E27FC236}">
                  <a16:creationId xmlns:a16="http://schemas.microsoft.com/office/drawing/2014/main" id="{42F70D89-407B-7342-AE75-D2595923861E}"/>
                </a:ext>
              </a:extLst>
            </p:cNvPr>
            <p:cNvSpPr/>
            <p:nvPr/>
          </p:nvSpPr>
          <p:spPr>
            <a:xfrm>
              <a:off x="4593828" y="2885792"/>
              <a:ext cx="1946672" cy="1257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Tijdige opschaling naar manager, burgemeester of wethouder</a:t>
              </a:r>
            </a:p>
          </p:txBody>
        </p:sp>
        <p:grpSp>
          <p:nvGrpSpPr>
            <p:cNvPr id="69" name="Groep 68">
              <a:extLst>
                <a:ext uri="{FF2B5EF4-FFF2-40B4-BE49-F238E27FC236}">
                  <a16:creationId xmlns:a16="http://schemas.microsoft.com/office/drawing/2014/main" id="{4743D22E-F033-054B-925B-4A93FECD7C79}"/>
                </a:ext>
              </a:extLst>
            </p:cNvPr>
            <p:cNvGrpSpPr/>
            <p:nvPr/>
          </p:nvGrpSpPr>
          <p:grpSpPr>
            <a:xfrm>
              <a:off x="6371192" y="3227222"/>
              <a:ext cx="392599" cy="392599"/>
              <a:chOff x="5703401" y="1891119"/>
              <a:chExt cx="550314" cy="550314"/>
            </a:xfrm>
          </p:grpSpPr>
          <p:sp>
            <p:nvSpPr>
              <p:cNvPr id="70" name="Ovaal 69">
                <a:extLst>
                  <a:ext uri="{FF2B5EF4-FFF2-40B4-BE49-F238E27FC236}">
                    <a16:creationId xmlns:a16="http://schemas.microsoft.com/office/drawing/2014/main" id="{AA4D297F-6CB5-444B-93D3-95CD377D818C}"/>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 name="Graphic 70" descr="Caret naar rechts met effen opvulling">
                <a:hlinkClick r:id="rId14" action="ppaction://hlinksldjump"/>
                <a:extLst>
                  <a:ext uri="{FF2B5EF4-FFF2-40B4-BE49-F238E27FC236}">
                    <a16:creationId xmlns:a16="http://schemas.microsoft.com/office/drawing/2014/main" id="{26610C49-A30C-EC40-BD71-CC1622A2F4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44" name="Groep 43">
            <a:extLst>
              <a:ext uri="{FF2B5EF4-FFF2-40B4-BE49-F238E27FC236}">
                <a16:creationId xmlns:a16="http://schemas.microsoft.com/office/drawing/2014/main" id="{97C9F217-9D74-CA49-AB88-0166EE9B62ED}"/>
              </a:ext>
            </a:extLst>
          </p:cNvPr>
          <p:cNvGrpSpPr/>
          <p:nvPr/>
        </p:nvGrpSpPr>
        <p:grpSpPr>
          <a:xfrm>
            <a:off x="6171805" y="3902800"/>
            <a:ext cx="2169963" cy="1913675"/>
            <a:chOff x="4593828" y="2229924"/>
            <a:chExt cx="2169963" cy="1913675"/>
          </a:xfrm>
        </p:grpSpPr>
        <p:sp>
          <p:nvSpPr>
            <p:cNvPr id="46" name="Tijdelijke aanduiding voor tekst 2">
              <a:extLst>
                <a:ext uri="{FF2B5EF4-FFF2-40B4-BE49-F238E27FC236}">
                  <a16:creationId xmlns:a16="http://schemas.microsoft.com/office/drawing/2014/main" id="{1BF53F6F-15F9-6C4D-B6C8-7D0D9CE2B4AF}"/>
                </a:ext>
              </a:extLst>
            </p:cNvPr>
            <p:cNvSpPr txBox="1">
              <a:spLocks/>
            </p:cNvSpPr>
            <p:nvPr/>
          </p:nvSpPr>
          <p:spPr>
            <a:xfrm>
              <a:off x="4665657" y="2229924"/>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47" name="Rechthoek 46">
              <a:hlinkClick r:id="rId15" action="ppaction://hlinksldjump"/>
              <a:extLst>
                <a:ext uri="{FF2B5EF4-FFF2-40B4-BE49-F238E27FC236}">
                  <a16:creationId xmlns:a16="http://schemas.microsoft.com/office/drawing/2014/main" id="{776FCDAE-66C2-1145-8FBD-60A9DE6982E0}"/>
                </a:ext>
              </a:extLst>
            </p:cNvPr>
            <p:cNvSpPr/>
            <p:nvPr/>
          </p:nvSpPr>
          <p:spPr>
            <a:xfrm>
              <a:off x="4593828" y="2885792"/>
              <a:ext cx="1946672" cy="1257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Problematiseer </a:t>
              </a:r>
            </a:p>
            <a:p>
              <a:pPr lvl="0"/>
              <a:r>
                <a:rPr lang="nl-NL" sz="1400" b="1"/>
                <a:t>het heen en weer schuiven van cliënten</a:t>
              </a:r>
            </a:p>
          </p:txBody>
        </p:sp>
        <p:grpSp>
          <p:nvGrpSpPr>
            <p:cNvPr id="48" name="Groep 47">
              <a:extLst>
                <a:ext uri="{FF2B5EF4-FFF2-40B4-BE49-F238E27FC236}">
                  <a16:creationId xmlns:a16="http://schemas.microsoft.com/office/drawing/2014/main" id="{A2FAFB7E-8D70-3F41-B19C-2F290F6E65B1}"/>
                </a:ext>
              </a:extLst>
            </p:cNvPr>
            <p:cNvGrpSpPr/>
            <p:nvPr/>
          </p:nvGrpSpPr>
          <p:grpSpPr>
            <a:xfrm>
              <a:off x="6371192" y="3227222"/>
              <a:ext cx="392599" cy="392599"/>
              <a:chOff x="5703401" y="1891119"/>
              <a:chExt cx="550314" cy="550314"/>
            </a:xfrm>
          </p:grpSpPr>
          <p:sp>
            <p:nvSpPr>
              <p:cNvPr id="49" name="Ovaal 48">
                <a:extLst>
                  <a:ext uri="{FF2B5EF4-FFF2-40B4-BE49-F238E27FC236}">
                    <a16:creationId xmlns:a16="http://schemas.microsoft.com/office/drawing/2014/main" id="{F7255AC7-1962-0645-84A0-A546E6754F69}"/>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0" name="Graphic 49" descr="Caret naar rechts met effen opvulling">
                <a:hlinkClick r:id="rId15" action="ppaction://hlinksldjump"/>
                <a:extLst>
                  <a:ext uri="{FF2B5EF4-FFF2-40B4-BE49-F238E27FC236}">
                    <a16:creationId xmlns:a16="http://schemas.microsoft.com/office/drawing/2014/main" id="{BDE5AE12-C277-9D40-9AAF-0517D0DBF9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Tree>
    <p:extLst>
      <p:ext uri="{BB962C8B-B14F-4D97-AF65-F5344CB8AC3E}">
        <p14:creationId xmlns:p14="http://schemas.microsoft.com/office/powerpoint/2010/main" val="2668498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50000">
                                          <p:cBhvr additive="base">
                                            <p:cTn id="7"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50000">
                                          <p:cBhvr additive="base">
                                            <p:cTn id="11"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50000">
                                          <p:cBhvr additive="base">
                                            <p:cTn id="15"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50000">
                                          <p:cBhvr additive="base">
                                            <p:cTn id="19" dur="5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37"/>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3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3" grpId="0" animBg="1"/>
          <p:bldP spid="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37"/>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3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3" grpId="0" animBg="1"/>
          <p:bldP spid="45"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107400" cy="3251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Om de mogelijkheid te vergroten dat aan een cliënt passende zorg wordt geboden is de inkoop van de juiste zorg noodzakelijk. Dit vraagt goede inventarisatie van de vraag: wat hebben de PGA-cliënten nodig? Wat is er op dit moment en wat mist er? Laat dit goed aan de inkoper weten. Voor heel bijzondere gevallen kan het nodig zijn op individuele basis zorg buiten het reguliere systeem te bieden. Leg dat niet neer bij een inkoper, maar regel hiervoor toestemming van de gemeente (los van de bureaucratie van inkooptrajecten).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303173"/>
            <a:chOff x="838200" y="856931"/>
            <a:chExt cx="2278365" cy="130317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852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Inkoop van de juiste zorg voor PGA-cliënten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2501850"/>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0423" y="3194863"/>
            <a:ext cx="1780916" cy="3377804"/>
          </a:xfrm>
          <a:prstGeom prst="rect">
            <a:avLst/>
          </a:prstGeom>
        </p:spPr>
      </p:pic>
      <p:pic>
        <p:nvPicPr>
          <p:cNvPr id="30" name="Mira">
            <a:extLst>
              <a:ext uri="{FF2B5EF4-FFF2-40B4-BE49-F238E27FC236}">
                <a16:creationId xmlns:a16="http://schemas.microsoft.com/office/drawing/2014/main" id="{84447599-BAF4-FE4D-B72F-1444B11292E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019762" y="3538329"/>
            <a:ext cx="1987998" cy="3056547"/>
          </a:xfrm>
          <a:prstGeom prst="rect">
            <a:avLst/>
          </a:prstGeom>
        </p:spPr>
      </p:pic>
      <p:sp>
        <p:nvSpPr>
          <p:cNvPr id="23" name="Titel_Casus">
            <a:extLst>
              <a:ext uri="{FF2B5EF4-FFF2-40B4-BE49-F238E27FC236}">
                <a16:creationId xmlns:a16="http://schemas.microsoft.com/office/drawing/2014/main" id="{8B520079-BCF5-1D45-84B2-DD534B6DD89D}"/>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599342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3" y="1205210"/>
            <a:ext cx="4267727"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Een goede diagnose draagt bij aan het inzetten van passende interventies en het aanvragen en toewijzen van de juiste indicaties. Zonder diagnose wordt dat extra moeilijk. Als het zoeken is naar (goede) diagnostiek, kijk terug. Denk aan de schoolcarrière: Hoe ging het op de basisschool? Was er speciaal onderwijs en wat stond op het aanmeldformulier? Is er in dat kader onderzoek/diagnostiek geweest? Kan de huisarts iets betekenen? Weet DJI meer uit onderzoek tijdens detentie? Of Veilig Thuis? En kijk ook vooruit: een volgende aanhouding geeft wellicht mogelijkheden om te komen tot diagnostiek (NIFP, dubbele pro-justitiarapportage) door daarop aan te sturen. Doel is niet dat de gemeente of andere partners de diagnose precies kennen, maar wel handelingsperspectief krijgen voor omgaan met bepaald gedrag. Over diagnose gesproken: bespreek en beschrijf het feitelijke gedrag dat de cliënt vertoont, praat niet in diagnoses.</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15208"/>
            <a:chOff x="838200" y="856931"/>
            <a:chExt cx="2278365" cy="151520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064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t>Als goede diagnose niet van de grond komt: kijk terug en vooruit</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a:t>
              </a:r>
            </a:p>
          </p:txBody>
        </p:sp>
      </p:grpSp>
      <p:sp>
        <p:nvSpPr>
          <p:cNvPr id="47" name="BTN_Probleem">
            <a:hlinkClick r:id="rId5"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10423" y="3194863"/>
            <a:ext cx="1780916" cy="3377804"/>
          </a:xfrm>
          <a:prstGeom prst="rect">
            <a:avLst/>
          </a:prstGeom>
        </p:spPr>
      </p:pic>
      <p:pic>
        <p:nvPicPr>
          <p:cNvPr id="30" name="Mira">
            <a:extLst>
              <a:ext uri="{FF2B5EF4-FFF2-40B4-BE49-F238E27FC236}">
                <a16:creationId xmlns:a16="http://schemas.microsoft.com/office/drawing/2014/main" id="{84447599-BAF4-FE4D-B72F-1444B11292E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019762" y="3538329"/>
            <a:ext cx="1987998" cy="3056547"/>
          </a:xfrm>
          <a:prstGeom prst="rect">
            <a:avLst/>
          </a:prstGeom>
        </p:spPr>
      </p:pic>
      <p:grpSp>
        <p:nvGrpSpPr>
          <p:cNvPr id="25" name="Groep 24">
            <a:extLst>
              <a:ext uri="{FF2B5EF4-FFF2-40B4-BE49-F238E27FC236}">
                <a16:creationId xmlns:a16="http://schemas.microsoft.com/office/drawing/2014/main" id="{A7612A07-AA35-A34D-A1A8-B15500859854}"/>
              </a:ext>
            </a:extLst>
          </p:cNvPr>
          <p:cNvGrpSpPr/>
          <p:nvPr/>
        </p:nvGrpSpPr>
        <p:grpSpPr>
          <a:xfrm>
            <a:off x="1005498" y="2501850"/>
            <a:ext cx="2111067" cy="461665"/>
            <a:chOff x="1005498" y="3333638"/>
            <a:chExt cx="2111067" cy="461665"/>
          </a:xfrm>
        </p:grpSpPr>
        <p:grpSp>
          <p:nvGrpSpPr>
            <p:cNvPr id="31" name="Groep 30">
              <a:extLst>
                <a:ext uri="{FF2B5EF4-FFF2-40B4-BE49-F238E27FC236}">
                  <a16:creationId xmlns:a16="http://schemas.microsoft.com/office/drawing/2014/main" id="{1D1B3460-B316-9848-A266-F40C8B3C4543}"/>
                </a:ext>
              </a:extLst>
            </p:cNvPr>
            <p:cNvGrpSpPr/>
            <p:nvPr/>
          </p:nvGrpSpPr>
          <p:grpSpPr>
            <a:xfrm rot="10800000">
              <a:off x="2723966" y="3361955"/>
              <a:ext cx="392599" cy="392599"/>
              <a:chOff x="5703401" y="1891119"/>
              <a:chExt cx="550314" cy="550314"/>
            </a:xfrm>
          </p:grpSpPr>
          <p:sp>
            <p:nvSpPr>
              <p:cNvPr id="33" name="Ovaal 32">
                <a:extLst>
                  <a:ext uri="{FF2B5EF4-FFF2-40B4-BE49-F238E27FC236}">
                    <a16:creationId xmlns:a16="http://schemas.microsoft.com/office/drawing/2014/main" id="{1A3B6530-6A5E-7F44-89CD-3AA731B13B2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4" name="Graphic 33" descr="Caret naar rechts met effen opvulling">
                <a:hlinkClick r:id="rId8" action="ppaction://hlinksldjump"/>
                <a:extLst>
                  <a:ext uri="{FF2B5EF4-FFF2-40B4-BE49-F238E27FC236}">
                    <a16:creationId xmlns:a16="http://schemas.microsoft.com/office/drawing/2014/main" id="{738D851F-6330-304E-8043-9A8742C8FDB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2" name="Rechthoek 31">
              <a:extLst>
                <a:ext uri="{FF2B5EF4-FFF2-40B4-BE49-F238E27FC236}">
                  <a16:creationId xmlns:a16="http://schemas.microsoft.com/office/drawing/2014/main" id="{D5B17D5E-D2EF-5847-AE39-C04899E8228E}"/>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23" name="Titel_Casus">
            <a:extLst>
              <a:ext uri="{FF2B5EF4-FFF2-40B4-BE49-F238E27FC236}">
                <a16:creationId xmlns:a16="http://schemas.microsoft.com/office/drawing/2014/main" id="{A47612EA-65C7-7B4F-9122-2B350CBBA61B}"/>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1059464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3" y="1205210"/>
            <a:ext cx="4373744"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Wanneer samenwerkingspartners in een casus vastlopen: schroom niet op tijd te escaleren naar managers, de wethouders sociaal domein en/of burgemeester voor meer snelheid en vanwege veiligheids- en publicitaire risico’s. Gebruik het periodieke zorg-veiligheidsoverleg tussen burgemeester en wethouder en stem af. Dit vergroot een snelle doorbraak aanzienlijk. Gebruik deze bestuurlijke tafel ook om via de weg van complimenten structurele knelpunten weg te nemen: “Dit ging in deze casus zo goed, hadden we maar de middelen/mogelijkheden om dat vaker/meer te doen.”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15208"/>
            <a:chOff x="838200" y="856931"/>
            <a:chExt cx="2278365" cy="151520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064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Tijdige opschaling naar manager, burgemeester of wethouder</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a:t>
              </a:r>
            </a:p>
          </p:txBody>
        </p:sp>
      </p:grpSp>
      <p:sp>
        <p:nvSpPr>
          <p:cNvPr id="47" name="BTN_Probleem">
            <a:hlinkClick r:id="rId5"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10423" y="3194863"/>
            <a:ext cx="1780916" cy="3377804"/>
          </a:xfrm>
          <a:prstGeom prst="rect">
            <a:avLst/>
          </a:prstGeom>
        </p:spPr>
      </p:pic>
      <p:pic>
        <p:nvPicPr>
          <p:cNvPr id="30" name="Mira">
            <a:extLst>
              <a:ext uri="{FF2B5EF4-FFF2-40B4-BE49-F238E27FC236}">
                <a16:creationId xmlns:a16="http://schemas.microsoft.com/office/drawing/2014/main" id="{84447599-BAF4-FE4D-B72F-1444B11292E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019762" y="3538329"/>
            <a:ext cx="1987998" cy="3056547"/>
          </a:xfrm>
          <a:prstGeom prst="rect">
            <a:avLst/>
          </a:prstGeom>
        </p:spPr>
      </p:pic>
      <p:grpSp>
        <p:nvGrpSpPr>
          <p:cNvPr id="25" name="Groep 24">
            <a:extLst>
              <a:ext uri="{FF2B5EF4-FFF2-40B4-BE49-F238E27FC236}">
                <a16:creationId xmlns:a16="http://schemas.microsoft.com/office/drawing/2014/main" id="{A7612A07-AA35-A34D-A1A8-B15500859854}"/>
              </a:ext>
            </a:extLst>
          </p:cNvPr>
          <p:cNvGrpSpPr/>
          <p:nvPr/>
        </p:nvGrpSpPr>
        <p:grpSpPr>
          <a:xfrm>
            <a:off x="1005498" y="2501850"/>
            <a:ext cx="2111067" cy="461665"/>
            <a:chOff x="1005498" y="3333638"/>
            <a:chExt cx="2111067" cy="461665"/>
          </a:xfrm>
        </p:grpSpPr>
        <p:grpSp>
          <p:nvGrpSpPr>
            <p:cNvPr id="31" name="Groep 30">
              <a:extLst>
                <a:ext uri="{FF2B5EF4-FFF2-40B4-BE49-F238E27FC236}">
                  <a16:creationId xmlns:a16="http://schemas.microsoft.com/office/drawing/2014/main" id="{1D1B3460-B316-9848-A266-F40C8B3C4543}"/>
                </a:ext>
              </a:extLst>
            </p:cNvPr>
            <p:cNvGrpSpPr/>
            <p:nvPr/>
          </p:nvGrpSpPr>
          <p:grpSpPr>
            <a:xfrm rot="10800000">
              <a:off x="2723966" y="3361955"/>
              <a:ext cx="392599" cy="392599"/>
              <a:chOff x="5703401" y="1891119"/>
              <a:chExt cx="550314" cy="550314"/>
            </a:xfrm>
          </p:grpSpPr>
          <p:sp>
            <p:nvSpPr>
              <p:cNvPr id="33" name="Ovaal 32">
                <a:extLst>
                  <a:ext uri="{FF2B5EF4-FFF2-40B4-BE49-F238E27FC236}">
                    <a16:creationId xmlns:a16="http://schemas.microsoft.com/office/drawing/2014/main" id="{1A3B6530-6A5E-7F44-89CD-3AA731B13B2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4" name="Graphic 33" descr="Caret naar rechts met effen opvulling">
                <a:hlinkClick r:id="rId8" action="ppaction://hlinksldjump"/>
                <a:extLst>
                  <a:ext uri="{FF2B5EF4-FFF2-40B4-BE49-F238E27FC236}">
                    <a16:creationId xmlns:a16="http://schemas.microsoft.com/office/drawing/2014/main" id="{738D851F-6330-304E-8043-9A8742C8FDB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2" name="Rechthoek 31">
              <a:extLst>
                <a:ext uri="{FF2B5EF4-FFF2-40B4-BE49-F238E27FC236}">
                  <a16:creationId xmlns:a16="http://schemas.microsoft.com/office/drawing/2014/main" id="{D5B17D5E-D2EF-5847-AE39-C04899E8228E}"/>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23" name="Titel_Casus">
            <a:extLst>
              <a:ext uri="{FF2B5EF4-FFF2-40B4-BE49-F238E27FC236}">
                <a16:creationId xmlns:a16="http://schemas.microsoft.com/office/drawing/2014/main" id="{DDE7E603-6774-F141-954B-106EB5FD93FF}"/>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260213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2" y="1205210"/>
            <a:ext cx="7736610" cy="3494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Als een casus vastloopt doordat zorgpartners zoals de GGZ, de verslavingszorg, </a:t>
            </a:r>
            <a:br>
              <a:rPr lang="nl-NL" sz="1300">
                <a:solidFill>
                  <a:schemeClr val="tx1"/>
                </a:solidFill>
              </a:rPr>
            </a:br>
            <a:r>
              <a:rPr lang="nl-NL" sz="1300">
                <a:solidFill>
                  <a:schemeClr val="tx1"/>
                </a:solidFill>
              </a:rPr>
              <a:t>de verstandelijk gehandicaptenzorg of de ambulante begeleiding er onderling niet uitkomen </a:t>
            </a:r>
          </a:p>
          <a:p>
            <a:pPr lvl="0">
              <a:lnSpc>
                <a:spcPct val="150000"/>
              </a:lnSpc>
            </a:pPr>
            <a:r>
              <a:rPr lang="nl-NL" sz="1300">
                <a:solidFill>
                  <a:schemeClr val="tx1"/>
                </a:solidFill>
              </a:rPr>
              <a:t>welke zorg voorliggend is en waar de cliënt het beste terecht zou kunnen, is escalatie nodig.</a:t>
            </a:r>
          </a:p>
          <a:p>
            <a:pPr lvl="0">
              <a:lnSpc>
                <a:spcPct val="150000"/>
              </a:lnSpc>
            </a:pPr>
            <a:endParaRPr lang="nl-NL" sz="1300">
              <a:solidFill>
                <a:schemeClr val="tx1"/>
              </a:solidFill>
            </a:endParaRPr>
          </a:p>
          <a:p>
            <a:pPr lvl="0">
              <a:lnSpc>
                <a:spcPct val="150000"/>
              </a:lnSpc>
            </a:pPr>
            <a:r>
              <a:rPr lang="nl-NL" sz="1300">
                <a:solidFill>
                  <a:schemeClr val="tx1"/>
                </a:solidFill>
              </a:rPr>
              <a:t>Escaleer allereerst in kennis. Vraag door op de echte reden onder de ‘nee’ van partners: welke vrees of </a:t>
            </a:r>
          </a:p>
          <a:p>
            <a:pPr lvl="0">
              <a:lnSpc>
                <a:spcPct val="150000"/>
              </a:lnSpc>
            </a:pPr>
            <a:r>
              <a:rPr lang="nl-NL" sz="1300">
                <a:solidFill>
                  <a:schemeClr val="tx1"/>
                </a:solidFill>
              </a:rPr>
              <a:t>zorg zit erachter? Vraag de partners: ‘wat heb je nodig  om van jouw ‘nee’ een ‘ja’ te kunnen maken </a:t>
            </a:r>
          </a:p>
          <a:p>
            <a:pPr lvl="0">
              <a:lnSpc>
                <a:spcPct val="150000"/>
              </a:lnSpc>
            </a:pPr>
            <a:r>
              <a:rPr lang="nl-NL" sz="1300">
                <a:solidFill>
                  <a:schemeClr val="tx1"/>
                </a:solidFill>
              </a:rPr>
              <a:t>(denk aan bepaalde ondersteuning/follow up van andere partners)? Bedenk dat de oplossing vaak niet bij één partner ligt. Vraag vooral ook het Zorg- en Veiligheidshuis of het Schakelpunt voor personen met verward gedrag en gevaarsrisico om met hun ruime kennis en ervaring in de casus mee te denken en te adviseren.</a:t>
            </a:r>
          </a:p>
          <a:p>
            <a:pPr lvl="0">
              <a:lnSpc>
                <a:spcPct val="150000"/>
              </a:lnSpc>
            </a:pPr>
            <a:endParaRPr lang="nl-NL" sz="1300">
              <a:solidFill>
                <a:schemeClr val="tx1"/>
              </a:solidFill>
            </a:endParaRPr>
          </a:p>
          <a:p>
            <a:pPr lvl="0">
              <a:lnSpc>
                <a:spcPct val="150000"/>
              </a:lnSpc>
            </a:pPr>
            <a:r>
              <a:rPr lang="nl-NL" sz="1300">
                <a:solidFill>
                  <a:schemeClr val="tx1"/>
                </a:solidFill>
              </a:rPr>
              <a:t>Escaleer vervolgens - als dat nog nodig is - ook in de lijn. Problematiseer en escaleer het als partners niet handelen waar dat wel nodig is. Spreek zorgpartners erop aan en accepteer niet dat zij cases (langere tijd) heen en weer schuiven onder het mom van ‘voorliggende problematiek’ of ‘zorgaanbod in onze instelling past niet bij deze cliënt’. Hoe begrijpelijk het afschuiven van zorg ook is – zorg aan cliënten met meervoudige problematiek ís ingewikkeld, resultaten halen is vaak maar zeer beperkt mogelijk, het kost meer tijd en geld dan er </a:t>
            </a:r>
            <a:br>
              <a:rPr lang="nl-NL" sz="1300">
                <a:solidFill>
                  <a:schemeClr val="tx1"/>
                </a:solidFill>
              </a:rPr>
            </a:br>
            <a:r>
              <a:rPr lang="nl-NL" sz="1300">
                <a:solidFill>
                  <a:schemeClr val="tx1"/>
                </a:solidFill>
              </a:rPr>
              <a:t>vergoed wordt – toch mogen we dit niet accepteren. Via samenwerkingsafspraken met </a:t>
            </a:r>
            <a:br>
              <a:rPr lang="nl-NL" sz="1300">
                <a:solidFill>
                  <a:schemeClr val="tx1"/>
                </a:solidFill>
              </a:rPr>
            </a:br>
            <a:r>
              <a:rPr lang="nl-NL" sz="1300">
                <a:solidFill>
                  <a:schemeClr val="tx1"/>
                </a:solidFill>
              </a:rPr>
              <a:t>verschillende partners is er altijd een oplossing te vinden.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15208"/>
            <a:chOff x="838200" y="856931"/>
            <a:chExt cx="2278365" cy="151520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064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Problematiseer </a:t>
              </a:r>
            </a:p>
            <a:p>
              <a:pPr lvl="0"/>
              <a:r>
                <a:rPr lang="nl-NL" sz="1400" b="1"/>
                <a:t>het heen en weer schuiven van cliënten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TOPS</a:t>
              </a:r>
            </a:p>
          </p:txBody>
        </p:sp>
      </p:grpSp>
      <p:sp>
        <p:nvSpPr>
          <p:cNvPr id="47" name="BTN_Probleem">
            <a:hlinkClick r:id="rId5"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10423" y="3194863"/>
            <a:ext cx="1780916" cy="3377804"/>
          </a:xfrm>
          <a:prstGeom prst="rect">
            <a:avLst/>
          </a:prstGeom>
        </p:spPr>
      </p:pic>
      <p:grpSp>
        <p:nvGrpSpPr>
          <p:cNvPr id="25" name="Groep 24">
            <a:extLst>
              <a:ext uri="{FF2B5EF4-FFF2-40B4-BE49-F238E27FC236}">
                <a16:creationId xmlns:a16="http://schemas.microsoft.com/office/drawing/2014/main" id="{A7612A07-AA35-A34D-A1A8-B15500859854}"/>
              </a:ext>
            </a:extLst>
          </p:cNvPr>
          <p:cNvGrpSpPr/>
          <p:nvPr/>
        </p:nvGrpSpPr>
        <p:grpSpPr>
          <a:xfrm>
            <a:off x="1005498" y="2501850"/>
            <a:ext cx="2111067" cy="461665"/>
            <a:chOff x="1005498" y="3333638"/>
            <a:chExt cx="2111067" cy="461665"/>
          </a:xfrm>
        </p:grpSpPr>
        <p:grpSp>
          <p:nvGrpSpPr>
            <p:cNvPr id="31" name="Groep 30">
              <a:extLst>
                <a:ext uri="{FF2B5EF4-FFF2-40B4-BE49-F238E27FC236}">
                  <a16:creationId xmlns:a16="http://schemas.microsoft.com/office/drawing/2014/main" id="{1D1B3460-B316-9848-A266-F40C8B3C4543}"/>
                </a:ext>
              </a:extLst>
            </p:cNvPr>
            <p:cNvGrpSpPr/>
            <p:nvPr/>
          </p:nvGrpSpPr>
          <p:grpSpPr>
            <a:xfrm rot="10800000">
              <a:off x="2723966" y="3361955"/>
              <a:ext cx="392599" cy="392599"/>
              <a:chOff x="5703401" y="1891119"/>
              <a:chExt cx="550314" cy="550314"/>
            </a:xfrm>
          </p:grpSpPr>
          <p:sp>
            <p:nvSpPr>
              <p:cNvPr id="33" name="Ovaal 32">
                <a:extLst>
                  <a:ext uri="{FF2B5EF4-FFF2-40B4-BE49-F238E27FC236}">
                    <a16:creationId xmlns:a16="http://schemas.microsoft.com/office/drawing/2014/main" id="{1A3B6530-6A5E-7F44-89CD-3AA731B13B2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4" name="Graphic 33" descr="Caret naar rechts met effen opvulling">
                <a:hlinkClick r:id="rId7" action="ppaction://hlinksldjump"/>
                <a:extLst>
                  <a:ext uri="{FF2B5EF4-FFF2-40B4-BE49-F238E27FC236}">
                    <a16:creationId xmlns:a16="http://schemas.microsoft.com/office/drawing/2014/main" id="{738D851F-6330-304E-8043-9A8742C8FDB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2" name="Rechthoek 31">
              <a:extLst>
                <a:ext uri="{FF2B5EF4-FFF2-40B4-BE49-F238E27FC236}">
                  <a16:creationId xmlns:a16="http://schemas.microsoft.com/office/drawing/2014/main" id="{D5B17D5E-D2EF-5847-AE39-C04899E8228E}"/>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23" name="Titel_Casus">
            <a:extLst>
              <a:ext uri="{FF2B5EF4-FFF2-40B4-BE49-F238E27FC236}">
                <a16:creationId xmlns:a16="http://schemas.microsoft.com/office/drawing/2014/main" id="{DDE7E603-6774-F141-954B-106EB5FD93FF}"/>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3495535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2009053" y="1435234"/>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2037473" y="1435234"/>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039509"/>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10" name="Rechthoek 9">
            <a:extLst>
              <a:ext uri="{FF2B5EF4-FFF2-40B4-BE49-F238E27FC236}">
                <a16:creationId xmlns:a16="http://schemas.microsoft.com/office/drawing/2014/main" id="{ABC06B81-E1A8-1449-A553-11EAC31BE2F3}"/>
              </a:ext>
            </a:extLst>
          </p:cNvPr>
          <p:cNvSpPr/>
          <p:nvPr/>
        </p:nvSpPr>
        <p:spPr>
          <a:xfrm>
            <a:off x="2334391" y="1024175"/>
            <a:ext cx="1191608" cy="646331"/>
          </a:xfrm>
          <a:prstGeom prst="rect">
            <a:avLst/>
          </a:prstGeom>
        </p:spPr>
        <p:txBody>
          <a:bodyPr wrap="none">
            <a:spAutoFit/>
          </a:bodyPr>
          <a:lstStyle/>
          <a:p>
            <a:r>
              <a:rPr lang="nl-NL" sz="3600" b="1">
                <a:latin typeface="Ubuntu Light" panose="020B0304030602030204" pitchFamily="34" charset="0"/>
              </a:rPr>
              <a:t>Tops</a:t>
            </a:r>
          </a:p>
        </p:txBody>
      </p:sp>
      <p:pic>
        <p:nvPicPr>
          <p:cNvPr id="63" name="Mira">
            <a:extLst>
              <a:ext uri="{FF2B5EF4-FFF2-40B4-BE49-F238E27FC236}">
                <a16:creationId xmlns:a16="http://schemas.microsoft.com/office/drawing/2014/main" id="{F3B5329E-4850-1F40-BBEB-73F5B36494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37958" y="3624150"/>
            <a:ext cx="1926782" cy="2962427"/>
          </a:xfrm>
          <a:prstGeom prst="rect">
            <a:avLst/>
          </a:prstGeom>
        </p:spPr>
      </p:pic>
      <p:grpSp>
        <p:nvGrpSpPr>
          <p:cNvPr id="86" name="Groep 85">
            <a:extLst>
              <a:ext uri="{FF2B5EF4-FFF2-40B4-BE49-F238E27FC236}">
                <a16:creationId xmlns:a16="http://schemas.microsoft.com/office/drawing/2014/main" id="{A2A87291-CBBB-3744-90F4-0FC42E5C7625}"/>
              </a:ext>
            </a:extLst>
          </p:cNvPr>
          <p:cNvGrpSpPr/>
          <p:nvPr/>
        </p:nvGrpSpPr>
        <p:grpSpPr>
          <a:xfrm>
            <a:off x="821332" y="1853512"/>
            <a:ext cx="2469745" cy="1753156"/>
            <a:chOff x="4294046" y="2243173"/>
            <a:chExt cx="2469745" cy="175315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294046" y="224317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4" action="ppaction://hlinksldjump"/>
              <a:extLst>
                <a:ext uri="{FF2B5EF4-FFF2-40B4-BE49-F238E27FC236}">
                  <a16:creationId xmlns:a16="http://schemas.microsoft.com/office/drawing/2014/main" id="{B5314B03-918E-B74F-B82F-614158A7E340}"/>
                </a:ext>
              </a:extLst>
            </p:cNvPr>
            <p:cNvSpPr/>
            <p:nvPr/>
          </p:nvSpPr>
          <p:spPr>
            <a:xfrm>
              <a:off x="4310974" y="2885789"/>
              <a:ext cx="2216274" cy="1110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De goede relatie van de PGA-expert met wijkagenten blijkt goud waard</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227222"/>
              <a:ext cx="392599" cy="392599"/>
              <a:chOff x="5703401" y="189111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4"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3785085" y="2194769"/>
            <a:ext cx="2313978" cy="1898103"/>
            <a:chOff x="4449814" y="2198648"/>
            <a:chExt cx="2313978" cy="1898103"/>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4492432" y="219864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7" action="ppaction://hlinksldjump"/>
              <a:extLst>
                <a:ext uri="{FF2B5EF4-FFF2-40B4-BE49-F238E27FC236}">
                  <a16:creationId xmlns:a16="http://schemas.microsoft.com/office/drawing/2014/main" id="{ADE3B5B9-0F85-1F47-A288-3439DC9268A1}"/>
                </a:ext>
              </a:extLst>
            </p:cNvPr>
            <p:cNvSpPr/>
            <p:nvPr/>
          </p:nvSpPr>
          <p:spPr>
            <a:xfrm>
              <a:off x="4449814" y="2854517"/>
              <a:ext cx="2090686" cy="1242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De inzet van zorgorganisaties die woon- of praktische begeleiding bieden</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7"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93" name="Groep 92">
            <a:extLst>
              <a:ext uri="{FF2B5EF4-FFF2-40B4-BE49-F238E27FC236}">
                <a16:creationId xmlns:a16="http://schemas.microsoft.com/office/drawing/2014/main" id="{8735D84E-5D83-BF43-9905-15B3C1F6D051}"/>
              </a:ext>
            </a:extLst>
          </p:cNvPr>
          <p:cNvGrpSpPr/>
          <p:nvPr/>
        </p:nvGrpSpPr>
        <p:grpSpPr>
          <a:xfrm>
            <a:off x="6423981" y="1470705"/>
            <a:ext cx="2313977" cy="1951316"/>
            <a:chOff x="4449815" y="2154362"/>
            <a:chExt cx="2313977" cy="1951316"/>
          </a:xfrm>
        </p:grpSpPr>
        <p:sp>
          <p:nvSpPr>
            <p:cNvPr id="94" name="Tijdelijke aanduiding voor tekst 2">
              <a:extLst>
                <a:ext uri="{FF2B5EF4-FFF2-40B4-BE49-F238E27FC236}">
                  <a16:creationId xmlns:a16="http://schemas.microsoft.com/office/drawing/2014/main" id="{491DC923-9A8A-2A44-B75C-B5BB6873F2AC}"/>
                </a:ext>
              </a:extLst>
            </p:cNvPr>
            <p:cNvSpPr txBox="1">
              <a:spLocks/>
            </p:cNvSpPr>
            <p:nvPr/>
          </p:nvSpPr>
          <p:spPr>
            <a:xfrm>
              <a:off x="4518406" y="2154362"/>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95" name="Rechthoek 94">
              <a:hlinkClick r:id="rId8" action="ppaction://hlinksldjump"/>
              <a:extLst>
                <a:ext uri="{FF2B5EF4-FFF2-40B4-BE49-F238E27FC236}">
                  <a16:creationId xmlns:a16="http://schemas.microsoft.com/office/drawing/2014/main" id="{6B4012F7-FE61-324C-9B40-FAAEAAC00B43}"/>
                </a:ext>
              </a:extLst>
            </p:cNvPr>
            <p:cNvSpPr/>
            <p:nvPr/>
          </p:nvSpPr>
          <p:spPr>
            <a:xfrm>
              <a:off x="4449815" y="2803433"/>
              <a:ext cx="2090686" cy="13022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Korte lijntjes, snel schakelen en het zoeken naar creatieve oplossingen</a:t>
              </a:r>
            </a:p>
          </p:txBody>
        </p:sp>
        <p:grpSp>
          <p:nvGrpSpPr>
            <p:cNvPr id="96" name="Groep 95">
              <a:extLst>
                <a:ext uri="{FF2B5EF4-FFF2-40B4-BE49-F238E27FC236}">
                  <a16:creationId xmlns:a16="http://schemas.microsoft.com/office/drawing/2014/main" id="{463EF90E-2CDB-2042-93BC-2D21E39D5B36}"/>
                </a:ext>
              </a:extLst>
            </p:cNvPr>
            <p:cNvGrpSpPr/>
            <p:nvPr/>
          </p:nvGrpSpPr>
          <p:grpSpPr>
            <a:xfrm>
              <a:off x="6371193" y="3227222"/>
              <a:ext cx="392599" cy="392599"/>
              <a:chOff x="5703402" y="1891119"/>
              <a:chExt cx="550314" cy="550314"/>
            </a:xfrm>
          </p:grpSpPr>
          <p:sp>
            <p:nvSpPr>
              <p:cNvPr id="97" name="Ovaal 96">
                <a:extLst>
                  <a:ext uri="{FF2B5EF4-FFF2-40B4-BE49-F238E27FC236}">
                    <a16:creationId xmlns:a16="http://schemas.microsoft.com/office/drawing/2014/main" id="{2C7D42BD-4A5E-154F-8265-16636D47482F}"/>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8" name="Graphic 97" descr="Caret naar rechts met effen opvulling">
                <a:hlinkClick r:id="rId8" action="ppaction://hlinksldjump"/>
                <a:extLst>
                  <a:ext uri="{FF2B5EF4-FFF2-40B4-BE49-F238E27FC236}">
                    <a16:creationId xmlns:a16="http://schemas.microsoft.com/office/drawing/2014/main" id="{F8FBEB7B-90F0-F844-9752-C62D73589E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99" name="Groep 98">
            <a:extLst>
              <a:ext uri="{FF2B5EF4-FFF2-40B4-BE49-F238E27FC236}">
                <a16:creationId xmlns:a16="http://schemas.microsoft.com/office/drawing/2014/main" id="{46FDA7AA-E73C-8A42-8183-B4F4E7087DE0}"/>
              </a:ext>
            </a:extLst>
          </p:cNvPr>
          <p:cNvGrpSpPr/>
          <p:nvPr/>
        </p:nvGrpSpPr>
        <p:grpSpPr>
          <a:xfrm>
            <a:off x="2263210" y="3757394"/>
            <a:ext cx="2182557" cy="1781779"/>
            <a:chOff x="4581235" y="2185396"/>
            <a:chExt cx="2182557" cy="1781779"/>
          </a:xfrm>
        </p:grpSpPr>
        <p:sp>
          <p:nvSpPr>
            <p:cNvPr id="100" name="Tijdelijke aanduiding voor tekst 2">
              <a:extLst>
                <a:ext uri="{FF2B5EF4-FFF2-40B4-BE49-F238E27FC236}">
                  <a16:creationId xmlns:a16="http://schemas.microsoft.com/office/drawing/2014/main" id="{FB741FAE-902D-8344-AE61-A9AC49D3683D}"/>
                </a:ext>
              </a:extLst>
            </p:cNvPr>
            <p:cNvSpPr txBox="1">
              <a:spLocks/>
            </p:cNvSpPr>
            <p:nvPr/>
          </p:nvSpPr>
          <p:spPr>
            <a:xfrm>
              <a:off x="4648586" y="218539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101" name="Rechthoek 100">
              <a:hlinkClick r:id="rId9" action="ppaction://hlinksldjump"/>
              <a:extLst>
                <a:ext uri="{FF2B5EF4-FFF2-40B4-BE49-F238E27FC236}">
                  <a16:creationId xmlns:a16="http://schemas.microsoft.com/office/drawing/2014/main" id="{A8A75A9C-3B82-FA4D-B760-96E74C010799}"/>
                </a:ext>
              </a:extLst>
            </p:cNvPr>
            <p:cNvSpPr/>
            <p:nvPr/>
          </p:nvSpPr>
          <p:spPr>
            <a:xfrm>
              <a:off x="4581235" y="2854517"/>
              <a:ext cx="1964357" cy="1112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De inzet van een juridisch kader als stok achter de deur</a:t>
              </a:r>
            </a:p>
          </p:txBody>
        </p:sp>
        <p:grpSp>
          <p:nvGrpSpPr>
            <p:cNvPr id="102" name="Groep 101">
              <a:extLst>
                <a:ext uri="{FF2B5EF4-FFF2-40B4-BE49-F238E27FC236}">
                  <a16:creationId xmlns:a16="http://schemas.microsoft.com/office/drawing/2014/main" id="{8C32C9FB-30F5-D941-B7FD-414AAF708CFA}"/>
                </a:ext>
              </a:extLst>
            </p:cNvPr>
            <p:cNvGrpSpPr/>
            <p:nvPr/>
          </p:nvGrpSpPr>
          <p:grpSpPr>
            <a:xfrm>
              <a:off x="6371193" y="3227222"/>
              <a:ext cx="392599" cy="392599"/>
              <a:chOff x="5703402" y="1891119"/>
              <a:chExt cx="550314" cy="550314"/>
            </a:xfrm>
          </p:grpSpPr>
          <p:sp>
            <p:nvSpPr>
              <p:cNvPr id="103" name="Ovaal 102">
                <a:extLst>
                  <a:ext uri="{FF2B5EF4-FFF2-40B4-BE49-F238E27FC236}">
                    <a16:creationId xmlns:a16="http://schemas.microsoft.com/office/drawing/2014/main" id="{C8210A3B-D659-2F43-B400-ADB7CCDDBC37}"/>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4" name="Graphic 103" descr="Caret naar rechts met effen opvulling">
                <a:hlinkClick r:id="rId9" action="ppaction://hlinksldjump"/>
                <a:extLst>
                  <a:ext uri="{FF2B5EF4-FFF2-40B4-BE49-F238E27FC236}">
                    <a16:creationId xmlns:a16="http://schemas.microsoft.com/office/drawing/2014/main" id="{799BBC36-9D7C-744C-A52D-515003CFAD8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106" name="Groep 105">
            <a:extLst>
              <a:ext uri="{FF2B5EF4-FFF2-40B4-BE49-F238E27FC236}">
                <a16:creationId xmlns:a16="http://schemas.microsoft.com/office/drawing/2014/main" id="{C1BD5EF2-C56F-7C4C-980F-5DC58E1CFBC8}"/>
              </a:ext>
            </a:extLst>
          </p:cNvPr>
          <p:cNvGrpSpPr/>
          <p:nvPr/>
        </p:nvGrpSpPr>
        <p:grpSpPr>
          <a:xfrm>
            <a:off x="5257089" y="4027197"/>
            <a:ext cx="2311757" cy="1966683"/>
            <a:chOff x="4452035" y="2130555"/>
            <a:chExt cx="2311757" cy="1966683"/>
          </a:xfrm>
        </p:grpSpPr>
        <p:sp>
          <p:nvSpPr>
            <p:cNvPr id="107" name="Tijdelijke aanduiding voor tekst 2">
              <a:extLst>
                <a:ext uri="{FF2B5EF4-FFF2-40B4-BE49-F238E27FC236}">
                  <a16:creationId xmlns:a16="http://schemas.microsoft.com/office/drawing/2014/main" id="{6A8519B9-70E0-CD4D-BC4C-1BB01861810A}"/>
                </a:ext>
              </a:extLst>
            </p:cNvPr>
            <p:cNvSpPr txBox="1">
              <a:spLocks/>
            </p:cNvSpPr>
            <p:nvPr/>
          </p:nvSpPr>
          <p:spPr>
            <a:xfrm>
              <a:off x="4491256" y="2130555"/>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5</a:t>
              </a:r>
            </a:p>
          </p:txBody>
        </p:sp>
        <p:sp>
          <p:nvSpPr>
            <p:cNvPr id="108" name="Rechthoek 107">
              <a:hlinkClick r:id="rId10" action="ppaction://hlinksldjump"/>
              <a:extLst>
                <a:ext uri="{FF2B5EF4-FFF2-40B4-BE49-F238E27FC236}">
                  <a16:creationId xmlns:a16="http://schemas.microsoft.com/office/drawing/2014/main" id="{429C1056-406D-314B-BB9D-51618436445F}"/>
                </a:ext>
              </a:extLst>
            </p:cNvPr>
            <p:cNvSpPr/>
            <p:nvPr/>
          </p:nvSpPr>
          <p:spPr>
            <a:xfrm>
              <a:off x="4452035" y="2773172"/>
              <a:ext cx="2093557" cy="1324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juridisch kader is niet zaligmakend; vrijwillig kan er meer dan je denkt</a:t>
              </a:r>
            </a:p>
          </p:txBody>
        </p:sp>
        <p:grpSp>
          <p:nvGrpSpPr>
            <p:cNvPr id="109" name="Groep 108">
              <a:extLst>
                <a:ext uri="{FF2B5EF4-FFF2-40B4-BE49-F238E27FC236}">
                  <a16:creationId xmlns:a16="http://schemas.microsoft.com/office/drawing/2014/main" id="{71911727-9010-944C-91F8-4EFDA402C7CD}"/>
                </a:ext>
              </a:extLst>
            </p:cNvPr>
            <p:cNvGrpSpPr/>
            <p:nvPr/>
          </p:nvGrpSpPr>
          <p:grpSpPr>
            <a:xfrm>
              <a:off x="6371193" y="3227222"/>
              <a:ext cx="392599" cy="392599"/>
              <a:chOff x="5703402" y="1891119"/>
              <a:chExt cx="550314" cy="550314"/>
            </a:xfrm>
          </p:grpSpPr>
          <p:sp>
            <p:nvSpPr>
              <p:cNvPr id="110" name="Ovaal 109">
                <a:extLst>
                  <a:ext uri="{FF2B5EF4-FFF2-40B4-BE49-F238E27FC236}">
                    <a16:creationId xmlns:a16="http://schemas.microsoft.com/office/drawing/2014/main" id="{5CDBBF24-8D27-AE4E-B9A4-C9F6551F6DE9}"/>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1" name="Graphic 110" descr="Caret naar rechts met effen opvulling">
                <a:hlinkClick r:id="rId10" action="ppaction://hlinksldjump"/>
                <a:extLst>
                  <a:ext uri="{FF2B5EF4-FFF2-40B4-BE49-F238E27FC236}">
                    <a16:creationId xmlns:a16="http://schemas.microsoft.com/office/drawing/2014/main" id="{4808FF23-4C46-E14B-9357-E8357DC2BB6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Mira</a:t>
            </a:r>
            <a:r>
              <a:rPr lang="nl-NL" sz="3600"/>
              <a:t> (triple problematiek) </a:t>
            </a:r>
          </a:p>
        </p:txBody>
      </p:sp>
      <p:grpSp>
        <p:nvGrpSpPr>
          <p:cNvPr id="61" name="Groep 60">
            <a:extLst>
              <a:ext uri="{FF2B5EF4-FFF2-40B4-BE49-F238E27FC236}">
                <a16:creationId xmlns:a16="http://schemas.microsoft.com/office/drawing/2014/main" id="{9D001BB8-4BE3-5A40-B329-86DD050EC21C}"/>
              </a:ext>
            </a:extLst>
          </p:cNvPr>
          <p:cNvGrpSpPr/>
          <p:nvPr/>
        </p:nvGrpSpPr>
        <p:grpSpPr>
          <a:xfrm>
            <a:off x="10918646" y="306663"/>
            <a:ext cx="764954" cy="806448"/>
            <a:chOff x="8898277" y="658751"/>
            <a:chExt cx="764954" cy="806448"/>
          </a:xfrm>
        </p:grpSpPr>
        <p:pic>
          <p:nvPicPr>
            <p:cNvPr id="62" name="Graphic 61" descr="Naar rechts wijzende wijsvinger met handrug met effen opvulling">
              <a:extLst>
                <a:ext uri="{FF2B5EF4-FFF2-40B4-BE49-F238E27FC236}">
                  <a16:creationId xmlns:a16="http://schemas.microsoft.com/office/drawing/2014/main" id="{A2277503-5448-F54B-976E-C14777A7F01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5400000">
              <a:off x="9000951" y="900482"/>
              <a:ext cx="564717" cy="564717"/>
            </a:xfrm>
            <a:prstGeom prst="rect">
              <a:avLst/>
            </a:prstGeom>
          </p:spPr>
        </p:pic>
        <p:sp>
          <p:nvSpPr>
            <p:cNvPr id="64" name="Rechthoek 63">
              <a:extLst>
                <a:ext uri="{FF2B5EF4-FFF2-40B4-BE49-F238E27FC236}">
                  <a16:creationId xmlns:a16="http://schemas.microsoft.com/office/drawing/2014/main" id="{62E06127-2FF9-844E-8EFA-1B787FCED834}"/>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66" name="BTN_Probleem">
            <a:hlinkClick r:id="rId13" action="ppaction://hlinksldjump"/>
            <a:extLst>
              <a:ext uri="{FF2B5EF4-FFF2-40B4-BE49-F238E27FC236}">
                <a16:creationId xmlns:a16="http://schemas.microsoft.com/office/drawing/2014/main" id="{43A46E25-70F5-9C40-962F-5678BE770A17}"/>
              </a:ext>
            </a:extLst>
          </p:cNvPr>
          <p:cNvSpPr>
            <a:spLocks noChangeAspect="1"/>
          </p:cNvSpPr>
          <p:nvPr/>
        </p:nvSpPr>
        <p:spPr>
          <a:xfrm>
            <a:off x="10993571" y="1233401"/>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TIPS</a:t>
            </a:r>
          </a:p>
        </p:txBody>
      </p:sp>
      <p:sp>
        <p:nvSpPr>
          <p:cNvPr id="67" name="BTN_Probleem">
            <a:hlinkClick r:id="rId14" action="ppaction://hlinksldjump"/>
            <a:extLst>
              <a:ext uri="{FF2B5EF4-FFF2-40B4-BE49-F238E27FC236}">
                <a16:creationId xmlns:a16="http://schemas.microsoft.com/office/drawing/2014/main" id="{0D38264E-5900-B746-A55B-7101C274482C}"/>
              </a:ext>
            </a:extLst>
          </p:cNvPr>
          <p:cNvSpPr>
            <a:spLocks noChangeAspect="1"/>
          </p:cNvSpPr>
          <p:nvPr/>
        </p:nvSpPr>
        <p:spPr>
          <a:xfrm>
            <a:off x="10993571" y="2055035"/>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48" name="BTN_Probleem">
            <a:hlinkClick r:id="rId15" action="ppaction://hlinksldjump"/>
            <a:extLst>
              <a:ext uri="{FF2B5EF4-FFF2-40B4-BE49-F238E27FC236}">
                <a16:creationId xmlns:a16="http://schemas.microsoft.com/office/drawing/2014/main" id="{20F17CD6-7985-4546-86D8-F9768658ECA3}"/>
              </a:ext>
            </a:extLst>
          </p:cNvPr>
          <p:cNvSpPr>
            <a:spLocks noChangeAspect="1"/>
          </p:cNvSpPr>
          <p:nvPr/>
        </p:nvSpPr>
        <p:spPr>
          <a:xfrm>
            <a:off x="10993571" y="2921309"/>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NODIG</a:t>
            </a:r>
          </a:p>
        </p:txBody>
      </p:sp>
    </p:spTree>
    <p:extLst>
      <p:ext uri="{BB962C8B-B14F-4D97-AF65-F5344CB8AC3E}">
        <p14:creationId xmlns:p14="http://schemas.microsoft.com/office/powerpoint/2010/main" val="4203559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14:bounceEnd="50000">
                                          <p:cBhvr additive="base">
                                            <p:cTn id="7" dur="5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14:bounceEnd="50000">
                                          <p:cBhvr additive="base">
                                            <p:cTn id="11" dur="5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6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14:bounceEnd="50000">
                                          <p:cBhvr additive="base">
                                            <p:cTn id="15" dur="5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6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14:bounceEnd="50000">
                                          <p:cBhvr additive="base">
                                            <p:cTn id="19" dur="50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4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ppt_x"/>
                                              </p:val>
                                            </p:tav>
                                            <p:tav tm="100000">
                                              <p:val>
                                                <p:strVal val="#ppt_x"/>
                                              </p:val>
                                            </p:tav>
                                          </p:tavLst>
                                        </p:anim>
                                        <p:anim calcmode="lin" valueType="num">
                                          <p:cBhvr additive="base">
                                            <p:cTn id="16" dur="500" fill="hold"/>
                                            <p:tgtEl>
                                              <p:spTgt spid="6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48"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3340073"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Investeer in een goede relatie tussen de PGA-expert en de wijkagent. Als de wijkagent op de hoogte is van de PGA-cliënten in zijn wijk en de actuele stand van zaken in de PGA geeft deze informatie de politie vaak nuttige handvatten om te handelen. En vice versa.</a:t>
            </a:r>
          </a:p>
          <a:p>
            <a:pPr lvl="0">
              <a:lnSpc>
                <a:spcPct val="150000"/>
              </a:lnSpc>
            </a:pPr>
            <a:endParaRPr lang="nl-NL" sz="1300">
              <a:solidFill>
                <a:schemeClr val="tx1"/>
              </a:solidFill>
            </a:endParaRP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De goede relatie van de PGA-expert met wijkagenten blijkt goud waard</a:t>
              </a:r>
              <a:endParaRPr lang="nl-NL" sz="1400">
                <a:solidFill>
                  <a:schemeClr val="bg1"/>
                </a:solidFill>
              </a:endParaRP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1" name="Titel_Casus">
            <a:extLst>
              <a:ext uri="{FF2B5EF4-FFF2-40B4-BE49-F238E27FC236}">
                <a16:creationId xmlns:a16="http://schemas.microsoft.com/office/drawing/2014/main" id="{4D8F6F8B-D4B4-8E44-8F68-6B9BAE9CCC9E}"/>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932763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46650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Zorgorganisaties die woon- of praktische begeleiding bieden, blijken vaak in staat via bemoeizorg goed aan te sluiten bij de cliënt. Zij staan vaak dicht bij de cliënt, zijn goed in het op een juiste (oprecht gelijkwaardige) manier bejegenen van cliënt, en het zoeken naar creatieve oplossingen die passen bij de cliënt. Ook hebben zij een lange adem, reduceren de stress bij de cliënt (waardoor dingen beter lukken) en voelen zich eigenaar van het probleem. Het lukt hen vaak toestemming van de cliënt te krijgen voor het delen van de noodzakelijke informatie, wat in de PGA bevorderlijk werkt.</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De inzet van zorgorganisaties die woon- of praktische begeleiding bieden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1" name="Titel_Casus">
            <a:extLst>
              <a:ext uri="{FF2B5EF4-FFF2-40B4-BE49-F238E27FC236}">
                <a16:creationId xmlns:a16="http://schemas.microsoft.com/office/drawing/2014/main" id="{4D68FC0A-F4AD-234E-814B-C8C32CC98F82}"/>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1565405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46650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De PGA gaat zoveel beter als sprake is van een goede samenwerking en afstemming tussen betrokken ketenpartners. D.w.z. elkaar kennen, waarderen en vertrouwen op elkaars inschatting en expertise. Verder korte lijntjes hebben, het snel kunnen schakelen en de wil en het vermogen om naar oplossingen te zoeken buiten de gebaande paden.</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Korte lijntjes, snel schakelen en het zoeken naar creatieve oplossingen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1" name="Titel_Casus">
            <a:extLst>
              <a:ext uri="{FF2B5EF4-FFF2-40B4-BE49-F238E27FC236}">
                <a16:creationId xmlns:a16="http://schemas.microsoft.com/office/drawing/2014/main" id="{BF361FE5-906E-854B-A5B1-5570BA1CFD92}"/>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3574965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al 20">
            <a:extLst>
              <a:ext uri="{FF2B5EF4-FFF2-40B4-BE49-F238E27FC236}">
                <a16:creationId xmlns:a16="http://schemas.microsoft.com/office/drawing/2014/main" id="{83F42E9D-4C19-374C-B947-B5564AE06C1C}"/>
              </a:ext>
            </a:extLst>
          </p:cNvPr>
          <p:cNvSpPr/>
          <p:nvPr/>
        </p:nvSpPr>
        <p:spPr>
          <a:xfrm>
            <a:off x="-1499968" y="1064697"/>
            <a:ext cx="6410993" cy="64109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6E5EF0A9-379B-0C4E-B47E-46CFAFF028DC}"/>
              </a:ext>
            </a:extLst>
          </p:cNvPr>
          <p:cNvSpPr/>
          <p:nvPr/>
        </p:nvSpPr>
        <p:spPr>
          <a:xfrm>
            <a:off x="2444825" y="2618199"/>
            <a:ext cx="6652581" cy="6652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Ovaal 1">
            <a:extLst>
              <a:ext uri="{FF2B5EF4-FFF2-40B4-BE49-F238E27FC236}">
                <a16:creationId xmlns:a16="http://schemas.microsoft.com/office/drawing/2014/main" id="{32F36070-3169-364A-874D-3C2D9983E854}"/>
              </a:ext>
            </a:extLst>
          </p:cNvPr>
          <p:cNvSpPr/>
          <p:nvPr/>
        </p:nvSpPr>
        <p:spPr>
          <a:xfrm>
            <a:off x="6732727" y="1480650"/>
            <a:ext cx="6585110" cy="65851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_Casus">
            <a:extLst>
              <a:ext uri="{FF2B5EF4-FFF2-40B4-BE49-F238E27FC236}">
                <a16:creationId xmlns:a16="http://schemas.microsoft.com/office/drawing/2014/main" id="{2B4EEAC6-C2FC-C24A-A627-57359933093B}"/>
              </a:ext>
            </a:extLst>
          </p:cNvPr>
          <p:cNvSpPr>
            <a:spLocks noGrp="1"/>
          </p:cNvSpPr>
          <p:nvPr>
            <p:ph type="body" idx="1"/>
          </p:nvPr>
        </p:nvSpPr>
        <p:spPr>
          <a:xfrm>
            <a:off x="769171" y="1758793"/>
            <a:ext cx="6170082" cy="4852354"/>
          </a:xfrm>
        </p:spPr>
        <p:txBody>
          <a:bodyPr/>
          <a:lstStyle/>
          <a:p>
            <a:r>
              <a:rPr lang="nl-NL" sz="1300"/>
              <a:t>Mira is een vrouw van 40 jaar. Sinds een jaar wordt Mira besproken in de lokale PGA. Mira heeft geen vaste woon- of verblijfplaats en is nu vaak bij haar vriend in zijn sociale huurwoning. Mira ontvangt ambulante begeleiding om haar met praktische zaken te ondersteunen. Het stel heeft veel ruzies en die lopen vaak uit de hand. Familie en begeleiders deden diverse meldingen van huiselijk geweld. De buren ervaren veel woonoverlast en klagen hier meermaals over bij de woningcoöperatie, die de meldingen doorzet naar de politie. De politie vindt de overlast niet ernstig genoeg voor actie. De woningcorporatie is nog geen partner bij het gemeentelijke casusoverleg.</a:t>
            </a:r>
          </a:p>
          <a:p>
            <a:r>
              <a:rPr lang="nl-NL" sz="1300"/>
              <a:t>Bij Mira is vermoedelijk sprake van een licht verstandelijke beperking (LVB), psychische problematiek en verslaving (de zogenoemde triple-problematiek). Een diagnose ontbreekt nog. Voornaamste doel binnen het gezamenlijke plan van aanpak is het organiseren van andere huisvesting en een goede behandeling voor Mira. Een paar jaar geleden is de WLZ-indicatie afgewezen, omdat CIZ de psychische problematiek voorliggend vond.</a:t>
            </a:r>
          </a:p>
          <a:p>
            <a:endParaRPr lang="nl-NL" sz="1300"/>
          </a:p>
        </p:txBody>
      </p:sp>
      <p:sp>
        <p:nvSpPr>
          <p:cNvPr id="29" name="Tijdelijke aanduiding voor tekst 2">
            <a:extLst>
              <a:ext uri="{FF2B5EF4-FFF2-40B4-BE49-F238E27FC236}">
                <a16:creationId xmlns:a16="http://schemas.microsoft.com/office/drawing/2014/main" id="{C0EFB4E1-83D4-4E4E-8D47-7374F5114905}"/>
              </a:ext>
            </a:extLst>
          </p:cNvPr>
          <p:cNvSpPr txBox="1">
            <a:spLocks/>
          </p:cNvSpPr>
          <p:nvPr/>
        </p:nvSpPr>
        <p:spPr>
          <a:xfrm>
            <a:off x="9892578" y="0"/>
            <a:ext cx="2299422" cy="6585110"/>
          </a:xfrm>
          <a:prstGeom prst="rect">
            <a:avLst/>
          </a:prstGeom>
          <a:solidFill>
            <a:schemeClr val="tx1"/>
          </a:solidFill>
        </p:spPr>
        <p:txBody>
          <a:bodyPr vert="horz" wrap="square" lIns="288000" tIns="144000" rIns="288000" bIns="144000" rtlCol="0" anchor="ctr" anchorCtr="0">
            <a:no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1600" b="1">
                <a:solidFill>
                  <a:schemeClr val="bg1"/>
                </a:solidFill>
              </a:rPr>
              <a:t>PROBLEEM</a:t>
            </a:r>
          </a:p>
          <a:p>
            <a:pPr>
              <a:lnSpc>
                <a:spcPct val="125000"/>
              </a:lnSpc>
            </a:pPr>
            <a:r>
              <a:rPr lang="nl-NL">
                <a:solidFill>
                  <a:schemeClr val="bg1"/>
                </a:solidFill>
              </a:rPr>
              <a:t>De samenwerkings-partners lopen nu vast in de casus omdat de GGZ, de verslavingszorg en de ambulante begeleiding er niet uit komen welke problematiek voorliggend is en waar Mira het beste terecht zou kunnen. Met een dergelijk beeld worden casussen heen en weer geschoven binnen de (gedwongen) GGZ, verslavingszorg en zorg voor mensen met een LVB. Welke hulp is dan (als eerste) nodig en wie is verantwoordelijk? Ook komt het voor dat de cliënt geen hulpvraag heeft en er geen sprake is van een gedwongen kader. Dit bemoeilijkt de inzet van passende interventies.</a:t>
            </a:r>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Flat">
            <a:extLst>
              <a:ext uri="{FF2B5EF4-FFF2-40B4-BE49-F238E27FC236}">
                <a16:creationId xmlns:a16="http://schemas.microsoft.com/office/drawing/2014/main" id="{3A7F7B3E-CC81-E143-9147-D6E0C1409D6C}"/>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p:blipFill>
        <p:spPr>
          <a:xfrm>
            <a:off x="8796243" y="5195172"/>
            <a:ext cx="764209" cy="1401050"/>
          </a:xfrm>
          <a:prstGeom prst="rect">
            <a:avLst/>
          </a:prstGeom>
        </p:spPr>
      </p:pic>
      <p:sp>
        <p:nvSpPr>
          <p:cNvPr id="14" name="BTN_Probleem">
            <a:hlinkClick r:id="rId5" action="ppaction://hlinksldjump"/>
            <a:extLst>
              <a:ext uri="{FF2B5EF4-FFF2-40B4-BE49-F238E27FC236}">
                <a16:creationId xmlns:a16="http://schemas.microsoft.com/office/drawing/2014/main" id="{020CD2B4-DE20-4146-9666-454F02BD0FBE}"/>
              </a:ext>
            </a:extLst>
          </p:cNvPr>
          <p:cNvSpPr>
            <a:spLocks noChangeAspect="1"/>
          </p:cNvSpPr>
          <p:nvPr/>
        </p:nvSpPr>
        <p:spPr>
          <a:xfrm>
            <a:off x="8558464" y="1235206"/>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latin typeface="Ubuntu" panose="020B0504030602030204" pitchFamily="34" charset="0"/>
              </a:rPr>
              <a:t>TIPS OM MIRA TE HELPEN</a:t>
            </a:r>
          </a:p>
        </p:txBody>
      </p:sp>
      <p:grpSp>
        <p:nvGrpSpPr>
          <p:cNvPr id="24" name="LABEL_Casus">
            <a:extLst>
              <a:ext uri="{FF2B5EF4-FFF2-40B4-BE49-F238E27FC236}">
                <a16:creationId xmlns:a16="http://schemas.microsoft.com/office/drawing/2014/main" id="{66C65D56-0EF7-3847-8B75-DB2AC88E34A8}"/>
              </a:ext>
            </a:extLst>
          </p:cNvPr>
          <p:cNvGrpSpPr/>
          <p:nvPr/>
        </p:nvGrpSpPr>
        <p:grpSpPr>
          <a:xfrm>
            <a:off x="838200" y="-609600"/>
            <a:ext cx="1136650" cy="1828800"/>
            <a:chOff x="838200" y="-609600"/>
            <a:chExt cx="1136650" cy="1828800"/>
          </a:xfrm>
        </p:grpSpPr>
        <p:sp>
          <p:nvSpPr>
            <p:cNvPr id="25" name="Rechthoek 24">
              <a:extLst>
                <a:ext uri="{FF2B5EF4-FFF2-40B4-BE49-F238E27FC236}">
                  <a16:creationId xmlns:a16="http://schemas.microsoft.com/office/drawing/2014/main" id="{1FC16582-E31F-B94F-B59D-62F6E6165F5D}"/>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6118E971-24D2-4444-92DC-2FBD26CB6473}"/>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pic>
        <p:nvPicPr>
          <p:cNvPr id="27" name="Graphic 26" descr="Bliksemschicht met effen opvulling">
            <a:extLst>
              <a:ext uri="{FF2B5EF4-FFF2-40B4-BE49-F238E27FC236}">
                <a16:creationId xmlns:a16="http://schemas.microsoft.com/office/drawing/2014/main" id="{6A2C2D85-0B1E-A64E-85B6-62B2819808E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rot="10800000">
            <a:off x="8776030" y="4649110"/>
            <a:ext cx="475440" cy="475440"/>
          </a:xfrm>
          <a:prstGeom prst="rect">
            <a:avLst/>
          </a:prstGeom>
        </p:spPr>
      </p:pic>
      <p:pic>
        <p:nvPicPr>
          <p:cNvPr id="28" name="Graphic 27" descr="Bliksemschicht met effen opvulling">
            <a:extLst>
              <a:ext uri="{FF2B5EF4-FFF2-40B4-BE49-F238E27FC236}">
                <a16:creationId xmlns:a16="http://schemas.microsoft.com/office/drawing/2014/main" id="{62CC0D9B-8809-0A49-A128-508C3303C6C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rot="10800000">
            <a:off x="9004630" y="4649110"/>
            <a:ext cx="475440" cy="475440"/>
          </a:xfrm>
          <a:prstGeom prst="rect">
            <a:avLst/>
          </a:prstGeom>
        </p:spPr>
      </p:pic>
      <p:grpSp>
        <p:nvGrpSpPr>
          <p:cNvPr id="7" name="Groep 6">
            <a:extLst>
              <a:ext uri="{FF2B5EF4-FFF2-40B4-BE49-F238E27FC236}">
                <a16:creationId xmlns:a16="http://schemas.microsoft.com/office/drawing/2014/main" id="{066B186C-2510-5945-8347-850A78EE6176}"/>
              </a:ext>
            </a:extLst>
          </p:cNvPr>
          <p:cNvGrpSpPr/>
          <p:nvPr/>
        </p:nvGrpSpPr>
        <p:grpSpPr>
          <a:xfrm>
            <a:off x="8694507" y="308827"/>
            <a:ext cx="764953" cy="806448"/>
            <a:chOff x="8874286" y="658751"/>
            <a:chExt cx="764953" cy="806448"/>
          </a:xfrm>
        </p:grpSpPr>
        <p:pic>
          <p:nvPicPr>
            <p:cNvPr id="40" name="Graphic 39" descr="Naar rechts wijzende wijsvinger met handrug met effen opvulling">
              <a:extLst>
                <a:ext uri="{FF2B5EF4-FFF2-40B4-BE49-F238E27FC236}">
                  <a16:creationId xmlns:a16="http://schemas.microsoft.com/office/drawing/2014/main" id="{1889D592-5BD8-3E40-80BD-FB319B4ACC3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5400000">
              <a:off x="9000951" y="900482"/>
              <a:ext cx="564717" cy="564717"/>
            </a:xfrm>
            <a:prstGeom prst="rect">
              <a:avLst/>
            </a:prstGeom>
          </p:spPr>
        </p:pic>
        <p:sp>
          <p:nvSpPr>
            <p:cNvPr id="3" name="Rechthoek 2">
              <a:extLst>
                <a:ext uri="{FF2B5EF4-FFF2-40B4-BE49-F238E27FC236}">
                  <a16:creationId xmlns:a16="http://schemas.microsoft.com/office/drawing/2014/main" id="{C23CBB6B-089E-0A40-8FB5-83542C7DD965}"/>
                </a:ext>
              </a:extLst>
            </p:cNvPr>
            <p:cNvSpPr/>
            <p:nvPr/>
          </p:nvSpPr>
          <p:spPr>
            <a:xfrm>
              <a:off x="8874286" y="658751"/>
              <a:ext cx="764953"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pic>
        <p:nvPicPr>
          <p:cNvPr id="13" name="Mira">
            <a:extLst>
              <a:ext uri="{FF2B5EF4-FFF2-40B4-BE49-F238E27FC236}">
                <a16:creationId xmlns:a16="http://schemas.microsoft.com/office/drawing/2014/main" id="{7496D35B-8F7F-2146-9E26-126CC4DC5EE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297276" y="2679939"/>
            <a:ext cx="2545759" cy="3914103"/>
          </a:xfrm>
          <a:prstGeom prst="rect">
            <a:avLst/>
          </a:prstGeom>
        </p:spPr>
      </p:pic>
      <p:pic>
        <p:nvPicPr>
          <p:cNvPr id="30" name="Graphic 29" descr="Uitroepteken met effen opvulling">
            <a:extLst>
              <a:ext uri="{FF2B5EF4-FFF2-40B4-BE49-F238E27FC236}">
                <a16:creationId xmlns:a16="http://schemas.microsoft.com/office/drawing/2014/main" id="{DEA16D43-6E23-5F46-BEC8-EC73F00A067F}"/>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1183535" y="301362"/>
            <a:ext cx="641711" cy="641711"/>
          </a:xfrm>
          <a:prstGeom prst="rect">
            <a:avLst/>
          </a:prstGeom>
        </p:spPr>
      </p:pic>
      <p:sp>
        <p:nvSpPr>
          <p:cNvPr id="23" name="Titel_Casus">
            <a:extLst>
              <a:ext uri="{FF2B5EF4-FFF2-40B4-BE49-F238E27FC236}">
                <a16:creationId xmlns:a16="http://schemas.microsoft.com/office/drawing/2014/main" id="{71C4840F-D32B-DE42-94F5-6EFFFCCA517C}"/>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Mira</a:t>
            </a:r>
            <a:r>
              <a:rPr lang="nl-NL" sz="3600"/>
              <a:t> (triple problematiek) </a:t>
            </a:r>
          </a:p>
        </p:txBody>
      </p:sp>
      <p:sp>
        <p:nvSpPr>
          <p:cNvPr id="32" name="BTN_Probleem">
            <a:hlinkClick r:id="rId13" action="ppaction://hlinksldjump"/>
            <a:extLst>
              <a:ext uri="{FF2B5EF4-FFF2-40B4-BE49-F238E27FC236}">
                <a16:creationId xmlns:a16="http://schemas.microsoft.com/office/drawing/2014/main" id="{F416395D-E6A0-B443-9F53-7CC2F34A4C4F}"/>
              </a:ext>
            </a:extLst>
          </p:cNvPr>
          <p:cNvSpPr>
            <a:spLocks noChangeAspect="1"/>
          </p:cNvSpPr>
          <p:nvPr/>
        </p:nvSpPr>
        <p:spPr>
          <a:xfrm>
            <a:off x="8776030" y="253415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NODIG</a:t>
            </a:r>
          </a:p>
        </p:txBody>
      </p:sp>
      <p:sp>
        <p:nvSpPr>
          <p:cNvPr id="33" name="BTN_Probleem">
            <a:hlinkClick r:id="rId14" action="ppaction://hlinksldjump"/>
            <a:extLst>
              <a:ext uri="{FF2B5EF4-FFF2-40B4-BE49-F238E27FC236}">
                <a16:creationId xmlns:a16="http://schemas.microsoft.com/office/drawing/2014/main" id="{9382AB28-7BE0-394C-8CF1-EB8FB319701F}"/>
              </a:ext>
            </a:extLst>
          </p:cNvPr>
          <p:cNvSpPr>
            <a:spLocks noChangeAspect="1"/>
          </p:cNvSpPr>
          <p:nvPr/>
        </p:nvSpPr>
        <p:spPr>
          <a:xfrm>
            <a:off x="8776030" y="332479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TOPS</a:t>
            </a:r>
          </a:p>
        </p:txBody>
      </p:sp>
    </p:spTree>
    <p:extLst>
      <p:ext uri="{BB962C8B-B14F-4D97-AF65-F5344CB8AC3E}">
        <p14:creationId xmlns:p14="http://schemas.microsoft.com/office/powerpoint/2010/main" val="3275789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50000">
                                          <p:cBhvr additive="base">
                                            <p:cTn id="11" dur="1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14:presetBounceEnd="50000">
                                      <p:stCondLst>
                                        <p:cond delay="1000"/>
                                      </p:stCondLst>
                                      <p:childTnLst>
                                        <p:set>
                                          <p:cBhvr>
                                            <p:cTn id="15" dur="1" fill="hold">
                                              <p:stCondLst>
                                                <p:cond delay="0"/>
                                              </p:stCondLst>
                                            </p:cTn>
                                            <p:tgtEl>
                                              <p:spTgt spid="29"/>
                                            </p:tgtEl>
                                            <p:attrNameLst>
                                              <p:attrName>style.visibility</p:attrName>
                                            </p:attrNameLst>
                                          </p:cBhvr>
                                          <p:to>
                                            <p:strVal val="visible"/>
                                          </p:to>
                                        </p:set>
                                        <p:anim calcmode="lin" valueType="num" p14:bounceEnd="50000">
                                          <p:cBhvr additive="base">
                                            <p:cTn id="16" dur="5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100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1" fill="hold" nodeType="afterEffect" p14:presetBounceEnd="5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5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14:bounceEnd="50000">
                                          <p:cBhvr additive="base">
                                            <p:cTn id="2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14:bounceEnd="50000">
                                          <p:cBhvr additive="base">
                                            <p:cTn id="33"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32"/>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14:bounceEnd="50000">
                                          <p:cBhvr additive="base">
                                            <p:cTn id="37" dur="5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3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6" presetClass="emph" presetSubtype="0" fill="hold" grpId="1" nodeType="afterEffect">
                                      <p:stCondLst>
                                        <p:cond delay="0"/>
                                      </p:stCondLst>
                                      <p:childTnLst>
                                        <p:animScale>
                                          <p:cBhvr>
                                            <p:cTn id="41" dur="500" fill="hold"/>
                                            <p:tgtEl>
                                              <p:spTgt spid="14"/>
                                            </p:tgtEl>
                                          </p:cBhvr>
                                          <p:by x="125000" y="125000"/>
                                        </p:animScale>
                                      </p:childTnLst>
                                    </p:cTn>
                                  </p:par>
                                </p:childTnLst>
                              </p:cTn>
                            </p:par>
                            <p:par>
                              <p:cTn id="42" fill="hold">
                                <p:stCondLst>
                                  <p:cond delay="4000"/>
                                </p:stCondLst>
                                <p:childTnLst>
                                  <p:par>
                                    <p:cTn id="43" presetID="6" presetClass="emph" presetSubtype="0" fill="hold" grpId="2" nodeType="afterEffect">
                                      <p:stCondLst>
                                        <p:cond delay="0"/>
                                      </p:stCondLst>
                                      <p:childTnLst>
                                        <p:animScale>
                                          <p:cBhvr>
                                            <p:cTn id="44" dur="500" fill="hold"/>
                                            <p:tgtEl>
                                              <p:spTgt spid="14"/>
                                            </p:tgtEl>
                                          </p:cBhvr>
                                          <p:by x="75000" y="75000"/>
                                        </p:animScale>
                                      </p:childTnLst>
                                    </p:cTn>
                                  </p:par>
                                  <p:par>
                                    <p:cTn id="45" presetID="1" presetClass="entr" presetSubtype="0" fill="hold" nodeType="withEffect">
                                      <p:stCondLst>
                                        <p:cond delay="1500"/>
                                      </p:stCondLst>
                                      <p:childTnLst>
                                        <p:set>
                                          <p:cBhvr>
                                            <p:cTn id="46" dur="1" fill="hold">
                                              <p:stCondLst>
                                                <p:cond delay="0"/>
                                              </p:stCondLst>
                                            </p:cTn>
                                            <p:tgtEl>
                                              <p:spTgt spid="27"/>
                                            </p:tgtEl>
                                            <p:attrNameLst>
                                              <p:attrName>style.visibility</p:attrName>
                                            </p:attrNameLst>
                                          </p:cBhvr>
                                          <p:to>
                                            <p:strVal val="visible"/>
                                          </p:to>
                                        </p:set>
                                      </p:childTnLst>
                                    </p:cTn>
                                  </p:par>
                                </p:childTnLst>
                              </p:cTn>
                            </p:par>
                            <p:par>
                              <p:cTn id="47" fill="hold">
                                <p:stCondLst>
                                  <p:cond delay="5500"/>
                                </p:stCondLst>
                                <p:childTnLst>
                                  <p:par>
                                    <p:cTn id="48" presetID="35" presetClass="emph" presetSubtype="0" repeatCount="5000" fill="hold" nodeType="afterEffect">
                                      <p:stCondLst>
                                        <p:cond delay="0"/>
                                      </p:stCondLst>
                                      <p:childTnLst>
                                        <p:anim calcmode="discrete" valueType="str">
                                          <p:cBhvr>
                                            <p:cTn id="49" dur="200" fill="hold"/>
                                            <p:tgtEl>
                                              <p:spTgt spid="27"/>
                                            </p:tgtEl>
                                            <p:attrNameLst>
                                              <p:attrName>style.visibility</p:attrName>
                                            </p:attrNameLst>
                                          </p:cBhvr>
                                          <p:tavLst>
                                            <p:tav tm="0">
                                              <p:val>
                                                <p:strVal val="hidden"/>
                                              </p:val>
                                            </p:tav>
                                            <p:tav tm="50000">
                                              <p:val>
                                                <p:strVal val="visible"/>
                                              </p:val>
                                            </p:tav>
                                          </p:tavLst>
                                        </p:anim>
                                      </p:childTnLst>
                                    </p:cTn>
                                  </p:par>
                                  <p:par>
                                    <p:cTn id="50" presetID="1"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6500"/>
                                </p:stCondLst>
                                <p:childTnLst>
                                  <p:par>
                                    <p:cTn id="53" presetID="35" presetClass="emph" presetSubtype="0" repeatCount="5000" fill="hold" nodeType="afterEffect">
                                      <p:stCondLst>
                                        <p:cond delay="0"/>
                                      </p:stCondLst>
                                      <p:childTnLst>
                                        <p:anim calcmode="discrete" valueType="str">
                                          <p:cBhvr>
                                            <p:cTn id="54" dur="2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animBg="1"/>
          <p:bldP spid="14" grpId="1" animBg="1"/>
          <p:bldP spid="14" grpId="2"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100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1+#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100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6" presetClass="emph" presetSubtype="0" fill="hold" grpId="1" nodeType="afterEffect">
                                      <p:stCondLst>
                                        <p:cond delay="0"/>
                                      </p:stCondLst>
                                      <p:childTnLst>
                                        <p:animScale>
                                          <p:cBhvr>
                                            <p:cTn id="41" dur="500" fill="hold"/>
                                            <p:tgtEl>
                                              <p:spTgt spid="14"/>
                                            </p:tgtEl>
                                          </p:cBhvr>
                                          <p:by x="125000" y="125000"/>
                                        </p:animScale>
                                      </p:childTnLst>
                                    </p:cTn>
                                  </p:par>
                                </p:childTnLst>
                              </p:cTn>
                            </p:par>
                            <p:par>
                              <p:cTn id="42" fill="hold">
                                <p:stCondLst>
                                  <p:cond delay="4000"/>
                                </p:stCondLst>
                                <p:childTnLst>
                                  <p:par>
                                    <p:cTn id="43" presetID="6" presetClass="emph" presetSubtype="0" fill="hold" grpId="2" nodeType="afterEffect">
                                      <p:stCondLst>
                                        <p:cond delay="0"/>
                                      </p:stCondLst>
                                      <p:childTnLst>
                                        <p:animScale>
                                          <p:cBhvr>
                                            <p:cTn id="44" dur="500" fill="hold"/>
                                            <p:tgtEl>
                                              <p:spTgt spid="14"/>
                                            </p:tgtEl>
                                          </p:cBhvr>
                                          <p:by x="75000" y="75000"/>
                                        </p:animScale>
                                      </p:childTnLst>
                                    </p:cTn>
                                  </p:par>
                                  <p:par>
                                    <p:cTn id="45" presetID="1" presetClass="entr" presetSubtype="0" fill="hold" nodeType="withEffect">
                                      <p:stCondLst>
                                        <p:cond delay="1500"/>
                                      </p:stCondLst>
                                      <p:childTnLst>
                                        <p:set>
                                          <p:cBhvr>
                                            <p:cTn id="46" dur="1" fill="hold">
                                              <p:stCondLst>
                                                <p:cond delay="0"/>
                                              </p:stCondLst>
                                            </p:cTn>
                                            <p:tgtEl>
                                              <p:spTgt spid="27"/>
                                            </p:tgtEl>
                                            <p:attrNameLst>
                                              <p:attrName>style.visibility</p:attrName>
                                            </p:attrNameLst>
                                          </p:cBhvr>
                                          <p:to>
                                            <p:strVal val="visible"/>
                                          </p:to>
                                        </p:set>
                                      </p:childTnLst>
                                    </p:cTn>
                                  </p:par>
                                </p:childTnLst>
                              </p:cTn>
                            </p:par>
                            <p:par>
                              <p:cTn id="47" fill="hold">
                                <p:stCondLst>
                                  <p:cond delay="5500"/>
                                </p:stCondLst>
                                <p:childTnLst>
                                  <p:par>
                                    <p:cTn id="48" presetID="35" presetClass="emph" presetSubtype="0" repeatCount="5000" fill="hold" nodeType="afterEffect">
                                      <p:stCondLst>
                                        <p:cond delay="0"/>
                                      </p:stCondLst>
                                      <p:childTnLst>
                                        <p:anim calcmode="discrete" valueType="str">
                                          <p:cBhvr>
                                            <p:cTn id="49" dur="200" fill="hold"/>
                                            <p:tgtEl>
                                              <p:spTgt spid="27"/>
                                            </p:tgtEl>
                                            <p:attrNameLst>
                                              <p:attrName>style.visibility</p:attrName>
                                            </p:attrNameLst>
                                          </p:cBhvr>
                                          <p:tavLst>
                                            <p:tav tm="0">
                                              <p:val>
                                                <p:strVal val="hidden"/>
                                              </p:val>
                                            </p:tav>
                                            <p:tav tm="50000">
                                              <p:val>
                                                <p:strVal val="visible"/>
                                              </p:val>
                                            </p:tav>
                                          </p:tavLst>
                                        </p:anim>
                                      </p:childTnLst>
                                    </p:cTn>
                                  </p:par>
                                  <p:par>
                                    <p:cTn id="50" presetID="1"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6500"/>
                                </p:stCondLst>
                                <p:childTnLst>
                                  <p:par>
                                    <p:cTn id="53" presetID="35" presetClass="emph" presetSubtype="0" repeatCount="5000" fill="hold" nodeType="afterEffect">
                                      <p:stCondLst>
                                        <p:cond delay="0"/>
                                      </p:stCondLst>
                                      <p:childTnLst>
                                        <p:anim calcmode="discrete" valueType="str">
                                          <p:cBhvr>
                                            <p:cTn id="54" dur="2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animBg="1"/>
          <p:bldP spid="14" grpId="1" animBg="1"/>
          <p:bldP spid="14" grpId="2" animBg="1"/>
          <p:bldP spid="32" grpId="0" animBg="1"/>
          <p:bldP spid="33"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46650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Het opleggen van een juridisch kader geeft vaak een stok achter de deur om in een casus een doorbraak te bewerkstelligen. Bijv. behandeling of beschermd wonen gedwongen kunnen inzetten. Een creatieve vorm loont, spaar bijvoorbeeld veelvuldige overtredingen eens op (van een verblijfsverbod of anderszins) om daarna beter te kunnen doorpakken.</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De inzet van een juridisch kader als stok achter de deur</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1" name="Titel_Casus">
            <a:extLst>
              <a:ext uri="{FF2B5EF4-FFF2-40B4-BE49-F238E27FC236}">
                <a16:creationId xmlns:a16="http://schemas.microsoft.com/office/drawing/2014/main" id="{6024BE3A-1C11-464F-B9E2-3315880B924E}"/>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3193510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46650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Benut de positieve ervaringen uit het verleden in het contact met cliënt beter: wat is de beste benaderingswijze en ‘tone of voice’, wie is daarvoor de ‘best person’ bij de partners? Probeer blijvend aansluiting te vinden bij de leefwereld van de cliënt, wat wil de cliënt zelf? Kijk ook: zijn de primaire zaken geregeld zoals wonen, financiën, etc. Wordt de cliënt niet overschat of overvraagd? Ervaring leert dat wanneer de basis niet op orde is en er veel stress is rond bijvoorbeeld schulden of huisvesting, er vaak geen ruimte is bij cliënt om aan overige problemen te werken.</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5</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juridisch kader is niet zaligmakend; vrijwillig kan er meer dan je denkt</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4"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1" name="Titel_Casus">
            <a:extLst>
              <a:ext uri="{FF2B5EF4-FFF2-40B4-BE49-F238E27FC236}">
                <a16:creationId xmlns:a16="http://schemas.microsoft.com/office/drawing/2014/main" id="{6F2AE79F-7C1B-3B42-A198-AB019E23AAC0}"/>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grpSp>
        <p:nvGrpSpPr>
          <p:cNvPr id="17" name="Groep 16">
            <a:extLst>
              <a:ext uri="{FF2B5EF4-FFF2-40B4-BE49-F238E27FC236}">
                <a16:creationId xmlns:a16="http://schemas.microsoft.com/office/drawing/2014/main" id="{4A54475C-AECD-4149-A6F2-25F5B7B3A5C5}"/>
              </a:ext>
            </a:extLst>
          </p:cNvPr>
          <p:cNvGrpSpPr/>
          <p:nvPr/>
        </p:nvGrpSpPr>
        <p:grpSpPr>
          <a:xfrm>
            <a:off x="9518457" y="5767607"/>
            <a:ext cx="2027915" cy="358055"/>
            <a:chOff x="9518457" y="5767607"/>
            <a:chExt cx="2027915" cy="358055"/>
          </a:xfrm>
        </p:grpSpPr>
        <p:grpSp>
          <p:nvGrpSpPr>
            <p:cNvPr id="18" name="Groep 17">
              <a:extLst>
                <a:ext uri="{FF2B5EF4-FFF2-40B4-BE49-F238E27FC236}">
                  <a16:creationId xmlns:a16="http://schemas.microsoft.com/office/drawing/2014/main" id="{22C72754-B265-6E41-903F-D9A9A940F879}"/>
                </a:ext>
              </a:extLst>
            </p:cNvPr>
            <p:cNvGrpSpPr/>
            <p:nvPr/>
          </p:nvGrpSpPr>
          <p:grpSpPr>
            <a:xfrm>
              <a:off x="11188317" y="5767607"/>
              <a:ext cx="358055" cy="358055"/>
              <a:chOff x="5703401" y="1891119"/>
              <a:chExt cx="550314" cy="550314"/>
            </a:xfrm>
          </p:grpSpPr>
          <p:sp>
            <p:nvSpPr>
              <p:cNvPr id="23" name="Ovaal 22">
                <a:extLst>
                  <a:ext uri="{FF2B5EF4-FFF2-40B4-BE49-F238E27FC236}">
                    <a16:creationId xmlns:a16="http://schemas.microsoft.com/office/drawing/2014/main" id="{8B450C4B-FDAA-6640-A3B9-59C67DF47D9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Graphic 24" descr="Caret naar rechts met effen opvulling">
                <a:hlinkClick r:id="" action="ppaction://hlinkshowjump?jump=nextslide"/>
                <a:extLst>
                  <a:ext uri="{FF2B5EF4-FFF2-40B4-BE49-F238E27FC236}">
                    <a16:creationId xmlns:a16="http://schemas.microsoft.com/office/drawing/2014/main" id="{61B876FA-8DAC-C047-B940-D792E9157FF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sp>
          <p:nvSpPr>
            <p:cNvPr id="19" name="Rechthoek 18">
              <a:extLst>
                <a:ext uri="{FF2B5EF4-FFF2-40B4-BE49-F238E27FC236}">
                  <a16:creationId xmlns:a16="http://schemas.microsoft.com/office/drawing/2014/main" id="{10D00ED8-3D0B-9D43-8680-CAC2BC0314A2}"/>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CASUS RYAN</a:t>
              </a:r>
            </a:p>
          </p:txBody>
        </p:sp>
      </p:grpSp>
    </p:spTree>
    <p:extLst>
      <p:ext uri="{BB962C8B-B14F-4D97-AF65-F5344CB8AC3E}">
        <p14:creationId xmlns:p14="http://schemas.microsoft.com/office/powerpoint/2010/main" val="1443088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al 26">
            <a:extLst>
              <a:ext uri="{FF2B5EF4-FFF2-40B4-BE49-F238E27FC236}">
                <a16:creationId xmlns:a16="http://schemas.microsoft.com/office/drawing/2014/main" id="{45BF7778-B03A-E446-88A5-D98A6E031C7A}"/>
              </a:ext>
            </a:extLst>
          </p:cNvPr>
          <p:cNvSpPr/>
          <p:nvPr/>
        </p:nvSpPr>
        <p:spPr>
          <a:xfrm>
            <a:off x="-2347139" y="1466477"/>
            <a:ext cx="7614471" cy="7614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6E5EF0A9-379B-0C4E-B47E-46CFAFF028DC}"/>
              </a:ext>
            </a:extLst>
          </p:cNvPr>
          <p:cNvSpPr/>
          <p:nvPr/>
        </p:nvSpPr>
        <p:spPr>
          <a:xfrm>
            <a:off x="2236464" y="481662"/>
            <a:ext cx="6652581" cy="6652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Ovaal 1">
            <a:extLst>
              <a:ext uri="{FF2B5EF4-FFF2-40B4-BE49-F238E27FC236}">
                <a16:creationId xmlns:a16="http://schemas.microsoft.com/office/drawing/2014/main" id="{32F36070-3169-364A-874D-3C2D9983E854}"/>
              </a:ext>
            </a:extLst>
          </p:cNvPr>
          <p:cNvSpPr/>
          <p:nvPr/>
        </p:nvSpPr>
        <p:spPr>
          <a:xfrm>
            <a:off x="6732727" y="1480650"/>
            <a:ext cx="6585110" cy="65851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_Casus">
            <a:extLst>
              <a:ext uri="{FF2B5EF4-FFF2-40B4-BE49-F238E27FC236}">
                <a16:creationId xmlns:a16="http://schemas.microsoft.com/office/drawing/2014/main" id="{2B4EEAC6-C2FC-C24A-A627-57359933093B}"/>
              </a:ext>
            </a:extLst>
          </p:cNvPr>
          <p:cNvSpPr>
            <a:spLocks noGrp="1"/>
          </p:cNvSpPr>
          <p:nvPr>
            <p:ph type="body" idx="1"/>
          </p:nvPr>
        </p:nvSpPr>
        <p:spPr>
          <a:xfrm>
            <a:off x="759500" y="1774140"/>
            <a:ext cx="6660336" cy="2033813"/>
          </a:xfrm>
        </p:spPr>
        <p:txBody>
          <a:bodyPr>
            <a:noAutofit/>
          </a:bodyPr>
          <a:lstStyle/>
          <a:p>
            <a:r>
              <a:rPr lang="nl-NL"/>
              <a:t>Ryan is een jongen van 17 jaar. Over 2 maanden wordt hij 18. Hij is aangemeld bij de lokale PGA vanwege zijn rol in de jeugdgroep in het centrum. Hij woont bij zijn moeder in een klein appartement. Zijn vader heeft hij nooit gekend. Ryan heeft een halfbroer (24 jaar). Sinds een jaar heeft moeder een nieuwe vriend waarmee ze samenwoont. Die vriend is vrachtwagenchauffeur en veel in het buitenland. Deze nieuwe vriend wil niet dat Ryan thuis is op de momenten dat hij zelf thuis is. Moeder vertelt een buurvrouw dat ze dit lastig vindt, maar eigenlijk ook geen nee tegen haar nieuwe vriend durft te zeggen. De buurvrouw meldt dit bij Veilig Thuis en sindsdien houdt moeder alle contact af. Ryan heeft zelf wel af en toe contact met een jongerenwerker, maar verder moet hij niks van hulpverlening weten, zegt hij. Moeder en haar nieuwe vriend hebben aangegeven dat Ryan op zijn 18e uit huis moet. Hij is dan tenslotte volwassen, zegt moeders nieuwe vriend.</a:t>
            </a:r>
          </a:p>
          <a:p>
            <a:r>
              <a:rPr lang="nl-NL"/>
              <a:t>Ryan slaapt dus vaak ergens anders, meestal bij zijn halfbroer of een jeugdvriend. Zowel de halfbroer als de jeugdvriend worden besproken in de Top X-aanpak. Zijn halfbroer heeft in detentie gezeten vanwege een gewapende overval en drugscriminaliteit. Er zijn verschillende aanwijzingen dat zij beiden onderdeel uitmaken van een groter crimineel netwerk. Politie en jongerenwerk vermoeden sterk dat ook Ryan zich bezighoudt met criminele activiteiten, als loopjongen ingezet door zijn halfbroer. Op een aantal kleine delicten na ontbreekt het echter aan concreet bewijs.</a:t>
            </a:r>
          </a:p>
          <a:p>
            <a:endParaRPr lang="nl-NL"/>
          </a:p>
        </p:txBody>
      </p:sp>
      <p:sp>
        <p:nvSpPr>
          <p:cNvPr id="5" name="Titel_Casus">
            <a:extLst>
              <a:ext uri="{FF2B5EF4-FFF2-40B4-BE49-F238E27FC236}">
                <a16:creationId xmlns:a16="http://schemas.microsoft.com/office/drawing/2014/main" id="{B0DD76EB-4F33-4E43-AEBF-FC0DEB9CD27B}"/>
              </a:ext>
            </a:extLst>
          </p:cNvPr>
          <p:cNvSpPr>
            <a:spLocks noGrp="1"/>
          </p:cNvSpPr>
          <p:nvPr>
            <p:ph type="title"/>
          </p:nvPr>
        </p:nvSpPr>
        <p:spPr/>
        <p:txBody>
          <a:bodyPr/>
          <a:lstStyle/>
          <a:p>
            <a:r>
              <a:rPr lang="nl-NL" sz="3600" b="1">
                <a:solidFill>
                  <a:schemeClr val="accent2"/>
                </a:solidFill>
              </a:rPr>
              <a:t>Ryan</a:t>
            </a:r>
            <a:r>
              <a:rPr lang="nl-NL" sz="3600"/>
              <a:t> (afglijdende jongere) </a:t>
            </a:r>
          </a:p>
        </p:txBody>
      </p:sp>
      <p:sp>
        <p:nvSpPr>
          <p:cNvPr id="29" name="Probleem_tekst">
            <a:extLst>
              <a:ext uri="{FF2B5EF4-FFF2-40B4-BE49-F238E27FC236}">
                <a16:creationId xmlns:a16="http://schemas.microsoft.com/office/drawing/2014/main" id="{C0EFB4E1-83D4-4E4E-8D47-7374F5114905}"/>
              </a:ext>
            </a:extLst>
          </p:cNvPr>
          <p:cNvSpPr txBox="1">
            <a:spLocks/>
          </p:cNvSpPr>
          <p:nvPr/>
        </p:nvSpPr>
        <p:spPr>
          <a:xfrm>
            <a:off x="9892578" y="0"/>
            <a:ext cx="2299422" cy="6585110"/>
          </a:xfrm>
          <a:prstGeom prst="rect">
            <a:avLst/>
          </a:prstGeom>
          <a:solidFill>
            <a:schemeClr val="tx1"/>
          </a:solidFill>
        </p:spPr>
        <p:txBody>
          <a:bodyPr vert="horz" wrap="square" lIns="288000" tIns="144000" rIns="288000" bIns="144000" rtlCol="0" anchor="ctr" anchorCtr="0">
            <a:no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1600" b="1">
                <a:solidFill>
                  <a:schemeClr val="bg1"/>
                </a:solidFill>
              </a:rPr>
              <a:t>PROBLEEM</a:t>
            </a:r>
          </a:p>
          <a:p>
            <a:pPr>
              <a:lnSpc>
                <a:spcPct val="125000"/>
              </a:lnSpc>
            </a:pPr>
            <a:r>
              <a:rPr lang="nl-NL">
                <a:solidFill>
                  <a:schemeClr val="bg1"/>
                </a:solidFill>
              </a:rPr>
              <a:t>Er zijn sterke vermoedens dat Ryan zich bezighoudt met criminele activiteiten, maar er zijn nog te weinig concrete bewijzen. Alle partijen zijn bang dat Ryan aan het afglijden is naar zwaardere, georganiseerde criminaliteit, maar een dwingend kader om hulp of ondersteuning in te zetten ontbreekt.</a:t>
            </a: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Vrachtwagen">
            <a:extLst>
              <a:ext uri="{FF2B5EF4-FFF2-40B4-BE49-F238E27FC236}">
                <a16:creationId xmlns:a16="http://schemas.microsoft.com/office/drawing/2014/main" id="{F8D307BF-153E-F346-AC19-86C9DC33BDA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5921244" y="6043571"/>
            <a:ext cx="1577915" cy="525067"/>
          </a:xfrm>
          <a:prstGeom prst="rect">
            <a:avLst/>
          </a:prstGeom>
        </p:spPr>
      </p:pic>
      <p:pic>
        <p:nvPicPr>
          <p:cNvPr id="15" name="Broer">
            <a:extLst>
              <a:ext uri="{FF2B5EF4-FFF2-40B4-BE49-F238E27FC236}">
                <a16:creationId xmlns:a16="http://schemas.microsoft.com/office/drawing/2014/main" id="{EB44A7EF-B4E5-8A4F-A564-2BF5D3F561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34052" y="3984640"/>
            <a:ext cx="979855" cy="2584451"/>
          </a:xfrm>
          <a:prstGeom prst="rect">
            <a:avLst/>
          </a:prstGeom>
        </p:spPr>
      </p:pic>
      <p:pic>
        <p:nvPicPr>
          <p:cNvPr id="30" name="Uitroepteken" descr="Uitroepteken met effen opvulling">
            <a:extLst>
              <a:ext uri="{FF2B5EF4-FFF2-40B4-BE49-F238E27FC236}">
                <a16:creationId xmlns:a16="http://schemas.microsoft.com/office/drawing/2014/main" id="{DEA16D43-6E23-5F46-BEC8-EC73F00A067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183535" y="504513"/>
            <a:ext cx="641711" cy="641711"/>
          </a:xfrm>
          <a:prstGeom prst="rect">
            <a:avLst/>
          </a:prstGeom>
        </p:spPr>
      </p:pic>
      <p:pic>
        <p:nvPicPr>
          <p:cNvPr id="8" name="Huis">
            <a:extLst>
              <a:ext uri="{FF2B5EF4-FFF2-40B4-BE49-F238E27FC236}">
                <a16:creationId xmlns:a16="http://schemas.microsoft.com/office/drawing/2014/main" id="{92D093E1-F288-B24A-B82B-F4B7E27D22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17777" y="5152855"/>
            <a:ext cx="2332699" cy="1429436"/>
          </a:xfrm>
          <a:prstGeom prst="rect">
            <a:avLst/>
          </a:prstGeom>
        </p:spPr>
      </p:pic>
      <p:pic>
        <p:nvPicPr>
          <p:cNvPr id="22" name="Onweer" descr="Bliksemschicht met effen opvulling">
            <a:extLst>
              <a:ext uri="{FF2B5EF4-FFF2-40B4-BE49-F238E27FC236}">
                <a16:creationId xmlns:a16="http://schemas.microsoft.com/office/drawing/2014/main" id="{B19DAEE3-CC5D-9847-9922-A582F964957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rot="7502816">
            <a:off x="9142699" y="5351564"/>
            <a:ext cx="395800" cy="395800"/>
          </a:xfrm>
          <a:prstGeom prst="rect">
            <a:avLst/>
          </a:prstGeom>
        </p:spPr>
      </p:pic>
      <p:pic>
        <p:nvPicPr>
          <p:cNvPr id="23" name="Onweer" descr="Bliksemschicht met effen opvulling">
            <a:extLst>
              <a:ext uri="{FF2B5EF4-FFF2-40B4-BE49-F238E27FC236}">
                <a16:creationId xmlns:a16="http://schemas.microsoft.com/office/drawing/2014/main" id="{68DF9340-3919-3442-B691-17D3A6FAAFA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rot="3341814">
            <a:off x="9165277" y="5848278"/>
            <a:ext cx="395800" cy="395800"/>
          </a:xfrm>
          <a:prstGeom prst="rect">
            <a:avLst/>
          </a:prstGeom>
        </p:spPr>
      </p:pic>
      <p:pic>
        <p:nvPicPr>
          <p:cNvPr id="13" name="Persona">
            <a:extLst>
              <a:ext uri="{FF2B5EF4-FFF2-40B4-BE49-F238E27FC236}">
                <a16:creationId xmlns:a16="http://schemas.microsoft.com/office/drawing/2014/main" id="{7496D35B-8F7F-2146-9E26-126CC4DC5EE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204722" y="2562728"/>
            <a:ext cx="1472740" cy="4016565"/>
          </a:xfrm>
          <a:prstGeom prst="rect">
            <a:avLst/>
          </a:prstGeom>
        </p:spPr>
      </p:pic>
      <p:sp>
        <p:nvSpPr>
          <p:cNvPr id="31" name="BTN_Probleem">
            <a:hlinkClick r:id="rId11" action="ppaction://hlinksldjump"/>
            <a:extLst>
              <a:ext uri="{FF2B5EF4-FFF2-40B4-BE49-F238E27FC236}">
                <a16:creationId xmlns:a16="http://schemas.microsoft.com/office/drawing/2014/main" id="{35E49C3D-F83D-8144-8B39-509400B02C2A}"/>
              </a:ext>
            </a:extLst>
          </p:cNvPr>
          <p:cNvSpPr>
            <a:spLocks noChangeAspect="1"/>
          </p:cNvSpPr>
          <p:nvPr/>
        </p:nvSpPr>
        <p:spPr>
          <a:xfrm>
            <a:off x="8558464" y="1235206"/>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latin typeface="Ubuntu" panose="020B0504030602030204" pitchFamily="34" charset="0"/>
              </a:rPr>
              <a:t>TIPS OM RYAN TE HELPEN</a:t>
            </a:r>
          </a:p>
        </p:txBody>
      </p:sp>
      <p:grpSp>
        <p:nvGrpSpPr>
          <p:cNvPr id="32" name="Groep 31">
            <a:extLst>
              <a:ext uri="{FF2B5EF4-FFF2-40B4-BE49-F238E27FC236}">
                <a16:creationId xmlns:a16="http://schemas.microsoft.com/office/drawing/2014/main" id="{72CC7D86-F968-4D45-A5A8-E7DE6967CC6B}"/>
              </a:ext>
            </a:extLst>
          </p:cNvPr>
          <p:cNvGrpSpPr/>
          <p:nvPr/>
        </p:nvGrpSpPr>
        <p:grpSpPr>
          <a:xfrm>
            <a:off x="8718498" y="308827"/>
            <a:ext cx="764954" cy="806448"/>
            <a:chOff x="8898277" y="658751"/>
            <a:chExt cx="764954" cy="806448"/>
          </a:xfrm>
        </p:grpSpPr>
        <p:pic>
          <p:nvPicPr>
            <p:cNvPr id="33" name="Graphic 32" descr="Naar rechts wijzende wijsvinger met handrug met effen opvulling">
              <a:extLst>
                <a:ext uri="{FF2B5EF4-FFF2-40B4-BE49-F238E27FC236}">
                  <a16:creationId xmlns:a16="http://schemas.microsoft.com/office/drawing/2014/main" id="{1393F2E5-1711-684D-8A7A-BDDB64DB9AB6}"/>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rot="5400000">
              <a:off x="9000951" y="900482"/>
              <a:ext cx="564717" cy="564717"/>
            </a:xfrm>
            <a:prstGeom prst="rect">
              <a:avLst/>
            </a:prstGeom>
          </p:spPr>
        </p:pic>
        <p:sp>
          <p:nvSpPr>
            <p:cNvPr id="34" name="Rechthoek 33">
              <a:extLst>
                <a:ext uri="{FF2B5EF4-FFF2-40B4-BE49-F238E27FC236}">
                  <a16:creationId xmlns:a16="http://schemas.microsoft.com/office/drawing/2014/main" id="{5C8858F7-562F-364F-929E-E44B371022DD}"/>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35" name="BTN_Probleem">
            <a:hlinkClick r:id="rId14" action="ppaction://hlinksldjump"/>
            <a:extLst>
              <a:ext uri="{FF2B5EF4-FFF2-40B4-BE49-F238E27FC236}">
                <a16:creationId xmlns:a16="http://schemas.microsoft.com/office/drawing/2014/main" id="{B7475084-B6BB-224E-92B1-E7B51E63AD2C}"/>
              </a:ext>
            </a:extLst>
          </p:cNvPr>
          <p:cNvSpPr>
            <a:spLocks noChangeAspect="1"/>
          </p:cNvSpPr>
          <p:nvPr/>
        </p:nvSpPr>
        <p:spPr>
          <a:xfrm>
            <a:off x="8776030" y="253415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NODIG</a:t>
            </a:r>
          </a:p>
        </p:txBody>
      </p:sp>
      <p:sp>
        <p:nvSpPr>
          <p:cNvPr id="36" name="BTN_Probleem">
            <a:hlinkClick r:id="rId15" action="ppaction://hlinksldjump"/>
            <a:extLst>
              <a:ext uri="{FF2B5EF4-FFF2-40B4-BE49-F238E27FC236}">
                <a16:creationId xmlns:a16="http://schemas.microsoft.com/office/drawing/2014/main" id="{BD5E3E86-C1FA-9740-A1DC-956C69DC0E7A}"/>
              </a:ext>
            </a:extLst>
          </p:cNvPr>
          <p:cNvSpPr>
            <a:spLocks noChangeAspect="1"/>
          </p:cNvSpPr>
          <p:nvPr/>
        </p:nvSpPr>
        <p:spPr>
          <a:xfrm>
            <a:off x="8776030" y="332479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TOPS</a:t>
            </a:r>
          </a:p>
        </p:txBody>
      </p:sp>
    </p:spTree>
    <p:extLst>
      <p:ext uri="{BB962C8B-B14F-4D97-AF65-F5344CB8AC3E}">
        <p14:creationId xmlns:p14="http://schemas.microsoft.com/office/powerpoint/2010/main" val="445803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8" decel="50000" fill="hold"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14:presetBounceEnd="50000">
                                      <p:stCondLst>
                                        <p:cond delay="2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2" fill="hold" grpId="0" nodeType="afterEffect" p14:presetBounceEnd="50000">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14:bounceEnd="50000">
                                          <p:cBhvr additive="base">
                                            <p:cTn id="20" dur="5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21" dur="500" fill="hold"/>
                                            <p:tgtEl>
                                              <p:spTgt spid="29"/>
                                            </p:tgtEl>
                                            <p:attrNameLst>
                                              <p:attrName>ppt_y</p:attrName>
                                            </p:attrNameLst>
                                          </p:cBhvr>
                                          <p:tavLst>
                                            <p:tav tm="0">
                                              <p:val>
                                                <p:strVal val="#ppt_y"/>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2" fill="hold" nodeType="withEffect" p14:presetBounceEnd="50000">
                                      <p:stCondLst>
                                        <p:cond delay="500"/>
                                      </p:stCondLst>
                                      <p:childTnLst>
                                        <p:set>
                                          <p:cBhvr>
                                            <p:cTn id="27" dur="1" fill="hold">
                                              <p:stCondLst>
                                                <p:cond delay="0"/>
                                              </p:stCondLst>
                                            </p:cTn>
                                            <p:tgtEl>
                                              <p:spTgt spid="15"/>
                                            </p:tgtEl>
                                            <p:attrNameLst>
                                              <p:attrName>style.visibility</p:attrName>
                                            </p:attrNameLst>
                                          </p:cBhvr>
                                          <p:to>
                                            <p:strVal val="visible"/>
                                          </p:to>
                                        </p:set>
                                        <p:anim calcmode="lin" valueType="num" p14:bounceEnd="50000">
                                          <p:cBhvr additive="base">
                                            <p:cTn id="28" dur="10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1" presetClass="entr" presetSubtype="0" fill="hold" nodeType="withEffect">
                                      <p:stCondLst>
                                        <p:cond delay="200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5000"/>
                                </p:stCondLst>
                                <p:childTnLst>
                                  <p:par>
                                    <p:cTn id="33" presetID="35" presetClass="emph" presetSubtype="0" repeatCount="5000" fill="hold" nodeType="afterEffect">
                                      <p:stCondLst>
                                        <p:cond delay="0"/>
                                      </p:stCondLst>
                                      <p:childTnLst>
                                        <p:anim calcmode="discrete" valueType="str">
                                          <p:cBhvr>
                                            <p:cTn id="34" dur="200" fill="hold"/>
                                            <p:tgtEl>
                                              <p:spTgt spid="22"/>
                                            </p:tgtEl>
                                            <p:attrNameLst>
                                              <p:attrName>style.visibility</p:attrName>
                                            </p:attrNameLst>
                                          </p:cBhvr>
                                          <p:tavLst>
                                            <p:tav tm="0">
                                              <p:val>
                                                <p:strVal val="hidden"/>
                                              </p:val>
                                            </p:tav>
                                            <p:tav tm="50000">
                                              <p:val>
                                                <p:strVal val="visible"/>
                                              </p:val>
                                            </p:tav>
                                          </p:tavLst>
                                        </p:anim>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6000"/>
                                </p:stCondLst>
                                <p:childTnLst>
                                  <p:par>
                                    <p:cTn id="38" presetID="35" presetClass="emph" presetSubtype="0" repeatCount="5000" fill="hold" nodeType="afterEffect">
                                      <p:stCondLst>
                                        <p:cond delay="0"/>
                                      </p:stCondLst>
                                      <p:childTnLst>
                                        <p:anim calcmode="discrete" valueType="str">
                                          <p:cBhvr>
                                            <p:cTn id="39" dur="200" fill="hold"/>
                                            <p:tgtEl>
                                              <p:spTgt spid="23"/>
                                            </p:tgtEl>
                                            <p:attrNameLst>
                                              <p:attrName>style.visibility</p:attrName>
                                            </p:attrNameLst>
                                          </p:cBhvr>
                                          <p:tavLst>
                                            <p:tav tm="0">
                                              <p:val>
                                                <p:strVal val="hidden"/>
                                              </p:val>
                                            </p:tav>
                                            <p:tav tm="50000">
                                              <p:val>
                                                <p:strVal val="visible"/>
                                              </p:val>
                                            </p:tav>
                                          </p:tavLst>
                                        </p:anim>
                                      </p:childTnLst>
                                    </p:cTn>
                                  </p:par>
                                </p:childTnLst>
                              </p:cTn>
                            </p:par>
                            <p:par>
                              <p:cTn id="40" fill="hold">
                                <p:stCondLst>
                                  <p:cond delay="7000"/>
                                </p:stCondLst>
                                <p:childTnLst>
                                  <p:par>
                                    <p:cTn id="41" presetID="2" presetClass="entr" presetSubtype="1" fill="hold" nodeType="afterEffect" p14:presetBounceEnd="50000">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14:bounceEnd="50000">
                                          <p:cBhvr additive="base">
                                            <p:cTn id="43"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3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14:bounceEnd="50000">
                                          <p:cBhvr additive="base">
                                            <p:cTn id="47" dur="5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14:presetBounceEnd="50000">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14:bounceEnd="50000">
                                          <p:cBhvr additive="base">
                                            <p:cTn id="51"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5"/>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14:presetBounceEnd="50000">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14:bounceEnd="50000">
                                          <p:cBhvr additive="base">
                                            <p:cTn id="55"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36"/>
                                            </p:tgtEl>
                                            <p:attrNameLst>
                                              <p:attrName>ppt_y</p:attrName>
                                            </p:attrNameLst>
                                          </p:cBhvr>
                                          <p:tavLst>
                                            <p:tav tm="0">
                                              <p:val>
                                                <p:strVal val="0-#ppt_h/2"/>
                                              </p:val>
                                            </p:tav>
                                            <p:tav tm="100000">
                                              <p:val>
                                                <p:strVal val="#ppt_y"/>
                                              </p:val>
                                            </p:tav>
                                          </p:tavLst>
                                        </p:anim>
                                      </p:childTnLst>
                                    </p:cTn>
                                  </p:par>
                                </p:childTnLst>
                              </p:cTn>
                            </p:par>
                            <p:par>
                              <p:cTn id="57" fill="hold">
                                <p:stCondLst>
                                  <p:cond delay="7500"/>
                                </p:stCondLst>
                                <p:childTnLst>
                                  <p:par>
                                    <p:cTn id="58" presetID="6" presetClass="emph" presetSubtype="0" fill="hold" grpId="1" nodeType="afterEffect">
                                      <p:stCondLst>
                                        <p:cond delay="0"/>
                                      </p:stCondLst>
                                      <p:childTnLst>
                                        <p:animScale>
                                          <p:cBhvr>
                                            <p:cTn id="59" dur="500" fill="hold"/>
                                            <p:tgtEl>
                                              <p:spTgt spid="31"/>
                                            </p:tgtEl>
                                          </p:cBhvr>
                                          <p:by x="125000" y="125000"/>
                                        </p:animScale>
                                      </p:childTnLst>
                                    </p:cTn>
                                  </p:par>
                                </p:childTnLst>
                              </p:cTn>
                            </p:par>
                            <p:par>
                              <p:cTn id="60" fill="hold">
                                <p:stCondLst>
                                  <p:cond delay="8000"/>
                                </p:stCondLst>
                                <p:childTnLst>
                                  <p:par>
                                    <p:cTn id="61" presetID="6" presetClass="emph" presetSubtype="0" fill="hold" grpId="2" nodeType="afterEffect">
                                      <p:stCondLst>
                                        <p:cond delay="0"/>
                                      </p:stCondLst>
                                      <p:childTnLst>
                                        <p:animScale>
                                          <p:cBhvr>
                                            <p:cTn id="62" dur="500" fill="hold"/>
                                            <p:tgtEl>
                                              <p:spTgt spid="31"/>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1" grpId="1" animBg="1"/>
          <p:bldP spid="31" grpId="2" animBg="1"/>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8" decel="50000" fill="hold"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2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2"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ppt_y"/>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1+#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1" presetClass="entr" presetSubtype="0" fill="hold" nodeType="withEffect">
                                      <p:stCondLst>
                                        <p:cond delay="200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5000"/>
                                </p:stCondLst>
                                <p:childTnLst>
                                  <p:par>
                                    <p:cTn id="33" presetID="35" presetClass="emph" presetSubtype="0" repeatCount="5000" fill="hold" nodeType="afterEffect">
                                      <p:stCondLst>
                                        <p:cond delay="0"/>
                                      </p:stCondLst>
                                      <p:childTnLst>
                                        <p:anim calcmode="discrete" valueType="str">
                                          <p:cBhvr>
                                            <p:cTn id="34" dur="200" fill="hold"/>
                                            <p:tgtEl>
                                              <p:spTgt spid="22"/>
                                            </p:tgtEl>
                                            <p:attrNameLst>
                                              <p:attrName>style.visibility</p:attrName>
                                            </p:attrNameLst>
                                          </p:cBhvr>
                                          <p:tavLst>
                                            <p:tav tm="0">
                                              <p:val>
                                                <p:strVal val="hidden"/>
                                              </p:val>
                                            </p:tav>
                                            <p:tav tm="50000">
                                              <p:val>
                                                <p:strVal val="visible"/>
                                              </p:val>
                                            </p:tav>
                                          </p:tavLst>
                                        </p:anim>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6000"/>
                                </p:stCondLst>
                                <p:childTnLst>
                                  <p:par>
                                    <p:cTn id="38" presetID="35" presetClass="emph" presetSubtype="0" repeatCount="5000" fill="hold" nodeType="afterEffect">
                                      <p:stCondLst>
                                        <p:cond delay="0"/>
                                      </p:stCondLst>
                                      <p:childTnLst>
                                        <p:anim calcmode="discrete" valueType="str">
                                          <p:cBhvr>
                                            <p:cTn id="39" dur="200" fill="hold"/>
                                            <p:tgtEl>
                                              <p:spTgt spid="23"/>
                                            </p:tgtEl>
                                            <p:attrNameLst>
                                              <p:attrName>style.visibility</p:attrName>
                                            </p:attrNameLst>
                                          </p:cBhvr>
                                          <p:tavLst>
                                            <p:tav tm="0">
                                              <p:val>
                                                <p:strVal val="hidden"/>
                                              </p:val>
                                            </p:tav>
                                            <p:tav tm="50000">
                                              <p:val>
                                                <p:strVal val="visible"/>
                                              </p:val>
                                            </p:tav>
                                          </p:tavLst>
                                        </p:anim>
                                      </p:childTnLst>
                                    </p:cTn>
                                  </p:par>
                                </p:childTnLst>
                              </p:cTn>
                            </p:par>
                            <p:par>
                              <p:cTn id="40" fill="hold">
                                <p:stCondLst>
                                  <p:cond delay="7000"/>
                                </p:stCondLst>
                                <p:childTnLst>
                                  <p:par>
                                    <p:cTn id="41" presetID="2" presetClass="entr" presetSubtype="1"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0-#ppt_h/2"/>
                                              </p:val>
                                            </p:tav>
                                            <p:tav tm="100000">
                                              <p:val>
                                                <p:strVal val="#ppt_y"/>
                                              </p:val>
                                            </p:tav>
                                          </p:tavLst>
                                        </p:anim>
                                      </p:childTnLst>
                                    </p:cTn>
                                  </p:par>
                                </p:childTnLst>
                              </p:cTn>
                            </p:par>
                            <p:par>
                              <p:cTn id="57" fill="hold">
                                <p:stCondLst>
                                  <p:cond delay="7500"/>
                                </p:stCondLst>
                                <p:childTnLst>
                                  <p:par>
                                    <p:cTn id="58" presetID="6" presetClass="emph" presetSubtype="0" fill="hold" grpId="1" nodeType="afterEffect">
                                      <p:stCondLst>
                                        <p:cond delay="0"/>
                                      </p:stCondLst>
                                      <p:childTnLst>
                                        <p:animScale>
                                          <p:cBhvr>
                                            <p:cTn id="59" dur="500" fill="hold"/>
                                            <p:tgtEl>
                                              <p:spTgt spid="31"/>
                                            </p:tgtEl>
                                          </p:cBhvr>
                                          <p:by x="125000" y="125000"/>
                                        </p:animScale>
                                      </p:childTnLst>
                                    </p:cTn>
                                  </p:par>
                                </p:childTnLst>
                              </p:cTn>
                            </p:par>
                            <p:par>
                              <p:cTn id="60" fill="hold">
                                <p:stCondLst>
                                  <p:cond delay="8000"/>
                                </p:stCondLst>
                                <p:childTnLst>
                                  <p:par>
                                    <p:cTn id="61" presetID="6" presetClass="emph" presetSubtype="0" fill="hold" grpId="2" nodeType="afterEffect">
                                      <p:stCondLst>
                                        <p:cond delay="0"/>
                                      </p:stCondLst>
                                      <p:childTnLst>
                                        <p:animScale>
                                          <p:cBhvr>
                                            <p:cTn id="62" dur="500" fill="hold"/>
                                            <p:tgtEl>
                                              <p:spTgt spid="31"/>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1" grpId="1" animBg="1"/>
          <p:bldP spid="31" grpId="2" animBg="1"/>
          <p:bldP spid="35" grpId="0" animBg="1"/>
          <p:bldP spid="36"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1606540" y="1240209"/>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521704" y="1543488"/>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039509"/>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10" name="Rechthoek 9">
            <a:extLst>
              <a:ext uri="{FF2B5EF4-FFF2-40B4-BE49-F238E27FC236}">
                <a16:creationId xmlns:a16="http://schemas.microsoft.com/office/drawing/2014/main" id="{ABC06B81-E1A8-1449-A553-11EAC31BE2F3}"/>
              </a:ext>
            </a:extLst>
          </p:cNvPr>
          <p:cNvSpPr/>
          <p:nvPr/>
        </p:nvSpPr>
        <p:spPr>
          <a:xfrm>
            <a:off x="2334391" y="1024175"/>
            <a:ext cx="1067921" cy="646331"/>
          </a:xfrm>
          <a:prstGeom prst="rect">
            <a:avLst/>
          </a:prstGeom>
        </p:spPr>
        <p:txBody>
          <a:bodyPr wrap="none">
            <a:spAutoFit/>
          </a:bodyPr>
          <a:lstStyle/>
          <a:p>
            <a:r>
              <a:rPr lang="nl-NL" sz="3600" b="1">
                <a:latin typeface="Ubuntu Light" panose="020B0304030602030204" pitchFamily="34" charset="0"/>
              </a:rPr>
              <a:t>Tips</a:t>
            </a:r>
          </a:p>
        </p:txBody>
      </p:sp>
      <p:grpSp>
        <p:nvGrpSpPr>
          <p:cNvPr id="86" name="Groep 85">
            <a:extLst>
              <a:ext uri="{FF2B5EF4-FFF2-40B4-BE49-F238E27FC236}">
                <a16:creationId xmlns:a16="http://schemas.microsoft.com/office/drawing/2014/main" id="{A2A87291-CBBB-3744-90F4-0FC42E5C7625}"/>
              </a:ext>
            </a:extLst>
          </p:cNvPr>
          <p:cNvGrpSpPr/>
          <p:nvPr/>
        </p:nvGrpSpPr>
        <p:grpSpPr>
          <a:xfrm>
            <a:off x="838200" y="1614728"/>
            <a:ext cx="2295315" cy="1645915"/>
            <a:chOff x="4468476" y="2110653"/>
            <a:chExt cx="2295315" cy="1645915"/>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469516" y="211065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468476" y="2766521"/>
              <a:ext cx="2058772" cy="990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Maak afspraken met partners voor een tweesporenaanpak </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057887"/>
              <a:ext cx="392599" cy="392599"/>
              <a:chOff x="5703401" y="165375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65375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7623" y="1720383"/>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3699097" y="1206453"/>
            <a:ext cx="2246188" cy="1898103"/>
            <a:chOff x="4517604" y="2198648"/>
            <a:chExt cx="2246188" cy="1898103"/>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4562436" y="219864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6" action="ppaction://hlinksldjump"/>
              <a:extLst>
                <a:ext uri="{FF2B5EF4-FFF2-40B4-BE49-F238E27FC236}">
                  <a16:creationId xmlns:a16="http://schemas.microsoft.com/office/drawing/2014/main" id="{ADE3B5B9-0F85-1F47-A288-3439DC9268A1}"/>
                </a:ext>
              </a:extLst>
            </p:cNvPr>
            <p:cNvSpPr/>
            <p:nvPr/>
          </p:nvSpPr>
          <p:spPr>
            <a:xfrm>
              <a:off x="4517604" y="2854517"/>
              <a:ext cx="2022896" cy="1242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Zorg voor extra inzet van de politie om de jongere hinderlijk te kunnen volgen </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6"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93" name="Groep 92">
            <a:extLst>
              <a:ext uri="{FF2B5EF4-FFF2-40B4-BE49-F238E27FC236}">
                <a16:creationId xmlns:a16="http://schemas.microsoft.com/office/drawing/2014/main" id="{8735D84E-5D83-BF43-9905-15B3C1F6D051}"/>
              </a:ext>
            </a:extLst>
          </p:cNvPr>
          <p:cNvGrpSpPr/>
          <p:nvPr/>
        </p:nvGrpSpPr>
        <p:grpSpPr>
          <a:xfrm>
            <a:off x="6354463" y="1352224"/>
            <a:ext cx="2040592" cy="1520716"/>
            <a:chOff x="4723200" y="2355273"/>
            <a:chExt cx="2040592" cy="1520716"/>
          </a:xfrm>
        </p:grpSpPr>
        <p:sp>
          <p:nvSpPr>
            <p:cNvPr id="94" name="Tijdelijke aanduiding voor tekst 2">
              <a:extLst>
                <a:ext uri="{FF2B5EF4-FFF2-40B4-BE49-F238E27FC236}">
                  <a16:creationId xmlns:a16="http://schemas.microsoft.com/office/drawing/2014/main" id="{491DC923-9A8A-2A44-B75C-B5BB6873F2AC}"/>
                </a:ext>
              </a:extLst>
            </p:cNvPr>
            <p:cNvSpPr txBox="1">
              <a:spLocks/>
            </p:cNvSpPr>
            <p:nvPr/>
          </p:nvSpPr>
          <p:spPr>
            <a:xfrm>
              <a:off x="4790134" y="235527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95" name="Rechthoek 94">
              <a:hlinkClick r:id="rId7" action="ppaction://hlinksldjump"/>
              <a:extLst>
                <a:ext uri="{FF2B5EF4-FFF2-40B4-BE49-F238E27FC236}">
                  <a16:creationId xmlns:a16="http://schemas.microsoft.com/office/drawing/2014/main" id="{6B4012F7-FE61-324C-9B40-FAAEAAC00B43}"/>
                </a:ext>
              </a:extLst>
            </p:cNvPr>
            <p:cNvSpPr/>
            <p:nvPr/>
          </p:nvSpPr>
          <p:spPr>
            <a:xfrm>
              <a:off x="4723200" y="3014171"/>
              <a:ext cx="1817301" cy="861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Politie: Zorg dat Amazone altijd actueel is </a:t>
              </a:r>
            </a:p>
          </p:txBody>
        </p:sp>
        <p:grpSp>
          <p:nvGrpSpPr>
            <p:cNvPr id="96" name="Groep 95">
              <a:extLst>
                <a:ext uri="{FF2B5EF4-FFF2-40B4-BE49-F238E27FC236}">
                  <a16:creationId xmlns:a16="http://schemas.microsoft.com/office/drawing/2014/main" id="{463EF90E-2CDB-2042-93BC-2D21E39D5B36}"/>
                </a:ext>
              </a:extLst>
            </p:cNvPr>
            <p:cNvGrpSpPr/>
            <p:nvPr/>
          </p:nvGrpSpPr>
          <p:grpSpPr>
            <a:xfrm>
              <a:off x="6371193" y="3227222"/>
              <a:ext cx="392599" cy="392599"/>
              <a:chOff x="5703402" y="1891119"/>
              <a:chExt cx="550314" cy="550314"/>
            </a:xfrm>
          </p:grpSpPr>
          <p:sp>
            <p:nvSpPr>
              <p:cNvPr id="97" name="Ovaal 96">
                <a:extLst>
                  <a:ext uri="{FF2B5EF4-FFF2-40B4-BE49-F238E27FC236}">
                    <a16:creationId xmlns:a16="http://schemas.microsoft.com/office/drawing/2014/main" id="{2C7D42BD-4A5E-154F-8265-16636D47482F}"/>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8" name="Graphic 97" descr="Caret naar rechts met effen opvulling">
                <a:hlinkClick r:id="rId7" action="ppaction://hlinksldjump"/>
                <a:extLst>
                  <a:ext uri="{FF2B5EF4-FFF2-40B4-BE49-F238E27FC236}">
                    <a16:creationId xmlns:a16="http://schemas.microsoft.com/office/drawing/2014/main" id="{F8FBEB7B-90F0-F844-9752-C62D73589E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99" name="Groep 98">
            <a:extLst>
              <a:ext uri="{FF2B5EF4-FFF2-40B4-BE49-F238E27FC236}">
                <a16:creationId xmlns:a16="http://schemas.microsoft.com/office/drawing/2014/main" id="{46FDA7AA-E73C-8A42-8183-B4F4E7087DE0}"/>
              </a:ext>
            </a:extLst>
          </p:cNvPr>
          <p:cNvGrpSpPr/>
          <p:nvPr/>
        </p:nvGrpSpPr>
        <p:grpSpPr>
          <a:xfrm>
            <a:off x="932522" y="3161928"/>
            <a:ext cx="2182557" cy="1781779"/>
            <a:chOff x="4581235" y="2185396"/>
            <a:chExt cx="2182557" cy="1781779"/>
          </a:xfrm>
        </p:grpSpPr>
        <p:sp>
          <p:nvSpPr>
            <p:cNvPr id="100" name="Tijdelijke aanduiding voor tekst 2">
              <a:extLst>
                <a:ext uri="{FF2B5EF4-FFF2-40B4-BE49-F238E27FC236}">
                  <a16:creationId xmlns:a16="http://schemas.microsoft.com/office/drawing/2014/main" id="{FB741FAE-902D-8344-AE61-A9AC49D3683D}"/>
                </a:ext>
              </a:extLst>
            </p:cNvPr>
            <p:cNvSpPr txBox="1">
              <a:spLocks/>
            </p:cNvSpPr>
            <p:nvPr/>
          </p:nvSpPr>
          <p:spPr>
            <a:xfrm>
              <a:off x="4648586" y="218539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101" name="Rechthoek 100">
              <a:hlinkClick r:id="rId8" action="ppaction://hlinksldjump"/>
              <a:extLst>
                <a:ext uri="{FF2B5EF4-FFF2-40B4-BE49-F238E27FC236}">
                  <a16:creationId xmlns:a16="http://schemas.microsoft.com/office/drawing/2014/main" id="{A8A75A9C-3B82-FA4D-B760-96E74C010799}"/>
                </a:ext>
              </a:extLst>
            </p:cNvPr>
            <p:cNvSpPr/>
            <p:nvPr/>
          </p:nvSpPr>
          <p:spPr>
            <a:xfrm>
              <a:off x="4581235" y="2854517"/>
              <a:ext cx="1964357" cy="1112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Maak politie in eigen en aangrenzende eenheden alert op deze jongere</a:t>
              </a:r>
            </a:p>
          </p:txBody>
        </p:sp>
        <p:grpSp>
          <p:nvGrpSpPr>
            <p:cNvPr id="102" name="Groep 101">
              <a:extLst>
                <a:ext uri="{FF2B5EF4-FFF2-40B4-BE49-F238E27FC236}">
                  <a16:creationId xmlns:a16="http://schemas.microsoft.com/office/drawing/2014/main" id="{8C32C9FB-30F5-D941-B7FD-414AAF708CFA}"/>
                </a:ext>
              </a:extLst>
            </p:cNvPr>
            <p:cNvGrpSpPr/>
            <p:nvPr/>
          </p:nvGrpSpPr>
          <p:grpSpPr>
            <a:xfrm>
              <a:off x="6371193" y="3227222"/>
              <a:ext cx="392599" cy="392599"/>
              <a:chOff x="5703402" y="1891119"/>
              <a:chExt cx="550314" cy="550314"/>
            </a:xfrm>
          </p:grpSpPr>
          <p:sp>
            <p:nvSpPr>
              <p:cNvPr id="103" name="Ovaal 102">
                <a:extLst>
                  <a:ext uri="{FF2B5EF4-FFF2-40B4-BE49-F238E27FC236}">
                    <a16:creationId xmlns:a16="http://schemas.microsoft.com/office/drawing/2014/main" id="{C8210A3B-D659-2F43-B400-ADB7CCDDBC37}"/>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4" name="Graphic 103" descr="Caret naar rechts met effen opvulling">
                <a:hlinkClick r:id="rId8" action="ppaction://hlinksldjump"/>
                <a:extLst>
                  <a:ext uri="{FF2B5EF4-FFF2-40B4-BE49-F238E27FC236}">
                    <a16:creationId xmlns:a16="http://schemas.microsoft.com/office/drawing/2014/main" id="{799BBC36-9D7C-744C-A52D-515003CFAD8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06" name="Groep 105">
            <a:extLst>
              <a:ext uri="{FF2B5EF4-FFF2-40B4-BE49-F238E27FC236}">
                <a16:creationId xmlns:a16="http://schemas.microsoft.com/office/drawing/2014/main" id="{C1BD5EF2-C56F-7C4C-980F-5DC58E1CFBC8}"/>
              </a:ext>
            </a:extLst>
          </p:cNvPr>
          <p:cNvGrpSpPr/>
          <p:nvPr/>
        </p:nvGrpSpPr>
        <p:grpSpPr>
          <a:xfrm>
            <a:off x="3462554" y="2855862"/>
            <a:ext cx="1909274" cy="1955187"/>
            <a:chOff x="4854518" y="1958633"/>
            <a:chExt cx="1909274" cy="1955187"/>
          </a:xfrm>
        </p:grpSpPr>
        <p:sp>
          <p:nvSpPr>
            <p:cNvPr id="107" name="Tijdelijke aanduiding voor tekst 2">
              <a:extLst>
                <a:ext uri="{FF2B5EF4-FFF2-40B4-BE49-F238E27FC236}">
                  <a16:creationId xmlns:a16="http://schemas.microsoft.com/office/drawing/2014/main" id="{6A8519B9-70E0-CD4D-BC4C-1BB01861810A}"/>
                </a:ext>
              </a:extLst>
            </p:cNvPr>
            <p:cNvSpPr txBox="1">
              <a:spLocks/>
            </p:cNvSpPr>
            <p:nvPr/>
          </p:nvSpPr>
          <p:spPr>
            <a:xfrm>
              <a:off x="4893519" y="195863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5</a:t>
              </a:r>
            </a:p>
          </p:txBody>
        </p:sp>
        <p:sp>
          <p:nvSpPr>
            <p:cNvPr id="108" name="Rechthoek 107">
              <a:hlinkClick r:id="rId9" action="ppaction://hlinksldjump"/>
              <a:extLst>
                <a:ext uri="{FF2B5EF4-FFF2-40B4-BE49-F238E27FC236}">
                  <a16:creationId xmlns:a16="http://schemas.microsoft.com/office/drawing/2014/main" id="{429C1056-406D-314B-BB9D-51618436445F}"/>
                </a:ext>
              </a:extLst>
            </p:cNvPr>
            <p:cNvSpPr/>
            <p:nvPr/>
          </p:nvSpPr>
          <p:spPr>
            <a:xfrm>
              <a:off x="4854518" y="2610353"/>
              <a:ext cx="1691074" cy="1303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Kijk naar wat een jongere kan motiveren om wél mee te werken</a:t>
              </a:r>
            </a:p>
          </p:txBody>
        </p:sp>
        <p:grpSp>
          <p:nvGrpSpPr>
            <p:cNvPr id="109" name="Groep 108">
              <a:extLst>
                <a:ext uri="{FF2B5EF4-FFF2-40B4-BE49-F238E27FC236}">
                  <a16:creationId xmlns:a16="http://schemas.microsoft.com/office/drawing/2014/main" id="{71911727-9010-944C-91F8-4EFDA402C7CD}"/>
                </a:ext>
              </a:extLst>
            </p:cNvPr>
            <p:cNvGrpSpPr/>
            <p:nvPr/>
          </p:nvGrpSpPr>
          <p:grpSpPr>
            <a:xfrm>
              <a:off x="6371193" y="3227222"/>
              <a:ext cx="392599" cy="392599"/>
              <a:chOff x="5703402" y="1891119"/>
              <a:chExt cx="550314" cy="550314"/>
            </a:xfrm>
          </p:grpSpPr>
          <p:sp>
            <p:nvSpPr>
              <p:cNvPr id="110" name="Ovaal 109">
                <a:extLst>
                  <a:ext uri="{FF2B5EF4-FFF2-40B4-BE49-F238E27FC236}">
                    <a16:creationId xmlns:a16="http://schemas.microsoft.com/office/drawing/2014/main" id="{5CDBBF24-8D27-AE4E-B9A4-C9F6551F6DE9}"/>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1" name="Graphic 110" descr="Caret naar rechts met effen opvulling">
                <a:hlinkClick r:id="rId9" action="ppaction://hlinksldjump"/>
                <a:extLst>
                  <a:ext uri="{FF2B5EF4-FFF2-40B4-BE49-F238E27FC236}">
                    <a16:creationId xmlns:a16="http://schemas.microsoft.com/office/drawing/2014/main" id="{4808FF23-4C46-E14B-9357-E8357DC2BB6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12" name="Groep 111">
            <a:extLst>
              <a:ext uri="{FF2B5EF4-FFF2-40B4-BE49-F238E27FC236}">
                <a16:creationId xmlns:a16="http://schemas.microsoft.com/office/drawing/2014/main" id="{13240E2B-7AA5-9A47-A8B9-E141ABF94C3D}"/>
              </a:ext>
            </a:extLst>
          </p:cNvPr>
          <p:cNvGrpSpPr/>
          <p:nvPr/>
        </p:nvGrpSpPr>
        <p:grpSpPr>
          <a:xfrm>
            <a:off x="5801336" y="3042526"/>
            <a:ext cx="2994196" cy="2000868"/>
            <a:chOff x="3769596" y="2159552"/>
            <a:chExt cx="2994196" cy="2000868"/>
          </a:xfrm>
        </p:grpSpPr>
        <p:sp>
          <p:nvSpPr>
            <p:cNvPr id="113" name="Tijdelijke aanduiding voor tekst 2">
              <a:extLst>
                <a:ext uri="{FF2B5EF4-FFF2-40B4-BE49-F238E27FC236}">
                  <a16:creationId xmlns:a16="http://schemas.microsoft.com/office/drawing/2014/main" id="{814E05F0-D76F-A447-BC08-71182C75F623}"/>
                </a:ext>
              </a:extLst>
            </p:cNvPr>
            <p:cNvSpPr txBox="1">
              <a:spLocks/>
            </p:cNvSpPr>
            <p:nvPr/>
          </p:nvSpPr>
          <p:spPr>
            <a:xfrm>
              <a:off x="3825183" y="2159552"/>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6</a:t>
              </a:r>
            </a:p>
          </p:txBody>
        </p:sp>
        <p:sp>
          <p:nvSpPr>
            <p:cNvPr id="114" name="Rechthoek 113">
              <a:hlinkClick r:id="rId10" action="ppaction://hlinksldjump"/>
              <a:extLst>
                <a:ext uri="{FF2B5EF4-FFF2-40B4-BE49-F238E27FC236}">
                  <a16:creationId xmlns:a16="http://schemas.microsoft.com/office/drawing/2014/main" id="{FBDBFE43-30E9-4548-A94E-0A9D514C2582}"/>
                </a:ext>
              </a:extLst>
            </p:cNvPr>
            <p:cNvSpPr/>
            <p:nvPr/>
          </p:nvSpPr>
          <p:spPr>
            <a:xfrm>
              <a:off x="3769596" y="2814568"/>
              <a:ext cx="2775995" cy="13458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de mogelijkheden om bemoeizorg, ervarings-deskundigheid en/of een outreachende benadering</a:t>
              </a:r>
              <a:br>
                <a:rPr lang="nl-NL" sz="1400" b="1"/>
              </a:br>
              <a:r>
                <a:rPr lang="nl-NL" sz="1400" b="1"/>
                <a:t>in te zetten</a:t>
              </a:r>
            </a:p>
          </p:txBody>
        </p:sp>
        <p:grpSp>
          <p:nvGrpSpPr>
            <p:cNvPr id="115" name="Groep 114">
              <a:extLst>
                <a:ext uri="{FF2B5EF4-FFF2-40B4-BE49-F238E27FC236}">
                  <a16:creationId xmlns:a16="http://schemas.microsoft.com/office/drawing/2014/main" id="{5973EE99-A5EE-9043-96A3-96D2A9734D06}"/>
                </a:ext>
              </a:extLst>
            </p:cNvPr>
            <p:cNvGrpSpPr/>
            <p:nvPr/>
          </p:nvGrpSpPr>
          <p:grpSpPr>
            <a:xfrm>
              <a:off x="6371193" y="3227222"/>
              <a:ext cx="392599" cy="392599"/>
              <a:chOff x="5703402" y="1891119"/>
              <a:chExt cx="550314" cy="550314"/>
            </a:xfrm>
          </p:grpSpPr>
          <p:sp>
            <p:nvSpPr>
              <p:cNvPr id="116" name="Ovaal 115">
                <a:extLst>
                  <a:ext uri="{FF2B5EF4-FFF2-40B4-BE49-F238E27FC236}">
                    <a16:creationId xmlns:a16="http://schemas.microsoft.com/office/drawing/2014/main" id="{1327EDBF-F9C0-F547-B29D-E83E76D60DD0}"/>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7" name="Graphic 116" descr="Caret naar rechts met effen opvulling">
                <a:hlinkClick r:id="rId10" action="ppaction://hlinksldjump"/>
                <a:extLst>
                  <a:ext uri="{FF2B5EF4-FFF2-40B4-BE49-F238E27FC236}">
                    <a16:creationId xmlns:a16="http://schemas.microsoft.com/office/drawing/2014/main" id="{CFFC55E1-EF8B-0643-BFB4-58C77FFD2BA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18" name="Groep 117">
            <a:extLst>
              <a:ext uri="{FF2B5EF4-FFF2-40B4-BE49-F238E27FC236}">
                <a16:creationId xmlns:a16="http://schemas.microsoft.com/office/drawing/2014/main" id="{20A139E2-3CAC-9046-86F4-2E95DB263B34}"/>
              </a:ext>
            </a:extLst>
          </p:cNvPr>
          <p:cNvGrpSpPr/>
          <p:nvPr/>
        </p:nvGrpSpPr>
        <p:grpSpPr>
          <a:xfrm>
            <a:off x="2894055" y="4638892"/>
            <a:ext cx="2815148" cy="1685662"/>
            <a:chOff x="3948644" y="2296303"/>
            <a:chExt cx="2815148" cy="1685662"/>
          </a:xfrm>
        </p:grpSpPr>
        <p:sp>
          <p:nvSpPr>
            <p:cNvPr id="119" name="Tijdelijke aanduiding voor tekst 2">
              <a:extLst>
                <a:ext uri="{FF2B5EF4-FFF2-40B4-BE49-F238E27FC236}">
                  <a16:creationId xmlns:a16="http://schemas.microsoft.com/office/drawing/2014/main" id="{56F834FB-DCAC-5E40-BC61-FDA1F3756B66}"/>
                </a:ext>
              </a:extLst>
            </p:cNvPr>
            <p:cNvSpPr txBox="1">
              <a:spLocks/>
            </p:cNvSpPr>
            <p:nvPr/>
          </p:nvSpPr>
          <p:spPr>
            <a:xfrm>
              <a:off x="3993932" y="229630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7</a:t>
              </a:r>
            </a:p>
          </p:txBody>
        </p:sp>
        <p:sp>
          <p:nvSpPr>
            <p:cNvPr id="120" name="Rechthoek 119">
              <a:hlinkClick r:id="rId11" action="ppaction://hlinksldjump"/>
              <a:extLst>
                <a:ext uri="{FF2B5EF4-FFF2-40B4-BE49-F238E27FC236}">
                  <a16:creationId xmlns:a16="http://schemas.microsoft.com/office/drawing/2014/main" id="{635E4053-8601-604E-95E8-23284AE71D03}"/>
                </a:ext>
              </a:extLst>
            </p:cNvPr>
            <p:cNvSpPr/>
            <p:nvPr/>
          </p:nvSpPr>
          <p:spPr>
            <a:xfrm>
              <a:off x="3948644" y="2926716"/>
              <a:ext cx="2596948" cy="10552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met elkaar of het wenselijk is dat er verschillende hulpverleners actief zijn binnen het gezin</a:t>
              </a:r>
            </a:p>
          </p:txBody>
        </p:sp>
        <p:grpSp>
          <p:nvGrpSpPr>
            <p:cNvPr id="121" name="Groep 120">
              <a:extLst>
                <a:ext uri="{FF2B5EF4-FFF2-40B4-BE49-F238E27FC236}">
                  <a16:creationId xmlns:a16="http://schemas.microsoft.com/office/drawing/2014/main" id="{C7647A0B-182B-354C-B608-07575F937704}"/>
                </a:ext>
              </a:extLst>
            </p:cNvPr>
            <p:cNvGrpSpPr/>
            <p:nvPr/>
          </p:nvGrpSpPr>
          <p:grpSpPr>
            <a:xfrm>
              <a:off x="6371193" y="3227222"/>
              <a:ext cx="392599" cy="392599"/>
              <a:chOff x="5703402" y="1891119"/>
              <a:chExt cx="550314" cy="550314"/>
            </a:xfrm>
          </p:grpSpPr>
          <p:sp>
            <p:nvSpPr>
              <p:cNvPr id="122" name="Ovaal 121">
                <a:extLst>
                  <a:ext uri="{FF2B5EF4-FFF2-40B4-BE49-F238E27FC236}">
                    <a16:creationId xmlns:a16="http://schemas.microsoft.com/office/drawing/2014/main" id="{D1FADCE6-215C-4D48-ADB9-70B444BC5726}"/>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3" name="Graphic 122" descr="Caret naar rechts met effen opvulling">
                <a:hlinkClick r:id="rId11" action="ppaction://hlinksldjump"/>
                <a:extLst>
                  <a:ext uri="{FF2B5EF4-FFF2-40B4-BE49-F238E27FC236}">
                    <a16:creationId xmlns:a16="http://schemas.microsoft.com/office/drawing/2014/main" id="{FC07FACF-FFD5-F14A-8114-98447F2AC53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Ryan</a:t>
            </a:r>
            <a:r>
              <a:rPr lang="nl-NL" sz="3600"/>
              <a:t> (afglijdende jongere)</a:t>
            </a:r>
          </a:p>
        </p:txBody>
      </p:sp>
      <p:sp>
        <p:nvSpPr>
          <p:cNvPr id="59" name="BTN_Probleem">
            <a:hlinkClick r:id="rId12" action="ppaction://hlinksldjump"/>
            <a:extLst>
              <a:ext uri="{FF2B5EF4-FFF2-40B4-BE49-F238E27FC236}">
                <a16:creationId xmlns:a16="http://schemas.microsoft.com/office/drawing/2014/main" id="{8EAD7781-EA58-004C-B421-82D5D3E23229}"/>
              </a:ext>
            </a:extLst>
          </p:cNvPr>
          <p:cNvSpPr>
            <a:spLocks noChangeAspect="1"/>
          </p:cNvSpPr>
          <p:nvPr/>
        </p:nvSpPr>
        <p:spPr>
          <a:xfrm>
            <a:off x="10750497" y="2019570"/>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latin typeface="Ubuntu" panose="020B0504030602030204" pitchFamily="34" charset="0"/>
              </a:rPr>
              <a:t>WAT IS</a:t>
            </a:r>
          </a:p>
          <a:p>
            <a:pPr algn="ctr"/>
            <a:r>
              <a:rPr lang="nl-NL" sz="1200">
                <a:latin typeface="Ubuntu" panose="020B0504030602030204" pitchFamily="34" charset="0"/>
              </a:rPr>
              <a:t>HIERVOOR</a:t>
            </a:r>
            <a:br>
              <a:rPr lang="nl-NL" sz="1200">
                <a:latin typeface="Ubuntu" panose="020B0504030602030204" pitchFamily="34" charset="0"/>
              </a:rPr>
            </a:br>
            <a:r>
              <a:rPr lang="nl-NL" sz="1200">
                <a:latin typeface="Ubuntu" panose="020B0504030602030204" pitchFamily="34" charset="0"/>
              </a:rPr>
              <a:t>NODIG</a:t>
            </a:r>
          </a:p>
        </p:txBody>
      </p:sp>
      <p:grpSp>
        <p:nvGrpSpPr>
          <p:cNvPr id="61" name="Groep 60">
            <a:extLst>
              <a:ext uri="{FF2B5EF4-FFF2-40B4-BE49-F238E27FC236}">
                <a16:creationId xmlns:a16="http://schemas.microsoft.com/office/drawing/2014/main" id="{9D001BB8-4BE3-5A40-B329-86DD050EC21C}"/>
              </a:ext>
            </a:extLst>
          </p:cNvPr>
          <p:cNvGrpSpPr/>
          <p:nvPr/>
        </p:nvGrpSpPr>
        <p:grpSpPr>
          <a:xfrm>
            <a:off x="10918646" y="306663"/>
            <a:ext cx="764954" cy="806448"/>
            <a:chOff x="8898277" y="658751"/>
            <a:chExt cx="764954" cy="806448"/>
          </a:xfrm>
        </p:grpSpPr>
        <p:pic>
          <p:nvPicPr>
            <p:cNvPr id="62" name="Graphic 61" descr="Naar rechts wijzende wijsvinger met handrug met effen opvulling">
              <a:extLst>
                <a:ext uri="{FF2B5EF4-FFF2-40B4-BE49-F238E27FC236}">
                  <a16:creationId xmlns:a16="http://schemas.microsoft.com/office/drawing/2014/main" id="{A2277503-5448-F54B-976E-C14777A7F01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5400000">
              <a:off x="9000951" y="900482"/>
              <a:ext cx="564717" cy="564717"/>
            </a:xfrm>
            <a:prstGeom prst="rect">
              <a:avLst/>
            </a:prstGeom>
          </p:spPr>
        </p:pic>
        <p:sp>
          <p:nvSpPr>
            <p:cNvPr id="64" name="Rechthoek 63">
              <a:extLst>
                <a:ext uri="{FF2B5EF4-FFF2-40B4-BE49-F238E27FC236}">
                  <a16:creationId xmlns:a16="http://schemas.microsoft.com/office/drawing/2014/main" id="{62E06127-2FF9-844E-8EFA-1B787FCED834}"/>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66" name="BTN_Probleem">
            <a:hlinkClick r:id="rId15" action="ppaction://hlinksldjump"/>
            <a:extLst>
              <a:ext uri="{FF2B5EF4-FFF2-40B4-BE49-F238E27FC236}">
                <a16:creationId xmlns:a16="http://schemas.microsoft.com/office/drawing/2014/main" id="{43A46E25-70F5-9C40-962F-5678BE770A17}"/>
              </a:ext>
            </a:extLst>
          </p:cNvPr>
          <p:cNvSpPr>
            <a:spLocks noChangeAspect="1"/>
          </p:cNvSpPr>
          <p:nvPr/>
        </p:nvSpPr>
        <p:spPr>
          <a:xfrm>
            <a:off x="10993571" y="334515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TOPS</a:t>
            </a:r>
          </a:p>
        </p:txBody>
      </p:sp>
      <p:sp>
        <p:nvSpPr>
          <p:cNvPr id="67" name="BTN_Probleem">
            <a:hlinkClick r:id="rId16" action="ppaction://hlinksldjump"/>
            <a:extLst>
              <a:ext uri="{FF2B5EF4-FFF2-40B4-BE49-F238E27FC236}">
                <a16:creationId xmlns:a16="http://schemas.microsoft.com/office/drawing/2014/main" id="{0D38264E-5900-B746-A55B-7101C274482C}"/>
              </a:ext>
            </a:extLst>
          </p:cNvPr>
          <p:cNvSpPr>
            <a:spLocks noChangeAspect="1"/>
          </p:cNvSpPr>
          <p:nvPr/>
        </p:nvSpPr>
        <p:spPr>
          <a:xfrm>
            <a:off x="10993571" y="1204937"/>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65" name="Broer">
            <a:extLst>
              <a:ext uri="{FF2B5EF4-FFF2-40B4-BE49-F238E27FC236}">
                <a16:creationId xmlns:a16="http://schemas.microsoft.com/office/drawing/2014/main" id="{004AAA3D-1841-F843-AC2F-28EB9FAA90F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462832" y="4197479"/>
            <a:ext cx="899160" cy="2371612"/>
          </a:xfrm>
          <a:prstGeom prst="rect">
            <a:avLst/>
          </a:prstGeom>
        </p:spPr>
      </p:pic>
      <p:pic>
        <p:nvPicPr>
          <p:cNvPr id="68" name="Persona">
            <a:extLst>
              <a:ext uri="{FF2B5EF4-FFF2-40B4-BE49-F238E27FC236}">
                <a16:creationId xmlns:a16="http://schemas.microsoft.com/office/drawing/2014/main" id="{C0E174A6-6E08-0941-8975-C3445664507E}"/>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9040909" y="2900005"/>
            <a:ext cx="1349072" cy="3679288"/>
          </a:xfrm>
          <a:prstGeom prst="rect">
            <a:avLst/>
          </a:prstGeom>
        </p:spPr>
      </p:pic>
    </p:spTree>
    <p:extLst>
      <p:ext uri="{BB962C8B-B14F-4D97-AF65-F5344CB8AC3E}">
        <p14:creationId xmlns:p14="http://schemas.microsoft.com/office/powerpoint/2010/main" val="3287934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14:bounceEnd="50000">
                                          <p:cBhvr additive="base">
                                            <p:cTn id="7" dur="5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50000">
                                          <p:cBhvr additive="base">
                                            <p:cTn id="11" dur="5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6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14:bounceEnd="50000">
                                          <p:cBhvr additive="base">
                                            <p:cTn id="15" dur="500" fill="hold"/>
                                            <p:tgtEl>
                                              <p:spTgt spid="59"/>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50000">
                                          <p:cBhvr additive="base">
                                            <p:cTn id="19" dur="5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6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59"/>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5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6" grpId="0" animBg="1"/>
          <p:bldP spid="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59"/>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5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6" grpId="0" animBg="1"/>
          <p:bldP spid="67"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Bij complexe casussen zoals die van Ryan, waarbij er wel veel zorgen zijn, maar nog weinig concrete bewijzen en geen of weinig draagvlak voor hulpverlening, kan een gezamenlijke tweesporenaanpak werken. Dat wil zeggen enerzijds werken aan het versterken van de informatiepositie en dossieropbouw voor een eventueel strafrechtelijk traject en anderzijds zoeken naar positieve en motiverende factoren die een doorbraak mogelijk kunnen maken. De vervolgtips gaan hier nader op in.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663928"/>
            <a:chOff x="838200" y="856931"/>
            <a:chExt cx="2278365" cy="166392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2131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Maak afspraken met partners voor een tweesporenaanpak</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4087445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5501325"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b="1">
                <a:solidFill>
                  <a:schemeClr val="tx1"/>
                </a:solidFill>
              </a:rPr>
              <a:t>Tip voor ‘Versterken informatiepositie en dossieropbouw strafrechtelijk traject’: </a:t>
            </a:r>
          </a:p>
          <a:p>
            <a:pPr lvl="0">
              <a:lnSpc>
                <a:spcPct val="150000"/>
              </a:lnSpc>
            </a:pPr>
            <a:r>
              <a:rPr lang="nl-NL" sz="1300">
                <a:solidFill>
                  <a:schemeClr val="tx1"/>
                </a:solidFill>
              </a:rPr>
              <a:t>Als er een vermoeden is van strafbare feiten maar ze komen niet boven tafel, probeer hinderlijk volgen door de politie (VIP-behandeling: Very Irritating Policing) in te zetten. Dat biedt wellicht de gewenste opening of crisis die nodig is om te kunnen doorpakken.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96884"/>
            <a:chOff x="838200" y="856931"/>
            <a:chExt cx="2278365" cy="159688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146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Zorg voor extra inzet van de politie om de jongere hinderlijk te kunnen volgen</a:t>
              </a:r>
              <a:endParaRPr lang="nl-NL" sz="1400">
                <a:solidFill>
                  <a:schemeClr val="bg1"/>
                </a:solidFill>
              </a:endParaRP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236443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5501325"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b="1">
                <a:solidFill>
                  <a:schemeClr val="tx1"/>
                </a:solidFill>
              </a:rPr>
              <a:t>Tip voor ‘Versterken informatiepositie en dossieropbouw strafrechtelijk traject’:  </a:t>
            </a:r>
            <a:r>
              <a:rPr lang="nl-NL" sz="1300">
                <a:solidFill>
                  <a:schemeClr val="tx1"/>
                </a:solidFill>
              </a:rPr>
              <a:t>Een must is om een lokale PGA-casus in het politiesysteem Amazone als dusdanig te markeren en te zorgen dat het advies over ‘wat te doen als een verdachte instroomt op ZSM’ (bijv.  ‘in preventieve hechtenis nemen’) actueel en gereed is. Dit advies is zo concreet mogelijk geformuleerd en afgestemd met de betrokken partijen bij de lokale PGA. Ook de reclassering (ook ZSM-partner) kan dergelijke informatie kwijt in haar systeem Iris.</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332817"/>
            <a:chOff x="838200" y="856931"/>
            <a:chExt cx="2278365" cy="133281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882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Politie: zorg dat Amazone altijd actueel is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2072505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5501325"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b="1">
                <a:solidFill>
                  <a:schemeClr val="tx1"/>
                </a:solidFill>
              </a:rPr>
              <a:t>Tip voor ‘Versterken informatiepositie en dossieropbouw strafrechtelijk traject’: </a:t>
            </a:r>
            <a:r>
              <a:rPr lang="nl-NL" sz="1300">
                <a:solidFill>
                  <a:schemeClr val="tx1"/>
                </a:solidFill>
              </a:rPr>
              <a:t>Naarmate een jongere verder doorgroeit richting de georganiseerde criminaliteit, krijgen delicten regelmatig een (boven)regionaal of zelfs landelijk karakter. Het zicht op een jongere kan hierdoor verdwijnen. Het is daarom belangrijk dat het bekend is bij andere politie-eenheden dat iemand in een lokale PGA zit en dat er goed gemuteerd wordt. Dit kan via Amazone. Laat de lokale politiemensen ook een abonnement nemen op de PGA-cliënten in hun werkgebied (zowel de lokale PGA-ers als de top-X-ers); zij ontvangen dan een melding als over ‘hun PGA-ers’ ergens in het land wordt gemuteerd en kunnen dan passende actie ondernemen.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468580"/>
            <a:chOff x="838200" y="856931"/>
            <a:chExt cx="2278365" cy="1468580"/>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017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Maak politie in eigen en aangrenzende eenheden alert op deze jongere</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2574830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5437313"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b="1">
                <a:solidFill>
                  <a:schemeClr val="tx1"/>
                </a:solidFill>
              </a:rPr>
              <a:t>Tip ‘Zoeken naar positieve en motiverende factoren’: </a:t>
            </a:r>
          </a:p>
          <a:p>
            <a:pPr lvl="0">
              <a:lnSpc>
                <a:spcPct val="150000"/>
              </a:lnSpc>
            </a:pPr>
            <a:r>
              <a:rPr lang="nl-NL" sz="1300">
                <a:solidFill>
                  <a:schemeClr val="tx1"/>
                </a:solidFill>
              </a:rPr>
              <a:t>Uit de besproken cases wordt duidelijk dat het loont om te kijken naar wat een jongere motiveert en wat zijn wensen zijn. Wat maakt bijv. dat de jongerenwerker wél af en toe in contact met Ryan komt? Kan een strafrechtelijke afdoening zoals een taakstraf wellicht worden gecombineerd met de interesse van de jongere? Is er een positief rolmodel in de gemeente te vinden? Kijk ook naar waarom een jongere doet wat hij doet. In het geval van Ryan zou het bijvoorbeeld kunnen komen door de verschillende afwijzingen die hij heeft ervaren tijdens zijn leven (vader en nu ook moeder). Bij zijn halfbroer en vriend krijgt hij wel aandacht en zij bieden hem wat hij nodig heeft, namelijk een dak boven zijn hoofd. Kijk in deze casus of er mogelijk ingezet kan worden op huisvesting onder bepaalde voorwaarden. Wat wil hij zelf graag? Werk ergens naar tóe met de jongen, maak een plan met hem, zorg voor motiverende prikkels en een persoon die hij vertrouwt, voorkom onttrekken. Een positievere insteek krijgt ouders wellicht ook meer in de erkenning en meewerkstand.</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68568"/>
            <a:chOff x="838200" y="856931"/>
            <a:chExt cx="2278365" cy="156856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5</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117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Kijk naar wat een jongere kan motiveren om wél mee te werken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4274068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797385"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b="1">
                <a:solidFill>
                  <a:schemeClr val="tx1"/>
                </a:solidFill>
              </a:rPr>
              <a:t>Tip ‘Zoeken naar positieve en motiverende factoren’: </a:t>
            </a:r>
          </a:p>
          <a:p>
            <a:pPr lvl="0">
              <a:lnSpc>
                <a:spcPct val="150000"/>
              </a:lnSpc>
            </a:pPr>
            <a:r>
              <a:rPr lang="nl-NL" sz="1300">
                <a:solidFill>
                  <a:schemeClr val="tx1"/>
                </a:solidFill>
              </a:rPr>
              <a:t>Bemoeizorg of een outreachende benadering kan goed aansluiten bij een jongere, zeker als er een goede klik is met de begeleider. Ook kan een buddycoach, een begeleider met ervaringsdeskundigheid of jongerenwerk ingezet worden. De stijl kan meer die van de buddy zijn, maar soms juist ook stevig confronterend. Zij hebben mogelijk een betere aansluiting bij de jongere. Dit vormt een laagdrempelige vorm van begeleiding en kan daarnaast een brug vormen totdat er een goed gezamenlijk plan van aanpak ligt.</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2077998"/>
            <a:chOff x="838200" y="856931"/>
            <a:chExt cx="2278365" cy="207799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6</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627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de mogelijkheden om bemoeizorg, ervaringsdeskundigheid en/of een outreachende benadering in te zetten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381246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1606540" y="1240209"/>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2022261" y="1435096"/>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039509"/>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10" name="Rechthoek 9">
            <a:extLst>
              <a:ext uri="{FF2B5EF4-FFF2-40B4-BE49-F238E27FC236}">
                <a16:creationId xmlns:a16="http://schemas.microsoft.com/office/drawing/2014/main" id="{ABC06B81-E1A8-1449-A553-11EAC31BE2F3}"/>
              </a:ext>
            </a:extLst>
          </p:cNvPr>
          <p:cNvSpPr/>
          <p:nvPr/>
        </p:nvSpPr>
        <p:spPr>
          <a:xfrm>
            <a:off x="2334391" y="1024175"/>
            <a:ext cx="1067921" cy="646331"/>
          </a:xfrm>
          <a:prstGeom prst="rect">
            <a:avLst/>
          </a:prstGeom>
        </p:spPr>
        <p:txBody>
          <a:bodyPr wrap="none">
            <a:spAutoFit/>
          </a:bodyPr>
          <a:lstStyle/>
          <a:p>
            <a:r>
              <a:rPr lang="nl-NL" sz="3600" b="1">
                <a:latin typeface="Ubuntu Light" panose="020B0304030602030204" pitchFamily="34" charset="0"/>
              </a:rPr>
              <a:t>Tips</a:t>
            </a:r>
          </a:p>
        </p:txBody>
      </p:sp>
      <p:pic>
        <p:nvPicPr>
          <p:cNvPr id="63" name="Mira">
            <a:extLst>
              <a:ext uri="{FF2B5EF4-FFF2-40B4-BE49-F238E27FC236}">
                <a16:creationId xmlns:a16="http://schemas.microsoft.com/office/drawing/2014/main" id="{F3B5329E-4850-1F40-BBEB-73F5B36494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629064" y="3610898"/>
            <a:ext cx="1926782" cy="2962427"/>
          </a:xfrm>
          <a:prstGeom prst="rect">
            <a:avLst/>
          </a:prstGeom>
        </p:spPr>
      </p:pic>
      <p:grpSp>
        <p:nvGrpSpPr>
          <p:cNvPr id="86" name="Groep 85">
            <a:extLst>
              <a:ext uri="{FF2B5EF4-FFF2-40B4-BE49-F238E27FC236}">
                <a16:creationId xmlns:a16="http://schemas.microsoft.com/office/drawing/2014/main" id="{A2A87291-CBBB-3744-90F4-0FC42E5C7625}"/>
              </a:ext>
            </a:extLst>
          </p:cNvPr>
          <p:cNvGrpSpPr/>
          <p:nvPr/>
        </p:nvGrpSpPr>
        <p:grpSpPr>
          <a:xfrm>
            <a:off x="811196" y="2091001"/>
            <a:ext cx="3115396" cy="2034683"/>
            <a:chOff x="3648395" y="2110653"/>
            <a:chExt cx="3115396" cy="203468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3648395" y="211065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4" action="ppaction://hlinksldjump"/>
              <a:extLst>
                <a:ext uri="{FF2B5EF4-FFF2-40B4-BE49-F238E27FC236}">
                  <a16:creationId xmlns:a16="http://schemas.microsoft.com/office/drawing/2014/main" id="{B5314B03-918E-B74F-B82F-614158A7E340}"/>
                </a:ext>
              </a:extLst>
            </p:cNvPr>
            <p:cNvSpPr/>
            <p:nvPr/>
          </p:nvSpPr>
          <p:spPr>
            <a:xfrm>
              <a:off x="3677356" y="2766521"/>
              <a:ext cx="2849892" cy="1378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Betrek alle relevante partners bij het gedeelde ‘probleem’, creëer eigenaarschap en wees niet bang voor een suboptimale keuze</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227222"/>
              <a:ext cx="392599" cy="392599"/>
              <a:chOff x="5703401" y="189111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4"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4044947" y="1397944"/>
            <a:ext cx="1900338" cy="1898103"/>
            <a:chOff x="4863454" y="2198648"/>
            <a:chExt cx="1900338" cy="1898103"/>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4903749" y="219864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7" action="ppaction://hlinksldjump"/>
              <a:extLst>
                <a:ext uri="{FF2B5EF4-FFF2-40B4-BE49-F238E27FC236}">
                  <a16:creationId xmlns:a16="http://schemas.microsoft.com/office/drawing/2014/main" id="{ADE3B5B9-0F85-1F47-A288-3439DC9268A1}"/>
                </a:ext>
              </a:extLst>
            </p:cNvPr>
            <p:cNvSpPr/>
            <p:nvPr/>
          </p:nvSpPr>
          <p:spPr>
            <a:xfrm>
              <a:off x="4863454" y="2854517"/>
              <a:ext cx="1677046" cy="1242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Betrek de familie en het netwerk van de cliënt bij de aanpak</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7"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93" name="Groep 92">
            <a:extLst>
              <a:ext uri="{FF2B5EF4-FFF2-40B4-BE49-F238E27FC236}">
                <a16:creationId xmlns:a16="http://schemas.microsoft.com/office/drawing/2014/main" id="{8735D84E-5D83-BF43-9905-15B3C1F6D051}"/>
              </a:ext>
            </a:extLst>
          </p:cNvPr>
          <p:cNvGrpSpPr/>
          <p:nvPr/>
        </p:nvGrpSpPr>
        <p:grpSpPr>
          <a:xfrm>
            <a:off x="6221328" y="1600449"/>
            <a:ext cx="2888274" cy="2111249"/>
            <a:chOff x="3875518" y="2047438"/>
            <a:chExt cx="2888274" cy="2111249"/>
          </a:xfrm>
        </p:grpSpPr>
        <p:sp>
          <p:nvSpPr>
            <p:cNvPr id="94" name="Tijdelijke aanduiding voor tekst 2">
              <a:extLst>
                <a:ext uri="{FF2B5EF4-FFF2-40B4-BE49-F238E27FC236}">
                  <a16:creationId xmlns:a16="http://schemas.microsoft.com/office/drawing/2014/main" id="{491DC923-9A8A-2A44-B75C-B5BB6873F2AC}"/>
                </a:ext>
              </a:extLst>
            </p:cNvPr>
            <p:cNvSpPr txBox="1">
              <a:spLocks/>
            </p:cNvSpPr>
            <p:nvPr/>
          </p:nvSpPr>
          <p:spPr>
            <a:xfrm>
              <a:off x="3891647" y="204743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95" name="Rechthoek 94">
              <a:hlinkClick r:id="rId8" action="ppaction://hlinksldjump"/>
              <a:extLst>
                <a:ext uri="{FF2B5EF4-FFF2-40B4-BE49-F238E27FC236}">
                  <a16:creationId xmlns:a16="http://schemas.microsoft.com/office/drawing/2014/main" id="{6B4012F7-FE61-324C-9B40-FAAEAAC00B43}"/>
                </a:ext>
              </a:extLst>
            </p:cNvPr>
            <p:cNvSpPr/>
            <p:nvPr/>
          </p:nvSpPr>
          <p:spPr>
            <a:xfrm>
              <a:off x="3875518" y="2698847"/>
              <a:ext cx="2664983" cy="1459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Onderzoek de mogelijkheden om binnen gedwongen of civiel kader een (crisis)situatie te creëren om een doorbraak te bereiken</a:t>
              </a:r>
            </a:p>
          </p:txBody>
        </p:sp>
        <p:grpSp>
          <p:nvGrpSpPr>
            <p:cNvPr id="96" name="Groep 95">
              <a:extLst>
                <a:ext uri="{FF2B5EF4-FFF2-40B4-BE49-F238E27FC236}">
                  <a16:creationId xmlns:a16="http://schemas.microsoft.com/office/drawing/2014/main" id="{463EF90E-2CDB-2042-93BC-2D21E39D5B36}"/>
                </a:ext>
              </a:extLst>
            </p:cNvPr>
            <p:cNvGrpSpPr/>
            <p:nvPr/>
          </p:nvGrpSpPr>
          <p:grpSpPr>
            <a:xfrm>
              <a:off x="6371193" y="3227222"/>
              <a:ext cx="392599" cy="392599"/>
              <a:chOff x="5703402" y="1891119"/>
              <a:chExt cx="550314" cy="550314"/>
            </a:xfrm>
          </p:grpSpPr>
          <p:sp>
            <p:nvSpPr>
              <p:cNvPr id="97" name="Ovaal 96">
                <a:extLst>
                  <a:ext uri="{FF2B5EF4-FFF2-40B4-BE49-F238E27FC236}">
                    <a16:creationId xmlns:a16="http://schemas.microsoft.com/office/drawing/2014/main" id="{2C7D42BD-4A5E-154F-8265-16636D47482F}"/>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8" name="Graphic 97" descr="Caret naar rechts met effen opvulling">
                <a:hlinkClick r:id="rId8" action="ppaction://hlinksldjump"/>
                <a:extLst>
                  <a:ext uri="{FF2B5EF4-FFF2-40B4-BE49-F238E27FC236}">
                    <a16:creationId xmlns:a16="http://schemas.microsoft.com/office/drawing/2014/main" id="{F8FBEB7B-90F0-F844-9752-C62D73589E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99" name="Groep 98">
            <a:extLst>
              <a:ext uri="{FF2B5EF4-FFF2-40B4-BE49-F238E27FC236}">
                <a16:creationId xmlns:a16="http://schemas.microsoft.com/office/drawing/2014/main" id="{46FDA7AA-E73C-8A42-8183-B4F4E7087DE0}"/>
              </a:ext>
            </a:extLst>
          </p:cNvPr>
          <p:cNvGrpSpPr/>
          <p:nvPr/>
        </p:nvGrpSpPr>
        <p:grpSpPr>
          <a:xfrm>
            <a:off x="813478" y="3994700"/>
            <a:ext cx="2182557" cy="1781779"/>
            <a:chOff x="4581235" y="2185396"/>
            <a:chExt cx="2182557" cy="1781779"/>
          </a:xfrm>
        </p:grpSpPr>
        <p:sp>
          <p:nvSpPr>
            <p:cNvPr id="100" name="Tijdelijke aanduiding voor tekst 2">
              <a:extLst>
                <a:ext uri="{FF2B5EF4-FFF2-40B4-BE49-F238E27FC236}">
                  <a16:creationId xmlns:a16="http://schemas.microsoft.com/office/drawing/2014/main" id="{FB741FAE-902D-8344-AE61-A9AC49D3683D}"/>
                </a:ext>
              </a:extLst>
            </p:cNvPr>
            <p:cNvSpPr txBox="1">
              <a:spLocks/>
            </p:cNvSpPr>
            <p:nvPr/>
          </p:nvSpPr>
          <p:spPr>
            <a:xfrm>
              <a:off x="4648586" y="218539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101" name="Rechthoek 100">
              <a:hlinkClick r:id="rId9" action="ppaction://hlinksldjump"/>
              <a:extLst>
                <a:ext uri="{FF2B5EF4-FFF2-40B4-BE49-F238E27FC236}">
                  <a16:creationId xmlns:a16="http://schemas.microsoft.com/office/drawing/2014/main" id="{A8A75A9C-3B82-FA4D-B760-96E74C010799}"/>
                </a:ext>
              </a:extLst>
            </p:cNvPr>
            <p:cNvSpPr/>
            <p:nvPr/>
          </p:nvSpPr>
          <p:spPr>
            <a:xfrm>
              <a:off x="4581235" y="2854517"/>
              <a:ext cx="1964357" cy="1112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Doe bij veranderde omstandigheden opnieuw een indicatie-aanvraag</a:t>
              </a:r>
            </a:p>
          </p:txBody>
        </p:sp>
        <p:grpSp>
          <p:nvGrpSpPr>
            <p:cNvPr id="102" name="Groep 101">
              <a:extLst>
                <a:ext uri="{FF2B5EF4-FFF2-40B4-BE49-F238E27FC236}">
                  <a16:creationId xmlns:a16="http://schemas.microsoft.com/office/drawing/2014/main" id="{8C32C9FB-30F5-D941-B7FD-414AAF708CFA}"/>
                </a:ext>
              </a:extLst>
            </p:cNvPr>
            <p:cNvGrpSpPr/>
            <p:nvPr/>
          </p:nvGrpSpPr>
          <p:grpSpPr>
            <a:xfrm>
              <a:off x="6371193" y="3227222"/>
              <a:ext cx="392599" cy="392599"/>
              <a:chOff x="5703402" y="1891119"/>
              <a:chExt cx="550314" cy="550314"/>
            </a:xfrm>
          </p:grpSpPr>
          <p:sp>
            <p:nvSpPr>
              <p:cNvPr id="103" name="Ovaal 102">
                <a:extLst>
                  <a:ext uri="{FF2B5EF4-FFF2-40B4-BE49-F238E27FC236}">
                    <a16:creationId xmlns:a16="http://schemas.microsoft.com/office/drawing/2014/main" id="{C8210A3B-D659-2F43-B400-ADB7CCDDBC37}"/>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4" name="Graphic 103" descr="Caret naar rechts met effen opvulling">
                <a:hlinkClick r:id="rId9" action="ppaction://hlinksldjump"/>
                <a:extLst>
                  <a:ext uri="{FF2B5EF4-FFF2-40B4-BE49-F238E27FC236}">
                    <a16:creationId xmlns:a16="http://schemas.microsoft.com/office/drawing/2014/main" id="{799BBC36-9D7C-744C-A52D-515003CFAD8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106" name="Groep 105">
            <a:extLst>
              <a:ext uri="{FF2B5EF4-FFF2-40B4-BE49-F238E27FC236}">
                <a16:creationId xmlns:a16="http://schemas.microsoft.com/office/drawing/2014/main" id="{C1BD5EF2-C56F-7C4C-980F-5DC58E1CFBC8}"/>
              </a:ext>
            </a:extLst>
          </p:cNvPr>
          <p:cNvGrpSpPr/>
          <p:nvPr/>
        </p:nvGrpSpPr>
        <p:grpSpPr>
          <a:xfrm>
            <a:off x="3128706" y="4107315"/>
            <a:ext cx="1916400" cy="2137679"/>
            <a:chOff x="4847392" y="2037791"/>
            <a:chExt cx="1916400" cy="2137679"/>
          </a:xfrm>
        </p:grpSpPr>
        <p:sp>
          <p:nvSpPr>
            <p:cNvPr id="107" name="Tijdelijke aanduiding voor tekst 2">
              <a:extLst>
                <a:ext uri="{FF2B5EF4-FFF2-40B4-BE49-F238E27FC236}">
                  <a16:creationId xmlns:a16="http://schemas.microsoft.com/office/drawing/2014/main" id="{6A8519B9-70E0-CD4D-BC4C-1BB01861810A}"/>
                </a:ext>
              </a:extLst>
            </p:cNvPr>
            <p:cNvSpPr txBox="1">
              <a:spLocks/>
            </p:cNvSpPr>
            <p:nvPr/>
          </p:nvSpPr>
          <p:spPr>
            <a:xfrm>
              <a:off x="4885564" y="2037791"/>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5</a:t>
              </a:r>
            </a:p>
          </p:txBody>
        </p:sp>
        <p:sp>
          <p:nvSpPr>
            <p:cNvPr id="108" name="Rechthoek 107">
              <a:hlinkClick r:id="rId10" action="ppaction://hlinksldjump"/>
              <a:extLst>
                <a:ext uri="{FF2B5EF4-FFF2-40B4-BE49-F238E27FC236}">
                  <a16:creationId xmlns:a16="http://schemas.microsoft.com/office/drawing/2014/main" id="{429C1056-406D-314B-BB9D-51618436445F}"/>
                </a:ext>
              </a:extLst>
            </p:cNvPr>
            <p:cNvSpPr/>
            <p:nvPr/>
          </p:nvSpPr>
          <p:spPr>
            <a:xfrm>
              <a:off x="4847392" y="2693659"/>
              <a:ext cx="1698200" cy="14818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Onderzoek mogelijkheden voor uitruil met andere gemeenten</a:t>
              </a:r>
            </a:p>
          </p:txBody>
        </p:sp>
        <p:grpSp>
          <p:nvGrpSpPr>
            <p:cNvPr id="109" name="Groep 108">
              <a:extLst>
                <a:ext uri="{FF2B5EF4-FFF2-40B4-BE49-F238E27FC236}">
                  <a16:creationId xmlns:a16="http://schemas.microsoft.com/office/drawing/2014/main" id="{71911727-9010-944C-91F8-4EFDA402C7CD}"/>
                </a:ext>
              </a:extLst>
            </p:cNvPr>
            <p:cNvGrpSpPr/>
            <p:nvPr/>
          </p:nvGrpSpPr>
          <p:grpSpPr>
            <a:xfrm>
              <a:off x="6371193" y="3227222"/>
              <a:ext cx="392599" cy="392599"/>
              <a:chOff x="5703402" y="1891119"/>
              <a:chExt cx="550314" cy="550314"/>
            </a:xfrm>
          </p:grpSpPr>
          <p:sp>
            <p:nvSpPr>
              <p:cNvPr id="110" name="Ovaal 109">
                <a:extLst>
                  <a:ext uri="{FF2B5EF4-FFF2-40B4-BE49-F238E27FC236}">
                    <a16:creationId xmlns:a16="http://schemas.microsoft.com/office/drawing/2014/main" id="{5CDBBF24-8D27-AE4E-B9A4-C9F6551F6DE9}"/>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1" name="Graphic 110" descr="Caret naar rechts met effen opvulling">
                <a:hlinkClick r:id="rId10" action="ppaction://hlinksldjump"/>
                <a:extLst>
                  <a:ext uri="{FF2B5EF4-FFF2-40B4-BE49-F238E27FC236}">
                    <a16:creationId xmlns:a16="http://schemas.microsoft.com/office/drawing/2014/main" id="{4808FF23-4C46-E14B-9357-E8357DC2BB6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112" name="Groep 111">
            <a:extLst>
              <a:ext uri="{FF2B5EF4-FFF2-40B4-BE49-F238E27FC236}">
                <a16:creationId xmlns:a16="http://schemas.microsoft.com/office/drawing/2014/main" id="{13240E2B-7AA5-9A47-A8B9-E141ABF94C3D}"/>
              </a:ext>
            </a:extLst>
          </p:cNvPr>
          <p:cNvGrpSpPr/>
          <p:nvPr/>
        </p:nvGrpSpPr>
        <p:grpSpPr>
          <a:xfrm>
            <a:off x="7283332" y="3941044"/>
            <a:ext cx="2348706" cy="2137679"/>
            <a:chOff x="4415086" y="2037791"/>
            <a:chExt cx="2348706" cy="2137679"/>
          </a:xfrm>
        </p:grpSpPr>
        <p:sp>
          <p:nvSpPr>
            <p:cNvPr id="113" name="Tijdelijke aanduiding voor tekst 2">
              <a:extLst>
                <a:ext uri="{FF2B5EF4-FFF2-40B4-BE49-F238E27FC236}">
                  <a16:creationId xmlns:a16="http://schemas.microsoft.com/office/drawing/2014/main" id="{814E05F0-D76F-A447-BC08-71182C75F623}"/>
                </a:ext>
              </a:extLst>
            </p:cNvPr>
            <p:cNvSpPr txBox="1">
              <a:spLocks/>
            </p:cNvSpPr>
            <p:nvPr/>
          </p:nvSpPr>
          <p:spPr>
            <a:xfrm>
              <a:off x="4460138" y="2037791"/>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7</a:t>
              </a:r>
            </a:p>
          </p:txBody>
        </p:sp>
        <p:sp>
          <p:nvSpPr>
            <p:cNvPr id="114" name="Rechthoek 113">
              <a:hlinkClick r:id="rId11" action="ppaction://hlinksldjump"/>
              <a:extLst>
                <a:ext uri="{FF2B5EF4-FFF2-40B4-BE49-F238E27FC236}">
                  <a16:creationId xmlns:a16="http://schemas.microsoft.com/office/drawing/2014/main" id="{FBDBFE43-30E9-4548-A94E-0A9D514C2582}"/>
                </a:ext>
              </a:extLst>
            </p:cNvPr>
            <p:cNvSpPr/>
            <p:nvPr/>
          </p:nvSpPr>
          <p:spPr>
            <a:xfrm>
              <a:off x="4415086" y="2693659"/>
              <a:ext cx="2130505" cy="14818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de mogelijkheden voor een gedragsaanwijzing vanuit de Wet aanpak woonoverlast</a:t>
              </a:r>
            </a:p>
          </p:txBody>
        </p:sp>
        <p:grpSp>
          <p:nvGrpSpPr>
            <p:cNvPr id="115" name="Groep 114">
              <a:extLst>
                <a:ext uri="{FF2B5EF4-FFF2-40B4-BE49-F238E27FC236}">
                  <a16:creationId xmlns:a16="http://schemas.microsoft.com/office/drawing/2014/main" id="{5973EE99-A5EE-9043-96A3-96D2A9734D06}"/>
                </a:ext>
              </a:extLst>
            </p:cNvPr>
            <p:cNvGrpSpPr/>
            <p:nvPr/>
          </p:nvGrpSpPr>
          <p:grpSpPr>
            <a:xfrm>
              <a:off x="6371193" y="3227222"/>
              <a:ext cx="392599" cy="392599"/>
              <a:chOff x="5703402" y="1891119"/>
              <a:chExt cx="550314" cy="550314"/>
            </a:xfrm>
          </p:grpSpPr>
          <p:sp>
            <p:nvSpPr>
              <p:cNvPr id="116" name="Ovaal 115">
                <a:extLst>
                  <a:ext uri="{FF2B5EF4-FFF2-40B4-BE49-F238E27FC236}">
                    <a16:creationId xmlns:a16="http://schemas.microsoft.com/office/drawing/2014/main" id="{1327EDBF-F9C0-F547-B29D-E83E76D60DD0}"/>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7" name="Graphic 116" descr="Caret naar rechts met effen opvulling">
                <a:hlinkClick r:id="rId11" action="ppaction://hlinksldjump"/>
                <a:extLst>
                  <a:ext uri="{FF2B5EF4-FFF2-40B4-BE49-F238E27FC236}">
                    <a16:creationId xmlns:a16="http://schemas.microsoft.com/office/drawing/2014/main" id="{CFFC55E1-EF8B-0643-BFB4-58C77FFD2BA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118" name="Groep 117">
            <a:extLst>
              <a:ext uri="{FF2B5EF4-FFF2-40B4-BE49-F238E27FC236}">
                <a16:creationId xmlns:a16="http://schemas.microsoft.com/office/drawing/2014/main" id="{20A139E2-3CAC-9046-86F4-2E95DB263B34}"/>
              </a:ext>
            </a:extLst>
          </p:cNvPr>
          <p:cNvGrpSpPr/>
          <p:nvPr/>
        </p:nvGrpSpPr>
        <p:grpSpPr>
          <a:xfrm>
            <a:off x="5144798" y="3578227"/>
            <a:ext cx="1916400" cy="1936997"/>
            <a:chOff x="4847392" y="2191725"/>
            <a:chExt cx="1916400" cy="1936997"/>
          </a:xfrm>
        </p:grpSpPr>
        <p:sp>
          <p:nvSpPr>
            <p:cNvPr id="119" name="Tijdelijke aanduiding voor tekst 2">
              <a:extLst>
                <a:ext uri="{FF2B5EF4-FFF2-40B4-BE49-F238E27FC236}">
                  <a16:creationId xmlns:a16="http://schemas.microsoft.com/office/drawing/2014/main" id="{56F834FB-DCAC-5E40-BC61-FDA1F3756B66}"/>
                </a:ext>
              </a:extLst>
            </p:cNvPr>
            <p:cNvSpPr txBox="1">
              <a:spLocks/>
            </p:cNvSpPr>
            <p:nvPr/>
          </p:nvSpPr>
          <p:spPr>
            <a:xfrm>
              <a:off x="4885564" y="2191725"/>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6</a:t>
              </a:r>
            </a:p>
          </p:txBody>
        </p:sp>
        <p:sp>
          <p:nvSpPr>
            <p:cNvPr id="120" name="Rechthoek 119">
              <a:hlinkClick r:id="rId12" action="ppaction://hlinksldjump"/>
              <a:extLst>
                <a:ext uri="{FF2B5EF4-FFF2-40B4-BE49-F238E27FC236}">
                  <a16:creationId xmlns:a16="http://schemas.microsoft.com/office/drawing/2014/main" id="{635E4053-8601-604E-95E8-23284AE71D03}"/>
                </a:ext>
              </a:extLst>
            </p:cNvPr>
            <p:cNvSpPr/>
            <p:nvPr/>
          </p:nvSpPr>
          <p:spPr>
            <a:xfrm>
              <a:off x="4847392" y="2847593"/>
              <a:ext cx="1698200" cy="12811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Een passende plek die aansluit bij de behoeften van de cliënt</a:t>
              </a:r>
            </a:p>
          </p:txBody>
        </p:sp>
        <p:grpSp>
          <p:nvGrpSpPr>
            <p:cNvPr id="121" name="Groep 120">
              <a:extLst>
                <a:ext uri="{FF2B5EF4-FFF2-40B4-BE49-F238E27FC236}">
                  <a16:creationId xmlns:a16="http://schemas.microsoft.com/office/drawing/2014/main" id="{C7647A0B-182B-354C-B608-07575F937704}"/>
                </a:ext>
              </a:extLst>
            </p:cNvPr>
            <p:cNvGrpSpPr/>
            <p:nvPr/>
          </p:nvGrpSpPr>
          <p:grpSpPr>
            <a:xfrm>
              <a:off x="6371193" y="3227222"/>
              <a:ext cx="392599" cy="392599"/>
              <a:chOff x="5703402" y="1891119"/>
              <a:chExt cx="550314" cy="550314"/>
            </a:xfrm>
          </p:grpSpPr>
          <p:sp>
            <p:nvSpPr>
              <p:cNvPr id="122" name="Ovaal 121">
                <a:extLst>
                  <a:ext uri="{FF2B5EF4-FFF2-40B4-BE49-F238E27FC236}">
                    <a16:creationId xmlns:a16="http://schemas.microsoft.com/office/drawing/2014/main" id="{D1FADCE6-215C-4D48-ADB9-70B444BC5726}"/>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3" name="Graphic 122" descr="Caret naar rechts met effen opvulling">
                <a:hlinkClick r:id="rId12" action="ppaction://hlinksldjump"/>
                <a:extLst>
                  <a:ext uri="{FF2B5EF4-FFF2-40B4-BE49-F238E27FC236}">
                    <a16:creationId xmlns:a16="http://schemas.microsoft.com/office/drawing/2014/main" id="{FC07FACF-FFD5-F14A-8114-98447F2AC53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Mira</a:t>
            </a:r>
            <a:r>
              <a:rPr lang="nl-NL" sz="3600"/>
              <a:t> (triple problematiek) </a:t>
            </a:r>
          </a:p>
        </p:txBody>
      </p:sp>
      <p:sp>
        <p:nvSpPr>
          <p:cNvPr id="59" name="BTN_Probleem">
            <a:hlinkClick r:id="rId13" action="ppaction://hlinksldjump"/>
            <a:extLst>
              <a:ext uri="{FF2B5EF4-FFF2-40B4-BE49-F238E27FC236}">
                <a16:creationId xmlns:a16="http://schemas.microsoft.com/office/drawing/2014/main" id="{8EAD7781-EA58-004C-B421-82D5D3E23229}"/>
              </a:ext>
            </a:extLst>
          </p:cNvPr>
          <p:cNvSpPr>
            <a:spLocks noChangeAspect="1"/>
          </p:cNvSpPr>
          <p:nvPr/>
        </p:nvSpPr>
        <p:spPr>
          <a:xfrm>
            <a:off x="10750497" y="2019570"/>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latin typeface="Ubuntu" panose="020B0504030602030204" pitchFamily="34" charset="0"/>
              </a:rPr>
              <a:t>WAT IS</a:t>
            </a:r>
          </a:p>
          <a:p>
            <a:pPr algn="ctr"/>
            <a:r>
              <a:rPr lang="nl-NL" sz="1200">
                <a:latin typeface="Ubuntu" panose="020B0504030602030204" pitchFamily="34" charset="0"/>
              </a:rPr>
              <a:t>HIERVOOR</a:t>
            </a:r>
            <a:br>
              <a:rPr lang="nl-NL" sz="1200">
                <a:latin typeface="Ubuntu" panose="020B0504030602030204" pitchFamily="34" charset="0"/>
              </a:rPr>
            </a:br>
            <a:r>
              <a:rPr lang="nl-NL" sz="1200">
                <a:latin typeface="Ubuntu" panose="020B0504030602030204" pitchFamily="34" charset="0"/>
              </a:rPr>
              <a:t>NODIG</a:t>
            </a:r>
          </a:p>
        </p:txBody>
      </p:sp>
      <p:grpSp>
        <p:nvGrpSpPr>
          <p:cNvPr id="61" name="Groep 60">
            <a:extLst>
              <a:ext uri="{FF2B5EF4-FFF2-40B4-BE49-F238E27FC236}">
                <a16:creationId xmlns:a16="http://schemas.microsoft.com/office/drawing/2014/main" id="{9D001BB8-4BE3-5A40-B329-86DD050EC21C}"/>
              </a:ext>
            </a:extLst>
          </p:cNvPr>
          <p:cNvGrpSpPr/>
          <p:nvPr/>
        </p:nvGrpSpPr>
        <p:grpSpPr>
          <a:xfrm>
            <a:off x="10918646" y="306663"/>
            <a:ext cx="764954" cy="806448"/>
            <a:chOff x="8898277" y="658751"/>
            <a:chExt cx="764954" cy="806448"/>
          </a:xfrm>
        </p:grpSpPr>
        <p:pic>
          <p:nvPicPr>
            <p:cNvPr id="62" name="Graphic 61" descr="Naar rechts wijzende wijsvinger met handrug met effen opvulling">
              <a:extLst>
                <a:ext uri="{FF2B5EF4-FFF2-40B4-BE49-F238E27FC236}">
                  <a16:creationId xmlns:a16="http://schemas.microsoft.com/office/drawing/2014/main" id="{A2277503-5448-F54B-976E-C14777A7F016}"/>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5400000">
              <a:off x="9000951" y="900482"/>
              <a:ext cx="564717" cy="564717"/>
            </a:xfrm>
            <a:prstGeom prst="rect">
              <a:avLst/>
            </a:prstGeom>
          </p:spPr>
        </p:pic>
        <p:sp>
          <p:nvSpPr>
            <p:cNvPr id="64" name="Rechthoek 63">
              <a:extLst>
                <a:ext uri="{FF2B5EF4-FFF2-40B4-BE49-F238E27FC236}">
                  <a16:creationId xmlns:a16="http://schemas.microsoft.com/office/drawing/2014/main" id="{62E06127-2FF9-844E-8EFA-1B787FCED834}"/>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66" name="BTN_Probleem">
            <a:hlinkClick r:id="rId16" action="ppaction://hlinksldjump"/>
            <a:extLst>
              <a:ext uri="{FF2B5EF4-FFF2-40B4-BE49-F238E27FC236}">
                <a16:creationId xmlns:a16="http://schemas.microsoft.com/office/drawing/2014/main" id="{43A46E25-70F5-9C40-962F-5678BE770A17}"/>
              </a:ext>
            </a:extLst>
          </p:cNvPr>
          <p:cNvSpPr>
            <a:spLocks noChangeAspect="1"/>
          </p:cNvSpPr>
          <p:nvPr/>
        </p:nvSpPr>
        <p:spPr>
          <a:xfrm>
            <a:off x="10993571" y="334515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TOPS</a:t>
            </a:r>
          </a:p>
        </p:txBody>
      </p:sp>
      <p:sp>
        <p:nvSpPr>
          <p:cNvPr id="67" name="BTN_Probleem">
            <a:hlinkClick r:id="rId17" action="ppaction://hlinksldjump"/>
            <a:extLst>
              <a:ext uri="{FF2B5EF4-FFF2-40B4-BE49-F238E27FC236}">
                <a16:creationId xmlns:a16="http://schemas.microsoft.com/office/drawing/2014/main" id="{0D38264E-5900-B746-A55B-7101C274482C}"/>
              </a:ext>
            </a:extLst>
          </p:cNvPr>
          <p:cNvSpPr>
            <a:spLocks noChangeAspect="1"/>
          </p:cNvSpPr>
          <p:nvPr/>
        </p:nvSpPr>
        <p:spPr>
          <a:xfrm>
            <a:off x="10993571" y="1204937"/>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Tree>
    <p:extLst>
      <p:ext uri="{BB962C8B-B14F-4D97-AF65-F5344CB8AC3E}">
        <p14:creationId xmlns:p14="http://schemas.microsoft.com/office/powerpoint/2010/main" val="1570970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14:bounceEnd="50000">
                                          <p:cBhvr additive="base">
                                            <p:cTn id="7" dur="5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50000">
                                          <p:cBhvr additive="base">
                                            <p:cTn id="11" dur="5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6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14:bounceEnd="50000">
                                          <p:cBhvr additive="base">
                                            <p:cTn id="15" dur="500" fill="hold"/>
                                            <p:tgtEl>
                                              <p:spTgt spid="59"/>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50000">
                                          <p:cBhvr additive="base">
                                            <p:cTn id="19" dur="5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6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59"/>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5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6" grpId="0" animBg="1"/>
          <p:bldP spid="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59"/>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5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6" grpId="0" animBg="1"/>
          <p:bldP spid="67"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614070"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b="1">
                <a:solidFill>
                  <a:schemeClr val="tx1"/>
                </a:solidFill>
              </a:rPr>
              <a:t>Tip ‘Zoeken naar positieve en motiverende factoren’: </a:t>
            </a:r>
          </a:p>
          <a:p>
            <a:pPr lvl="0">
              <a:lnSpc>
                <a:spcPct val="150000"/>
              </a:lnSpc>
            </a:pPr>
            <a:r>
              <a:rPr lang="nl-NL" sz="1300">
                <a:solidFill>
                  <a:schemeClr val="tx1"/>
                </a:solidFill>
              </a:rPr>
              <a:t>Het komt voor dat een hulpverlener zowel ouders als kind(eren) begeleidt. Het kan wenselijk zijn om verschillende hulpverleners in te zetten voor de gezinsleden zodat ieder een eigen traject volgt afgestemd op wat hij of zij nodig heeft.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915766"/>
            <a:chOff x="838200" y="856931"/>
            <a:chExt cx="2278365" cy="191576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7</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4649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met elkaar of het wenselijk is dat er verschillende hulp-verleners actief zijn binnen het gezin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064979" y="5767607"/>
            <a:ext cx="2481393" cy="358055"/>
            <a:chOff x="9064979" y="5767607"/>
            <a:chExt cx="2481393"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064979" y="5831127"/>
              <a:ext cx="2108102" cy="276999"/>
            </a:xfrm>
            <a:prstGeom prst="rect">
              <a:avLst/>
            </a:prstGeom>
          </p:spPr>
          <p:txBody>
            <a:bodyPr wrap="square">
              <a:spAutoFit/>
            </a:bodyPr>
            <a:lstStyle/>
            <a:p>
              <a:pPr algn="r"/>
              <a:r>
                <a:rPr lang="nl-NL" sz="1200">
                  <a:solidFill>
                    <a:schemeClr val="accent2"/>
                  </a:solidFill>
                  <a:latin typeface="Ubuntu" panose="020B0504030602030204" pitchFamily="34" charset="0"/>
                </a:rPr>
                <a:t>WAT IS HIERVOOR NODIG</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2702640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595167" y="2321877"/>
            <a:ext cx="8927376" cy="8927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165500" y="1837375"/>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6676231" y="1507990"/>
            <a:ext cx="6657241" cy="6657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grpSp>
        <p:nvGrpSpPr>
          <p:cNvPr id="86" name="Groep 85">
            <a:extLst>
              <a:ext uri="{FF2B5EF4-FFF2-40B4-BE49-F238E27FC236}">
                <a16:creationId xmlns:a16="http://schemas.microsoft.com/office/drawing/2014/main" id="{A2A87291-CBBB-3744-90F4-0FC42E5C7625}"/>
              </a:ext>
            </a:extLst>
          </p:cNvPr>
          <p:cNvGrpSpPr/>
          <p:nvPr/>
        </p:nvGrpSpPr>
        <p:grpSpPr>
          <a:xfrm>
            <a:off x="3098275" y="2808993"/>
            <a:ext cx="1880685" cy="1863217"/>
            <a:chOff x="4883106" y="2278698"/>
            <a:chExt cx="1880685" cy="186321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883106" y="227869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886648" y="2885792"/>
              <a:ext cx="1653852" cy="12561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Duidelijke afspraken met politie over dossiervorming</a:t>
              </a: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227222"/>
              <a:ext cx="392599" cy="392599"/>
              <a:chOff x="5703401" y="189111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59" name="Groep 58">
            <a:extLst>
              <a:ext uri="{FF2B5EF4-FFF2-40B4-BE49-F238E27FC236}">
                <a16:creationId xmlns:a16="http://schemas.microsoft.com/office/drawing/2014/main" id="{36E747E0-0DB9-1D48-A526-F177AB010D8D}"/>
              </a:ext>
            </a:extLst>
          </p:cNvPr>
          <p:cNvGrpSpPr/>
          <p:nvPr/>
        </p:nvGrpSpPr>
        <p:grpSpPr>
          <a:xfrm>
            <a:off x="5230813" y="2743926"/>
            <a:ext cx="2555958" cy="1928284"/>
            <a:chOff x="4207833" y="2229924"/>
            <a:chExt cx="2555958" cy="1928284"/>
          </a:xfrm>
        </p:grpSpPr>
        <p:sp>
          <p:nvSpPr>
            <p:cNvPr id="60" name="Tijdelijke aanduiding voor tekst 2">
              <a:extLst>
                <a:ext uri="{FF2B5EF4-FFF2-40B4-BE49-F238E27FC236}">
                  <a16:creationId xmlns:a16="http://schemas.microsoft.com/office/drawing/2014/main" id="{D47879BC-8D17-C74A-940E-BD3341E4FBAE}"/>
                </a:ext>
              </a:extLst>
            </p:cNvPr>
            <p:cNvSpPr txBox="1">
              <a:spLocks/>
            </p:cNvSpPr>
            <p:nvPr/>
          </p:nvSpPr>
          <p:spPr>
            <a:xfrm>
              <a:off x="4244216" y="2229924"/>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61" name="Rechthoek 60">
              <a:hlinkClick r:id="rId6" action="ppaction://hlinksldjump"/>
              <a:extLst>
                <a:ext uri="{FF2B5EF4-FFF2-40B4-BE49-F238E27FC236}">
                  <a16:creationId xmlns:a16="http://schemas.microsoft.com/office/drawing/2014/main" id="{DCEF96CA-1124-EC45-B53A-2FD8AA81EEBF}"/>
                </a:ext>
              </a:extLst>
            </p:cNvPr>
            <p:cNvSpPr/>
            <p:nvPr/>
          </p:nvSpPr>
          <p:spPr>
            <a:xfrm>
              <a:off x="4207833" y="2885792"/>
              <a:ext cx="2332667" cy="1272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t>Professionals die meedenken en -doen </a:t>
              </a:r>
              <a:br>
                <a:rPr lang="nl-NL" sz="1400" b="1"/>
              </a:br>
              <a:r>
                <a:rPr lang="nl-NL" sz="1400" b="1"/>
                <a:t>voor creatieve, onorthodoxe oplossingen</a:t>
              </a:r>
            </a:p>
          </p:txBody>
        </p:sp>
        <p:grpSp>
          <p:nvGrpSpPr>
            <p:cNvPr id="62" name="Groep 61">
              <a:extLst>
                <a:ext uri="{FF2B5EF4-FFF2-40B4-BE49-F238E27FC236}">
                  <a16:creationId xmlns:a16="http://schemas.microsoft.com/office/drawing/2014/main" id="{A5766A31-7C9F-B247-A986-98EF8F46F2CA}"/>
                </a:ext>
              </a:extLst>
            </p:cNvPr>
            <p:cNvGrpSpPr/>
            <p:nvPr/>
          </p:nvGrpSpPr>
          <p:grpSpPr>
            <a:xfrm>
              <a:off x="6371192" y="3227222"/>
              <a:ext cx="392599" cy="392599"/>
              <a:chOff x="5703401" y="1891119"/>
              <a:chExt cx="550314" cy="550314"/>
            </a:xfrm>
          </p:grpSpPr>
          <p:sp>
            <p:nvSpPr>
              <p:cNvPr id="64" name="Ovaal 63">
                <a:extLst>
                  <a:ext uri="{FF2B5EF4-FFF2-40B4-BE49-F238E27FC236}">
                    <a16:creationId xmlns:a16="http://schemas.microsoft.com/office/drawing/2014/main" id="{33731499-6A42-CD44-B242-1446EDD06C8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5" name="Graphic 64" descr="Caret naar rechts met effen opvulling">
                <a:hlinkClick r:id="rId6" action="ppaction://hlinksldjump"/>
                <a:extLst>
                  <a:ext uri="{FF2B5EF4-FFF2-40B4-BE49-F238E27FC236}">
                    <a16:creationId xmlns:a16="http://schemas.microsoft.com/office/drawing/2014/main" id="{BA5CD284-C3E0-FD44-8DB7-1BA95329CD4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pic>
        <p:nvPicPr>
          <p:cNvPr id="73" name="Mira">
            <a:extLst>
              <a:ext uri="{FF2B5EF4-FFF2-40B4-BE49-F238E27FC236}">
                <a16:creationId xmlns:a16="http://schemas.microsoft.com/office/drawing/2014/main" id="{2FD159C2-047C-634D-95B3-E0D891B96AF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0423" y="2673348"/>
            <a:ext cx="2055880" cy="3899319"/>
          </a:xfrm>
          <a:prstGeom prst="rect">
            <a:avLst/>
          </a:prstGeom>
        </p:spPr>
      </p:pic>
      <p:sp>
        <p:nvSpPr>
          <p:cNvPr id="38" name="Titel_Casus">
            <a:extLst>
              <a:ext uri="{FF2B5EF4-FFF2-40B4-BE49-F238E27FC236}">
                <a16:creationId xmlns:a16="http://schemas.microsoft.com/office/drawing/2014/main" id="{AEAA02BA-82FE-1F45-8305-4A19C0F4EB33}"/>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Ryan</a:t>
            </a:r>
            <a:r>
              <a:rPr lang="nl-NL" sz="3600"/>
              <a:t> (afglijdende jongere)</a:t>
            </a:r>
          </a:p>
        </p:txBody>
      </p:sp>
      <p:sp>
        <p:nvSpPr>
          <p:cNvPr id="39" name="Rechthoek 38">
            <a:extLst>
              <a:ext uri="{FF2B5EF4-FFF2-40B4-BE49-F238E27FC236}">
                <a16:creationId xmlns:a16="http://schemas.microsoft.com/office/drawing/2014/main" id="{43F9BC8F-BA07-FC41-9D83-677164287872}"/>
              </a:ext>
            </a:extLst>
          </p:cNvPr>
          <p:cNvSpPr/>
          <p:nvPr/>
        </p:nvSpPr>
        <p:spPr>
          <a:xfrm>
            <a:off x="2330450" y="1150994"/>
            <a:ext cx="4766498" cy="646331"/>
          </a:xfrm>
          <a:prstGeom prst="rect">
            <a:avLst/>
          </a:prstGeom>
        </p:spPr>
        <p:txBody>
          <a:bodyPr wrap="none">
            <a:spAutoFit/>
          </a:bodyPr>
          <a:lstStyle/>
          <a:p>
            <a:r>
              <a:rPr lang="nl-NL" sz="3600" b="1">
                <a:latin typeface="Ubuntu Light" panose="020B0304030602030204" pitchFamily="34" charset="0"/>
              </a:rPr>
              <a:t>Wat is hiervoor nodig</a:t>
            </a:r>
          </a:p>
        </p:txBody>
      </p:sp>
      <p:sp>
        <p:nvSpPr>
          <p:cNvPr id="37" name="BTN_Probleem">
            <a:hlinkClick r:id="rId8" action="ppaction://hlinksldjump"/>
            <a:extLst>
              <a:ext uri="{FF2B5EF4-FFF2-40B4-BE49-F238E27FC236}">
                <a16:creationId xmlns:a16="http://schemas.microsoft.com/office/drawing/2014/main" id="{3E79F8E5-750F-534B-AEFB-CB3C9DC6CB6E}"/>
              </a:ext>
            </a:extLst>
          </p:cNvPr>
          <p:cNvSpPr>
            <a:spLocks noChangeAspect="1"/>
          </p:cNvSpPr>
          <p:nvPr/>
        </p:nvSpPr>
        <p:spPr>
          <a:xfrm>
            <a:off x="10436599" y="2903586"/>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latin typeface="Ubuntu" panose="020B0504030602030204" pitchFamily="34" charset="0"/>
              </a:rPr>
              <a:t>TOPS VOOR DIT SOORT</a:t>
            </a:r>
          </a:p>
          <a:p>
            <a:pPr algn="ctr"/>
            <a:r>
              <a:rPr lang="nl-NL" sz="1200">
                <a:latin typeface="Ubuntu" panose="020B0504030602030204" pitchFamily="34" charset="0"/>
              </a:rPr>
              <a:t>CASUSSEN</a:t>
            </a:r>
          </a:p>
        </p:txBody>
      </p:sp>
      <p:grpSp>
        <p:nvGrpSpPr>
          <p:cNvPr id="40" name="Groep 39">
            <a:extLst>
              <a:ext uri="{FF2B5EF4-FFF2-40B4-BE49-F238E27FC236}">
                <a16:creationId xmlns:a16="http://schemas.microsoft.com/office/drawing/2014/main" id="{68D423CC-C035-EC48-BFA4-BA32649F4B75}"/>
              </a:ext>
            </a:extLst>
          </p:cNvPr>
          <p:cNvGrpSpPr/>
          <p:nvPr/>
        </p:nvGrpSpPr>
        <p:grpSpPr>
          <a:xfrm>
            <a:off x="10596633" y="308827"/>
            <a:ext cx="764954" cy="806448"/>
            <a:chOff x="8898277" y="658751"/>
            <a:chExt cx="764954" cy="806448"/>
          </a:xfrm>
        </p:grpSpPr>
        <p:pic>
          <p:nvPicPr>
            <p:cNvPr id="41" name="Graphic 40" descr="Naar rechts wijzende wijsvinger met handrug met effen opvulling">
              <a:extLst>
                <a:ext uri="{FF2B5EF4-FFF2-40B4-BE49-F238E27FC236}">
                  <a16:creationId xmlns:a16="http://schemas.microsoft.com/office/drawing/2014/main" id="{55083559-EFE6-6647-A310-AC70DD447DB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5400000">
              <a:off x="9000951" y="900482"/>
              <a:ext cx="564717" cy="564717"/>
            </a:xfrm>
            <a:prstGeom prst="rect">
              <a:avLst/>
            </a:prstGeom>
          </p:spPr>
        </p:pic>
        <p:sp>
          <p:nvSpPr>
            <p:cNvPr id="42" name="Rechthoek 41">
              <a:extLst>
                <a:ext uri="{FF2B5EF4-FFF2-40B4-BE49-F238E27FC236}">
                  <a16:creationId xmlns:a16="http://schemas.microsoft.com/office/drawing/2014/main" id="{54FAB404-0F8D-814B-9D2A-56B4A6257F81}"/>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43" name="BTN_Probleem">
            <a:hlinkClick r:id="rId11" action="ppaction://hlinksldjump"/>
            <a:extLst>
              <a:ext uri="{FF2B5EF4-FFF2-40B4-BE49-F238E27FC236}">
                <a16:creationId xmlns:a16="http://schemas.microsoft.com/office/drawing/2014/main" id="{1D1C3220-F242-5841-AA73-0CC234FF761E}"/>
              </a:ext>
            </a:extLst>
          </p:cNvPr>
          <p:cNvSpPr>
            <a:spLocks noChangeAspect="1"/>
          </p:cNvSpPr>
          <p:nvPr/>
        </p:nvSpPr>
        <p:spPr>
          <a:xfrm>
            <a:off x="10654165" y="2056997"/>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TIPS</a:t>
            </a:r>
          </a:p>
        </p:txBody>
      </p:sp>
      <p:sp>
        <p:nvSpPr>
          <p:cNvPr id="45" name="BTN_Probleem">
            <a:hlinkClick r:id="rId12" action="ppaction://hlinksldjump"/>
            <a:extLst>
              <a:ext uri="{FF2B5EF4-FFF2-40B4-BE49-F238E27FC236}">
                <a16:creationId xmlns:a16="http://schemas.microsoft.com/office/drawing/2014/main" id="{EA24A46A-5C50-7E4C-8952-7880DC4AB7B5}"/>
              </a:ext>
            </a:extLst>
          </p:cNvPr>
          <p:cNvSpPr>
            <a:spLocks noChangeAspect="1"/>
          </p:cNvSpPr>
          <p:nvPr/>
        </p:nvSpPr>
        <p:spPr>
          <a:xfrm>
            <a:off x="10648007" y="1206700"/>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47" name="Broer">
            <a:extLst>
              <a:ext uri="{FF2B5EF4-FFF2-40B4-BE49-F238E27FC236}">
                <a16:creationId xmlns:a16="http://schemas.microsoft.com/office/drawing/2014/main" id="{8450EF95-E60C-FA4C-8FE8-5C085F2F141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280710" y="4331206"/>
            <a:ext cx="853808" cy="2251992"/>
          </a:xfrm>
          <a:prstGeom prst="rect">
            <a:avLst/>
          </a:prstGeom>
        </p:spPr>
      </p:pic>
      <p:pic>
        <p:nvPicPr>
          <p:cNvPr id="48" name="Persona">
            <a:extLst>
              <a:ext uri="{FF2B5EF4-FFF2-40B4-BE49-F238E27FC236}">
                <a16:creationId xmlns:a16="http://schemas.microsoft.com/office/drawing/2014/main" id="{44E8A821-67A8-264F-A0A8-65301424A746}"/>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7925151" y="3077114"/>
            <a:ext cx="1281026" cy="3493708"/>
          </a:xfrm>
          <a:prstGeom prst="rect">
            <a:avLst/>
          </a:prstGeom>
        </p:spPr>
      </p:pic>
    </p:spTree>
    <p:extLst>
      <p:ext uri="{BB962C8B-B14F-4D97-AF65-F5344CB8AC3E}">
        <p14:creationId xmlns:p14="http://schemas.microsoft.com/office/powerpoint/2010/main" val="3348347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50000">
                                          <p:cBhvr additive="base">
                                            <p:cTn id="7"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50000">
                                          <p:cBhvr additive="base">
                                            <p:cTn id="11"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50000">
                                          <p:cBhvr additive="base">
                                            <p:cTn id="15"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50000">
                                          <p:cBhvr additive="base">
                                            <p:cTn id="19" dur="5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37"/>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3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3" grpId="0" animBg="1"/>
          <p:bldP spid="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37"/>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3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3" grpId="0" animBg="1"/>
          <p:bldP spid="45"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3830404"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Maak duidelijke afspraken met de politie over dossieropbouw middels juist gebruik van Amazone en sfeerverbalen (zie tips hiervoor)</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427930"/>
            <a:chOff x="838200" y="856931"/>
            <a:chExt cx="2278365" cy="1427930"/>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9771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Duidelijke afspraken met politie over dossier-vorming</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a:t>
              </a:r>
            </a:p>
          </p:txBody>
        </p:sp>
      </p:grpSp>
      <p:sp>
        <p:nvSpPr>
          <p:cNvPr id="47" name="BTN_Probleem">
            <a:hlinkClick r:id="rId5"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10423" y="3194863"/>
            <a:ext cx="1780916" cy="3377804"/>
          </a:xfrm>
          <a:prstGeom prst="rect">
            <a:avLst/>
          </a:prstGeom>
        </p:spPr>
      </p:pic>
      <p:sp>
        <p:nvSpPr>
          <p:cNvPr id="23" name="Titel_Casus">
            <a:extLst>
              <a:ext uri="{FF2B5EF4-FFF2-40B4-BE49-F238E27FC236}">
                <a16:creationId xmlns:a16="http://schemas.microsoft.com/office/drawing/2014/main" id="{8B520079-BCF5-1D45-84B2-DD534B6DD89D}"/>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pic>
        <p:nvPicPr>
          <p:cNvPr id="25" name="Broer">
            <a:extLst>
              <a:ext uri="{FF2B5EF4-FFF2-40B4-BE49-F238E27FC236}">
                <a16:creationId xmlns:a16="http://schemas.microsoft.com/office/drawing/2014/main" id="{3CD8118C-5901-9044-AC05-EF07A7E511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0710" y="4331206"/>
            <a:ext cx="853808" cy="2251992"/>
          </a:xfrm>
          <a:prstGeom prst="rect">
            <a:avLst/>
          </a:prstGeom>
        </p:spPr>
      </p:pic>
      <p:pic>
        <p:nvPicPr>
          <p:cNvPr id="27" name="Persona">
            <a:extLst>
              <a:ext uri="{FF2B5EF4-FFF2-40B4-BE49-F238E27FC236}">
                <a16:creationId xmlns:a16="http://schemas.microsoft.com/office/drawing/2014/main" id="{F5E8D167-60BA-D543-A01B-A1E3C812929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925151" y="3077114"/>
            <a:ext cx="1281026" cy="3493708"/>
          </a:xfrm>
          <a:prstGeom prst="rect">
            <a:avLst/>
          </a:prstGeom>
        </p:spPr>
      </p:pic>
      <p:grpSp>
        <p:nvGrpSpPr>
          <p:cNvPr id="34" name="Groep 33">
            <a:extLst>
              <a:ext uri="{FF2B5EF4-FFF2-40B4-BE49-F238E27FC236}">
                <a16:creationId xmlns:a16="http://schemas.microsoft.com/office/drawing/2014/main" id="{D91D0870-5DA8-3449-873D-0D5A0FC211E3}"/>
              </a:ext>
            </a:extLst>
          </p:cNvPr>
          <p:cNvGrpSpPr/>
          <p:nvPr/>
        </p:nvGrpSpPr>
        <p:grpSpPr>
          <a:xfrm>
            <a:off x="1005498" y="2733198"/>
            <a:ext cx="2111067" cy="461665"/>
            <a:chOff x="1005498" y="3333638"/>
            <a:chExt cx="2111067" cy="461665"/>
          </a:xfrm>
        </p:grpSpPr>
        <p:grpSp>
          <p:nvGrpSpPr>
            <p:cNvPr id="35" name="Groep 34">
              <a:extLst>
                <a:ext uri="{FF2B5EF4-FFF2-40B4-BE49-F238E27FC236}">
                  <a16:creationId xmlns:a16="http://schemas.microsoft.com/office/drawing/2014/main" id="{85C7244A-11EF-5A4C-87E1-1D4F86A4ACB7}"/>
                </a:ext>
              </a:extLst>
            </p:cNvPr>
            <p:cNvGrpSpPr/>
            <p:nvPr/>
          </p:nvGrpSpPr>
          <p:grpSpPr>
            <a:xfrm rot="10800000">
              <a:off x="2723966" y="3361955"/>
              <a:ext cx="392599" cy="392599"/>
              <a:chOff x="5703401" y="1891119"/>
              <a:chExt cx="550314" cy="550314"/>
            </a:xfrm>
          </p:grpSpPr>
          <p:sp>
            <p:nvSpPr>
              <p:cNvPr id="46" name="Ovaal 45">
                <a:extLst>
                  <a:ext uri="{FF2B5EF4-FFF2-40B4-BE49-F238E27FC236}">
                    <a16:creationId xmlns:a16="http://schemas.microsoft.com/office/drawing/2014/main" id="{A76A2F4F-BA03-B442-A997-6CCE747D32C8}"/>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8" name="Graphic 47" descr="Caret naar rechts met effen opvulling">
                <a:hlinkClick r:id="rId9" action="ppaction://hlinksldjump"/>
                <a:extLst>
                  <a:ext uri="{FF2B5EF4-FFF2-40B4-BE49-F238E27FC236}">
                    <a16:creationId xmlns:a16="http://schemas.microsoft.com/office/drawing/2014/main" id="{65F4EFD6-9E1B-1543-84FF-B980C3A0460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801" y="1941919"/>
                <a:ext cx="443408" cy="443408"/>
              </a:xfrm>
              <a:prstGeom prst="rect">
                <a:avLst/>
              </a:prstGeom>
            </p:spPr>
          </p:pic>
        </p:grpSp>
        <p:sp>
          <p:nvSpPr>
            <p:cNvPr id="36" name="Rechthoek 35">
              <a:extLst>
                <a:ext uri="{FF2B5EF4-FFF2-40B4-BE49-F238E27FC236}">
                  <a16:creationId xmlns:a16="http://schemas.microsoft.com/office/drawing/2014/main" id="{9606AAE6-EE4F-1E4B-9A26-FE06A81DD505}"/>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Tree>
    <p:extLst>
      <p:ext uri="{BB962C8B-B14F-4D97-AF65-F5344CB8AC3E}">
        <p14:creationId xmlns:p14="http://schemas.microsoft.com/office/powerpoint/2010/main" val="2366228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3830404"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Om voldoende draagvlak te krijgen voor creatieve oplossingen kan het helpen als een plan breed gedragen wordt en is opgesteld door verschillende professionals. Soms blijven dergelijke casussen in het midden liggen. Er is dan ook noodzaak voor stevige regie, één toegeweide professional die regisseert, eigenaarschap neemt, de relevante partners aan tafel krijgt (waaronder in dergelijke casus vaak ook de jeugdreclassering en jeugdzorg) en de andere professionals aanspreekt om te komen tot een goede aanpak. En zich aan de jongen ‘vastklampt’ en niet loslaat. Pak als pga-expert procesregie en mandaat, zorg dat je het hebt. En kijk of eigen jeugdbeschermingstafels mogelijk/wenselijk zijn.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13262"/>
            <a:chOff x="838200" y="856931"/>
            <a:chExt cx="2278365" cy="1713262"/>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262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t>Professionals die meedenken en -doen voor creatieve, onorthodoxe oplossingen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TOPS</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273319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801"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0423" y="3194863"/>
            <a:ext cx="1780916" cy="3377804"/>
          </a:xfrm>
          <a:prstGeom prst="rect">
            <a:avLst/>
          </a:prstGeom>
        </p:spPr>
      </p:pic>
      <p:sp>
        <p:nvSpPr>
          <p:cNvPr id="23" name="Titel_Casus">
            <a:extLst>
              <a:ext uri="{FF2B5EF4-FFF2-40B4-BE49-F238E27FC236}">
                <a16:creationId xmlns:a16="http://schemas.microsoft.com/office/drawing/2014/main" id="{8B520079-BCF5-1D45-84B2-DD534B6DD89D}"/>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pic>
        <p:nvPicPr>
          <p:cNvPr id="25" name="Broer">
            <a:extLst>
              <a:ext uri="{FF2B5EF4-FFF2-40B4-BE49-F238E27FC236}">
                <a16:creationId xmlns:a16="http://schemas.microsoft.com/office/drawing/2014/main" id="{3CD8118C-5901-9044-AC05-EF07A7E511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80710" y="4331206"/>
            <a:ext cx="853808" cy="2251992"/>
          </a:xfrm>
          <a:prstGeom prst="rect">
            <a:avLst/>
          </a:prstGeom>
        </p:spPr>
      </p:pic>
      <p:pic>
        <p:nvPicPr>
          <p:cNvPr id="27" name="Persona">
            <a:extLst>
              <a:ext uri="{FF2B5EF4-FFF2-40B4-BE49-F238E27FC236}">
                <a16:creationId xmlns:a16="http://schemas.microsoft.com/office/drawing/2014/main" id="{F5E8D167-60BA-D543-A01B-A1E3C812929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925151" y="3077114"/>
            <a:ext cx="1281026" cy="3493708"/>
          </a:xfrm>
          <a:prstGeom prst="rect">
            <a:avLst/>
          </a:prstGeom>
        </p:spPr>
      </p:pic>
    </p:spTree>
    <p:extLst>
      <p:ext uri="{BB962C8B-B14F-4D97-AF65-F5344CB8AC3E}">
        <p14:creationId xmlns:p14="http://schemas.microsoft.com/office/powerpoint/2010/main" val="1140247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1606540" y="1240209"/>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558525" y="1494801"/>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039509"/>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10" name="Rechthoek 9">
            <a:extLst>
              <a:ext uri="{FF2B5EF4-FFF2-40B4-BE49-F238E27FC236}">
                <a16:creationId xmlns:a16="http://schemas.microsoft.com/office/drawing/2014/main" id="{ABC06B81-E1A8-1449-A553-11EAC31BE2F3}"/>
              </a:ext>
            </a:extLst>
          </p:cNvPr>
          <p:cNvSpPr/>
          <p:nvPr/>
        </p:nvSpPr>
        <p:spPr>
          <a:xfrm>
            <a:off x="2334391" y="1024175"/>
            <a:ext cx="1191608" cy="646331"/>
          </a:xfrm>
          <a:prstGeom prst="rect">
            <a:avLst/>
          </a:prstGeom>
        </p:spPr>
        <p:txBody>
          <a:bodyPr wrap="none">
            <a:spAutoFit/>
          </a:bodyPr>
          <a:lstStyle/>
          <a:p>
            <a:r>
              <a:rPr lang="nl-NL" sz="3600" b="1">
                <a:latin typeface="Ubuntu Light" panose="020B0304030602030204" pitchFamily="34" charset="0"/>
              </a:rPr>
              <a:t>Tops</a:t>
            </a:r>
          </a:p>
        </p:txBody>
      </p:sp>
      <p:grpSp>
        <p:nvGrpSpPr>
          <p:cNvPr id="86" name="Groep 85">
            <a:extLst>
              <a:ext uri="{FF2B5EF4-FFF2-40B4-BE49-F238E27FC236}">
                <a16:creationId xmlns:a16="http://schemas.microsoft.com/office/drawing/2014/main" id="{A2A87291-CBBB-3744-90F4-0FC42E5C7625}"/>
              </a:ext>
            </a:extLst>
          </p:cNvPr>
          <p:cNvGrpSpPr/>
          <p:nvPr/>
        </p:nvGrpSpPr>
        <p:grpSpPr>
          <a:xfrm>
            <a:off x="1296000" y="2070267"/>
            <a:ext cx="2764205" cy="1645915"/>
            <a:chOff x="3999586" y="2110653"/>
            <a:chExt cx="2764205" cy="1645915"/>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021305" y="211065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3999586" y="2766521"/>
              <a:ext cx="2527662" cy="990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Korte lijntjes, samenwerking en blokvorming tussen verschillende professionals</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057887"/>
              <a:ext cx="392599" cy="392599"/>
              <a:chOff x="5703401" y="165375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65375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7623" y="1720383"/>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4894367" y="1702665"/>
            <a:ext cx="2246188" cy="1655118"/>
            <a:chOff x="4517604" y="2359715"/>
            <a:chExt cx="2246188" cy="1655118"/>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4562436" y="2359715"/>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6" action="ppaction://hlinksldjump"/>
              <a:extLst>
                <a:ext uri="{FF2B5EF4-FFF2-40B4-BE49-F238E27FC236}">
                  <a16:creationId xmlns:a16="http://schemas.microsoft.com/office/drawing/2014/main" id="{ADE3B5B9-0F85-1F47-A288-3439DC9268A1}"/>
                </a:ext>
              </a:extLst>
            </p:cNvPr>
            <p:cNvSpPr/>
            <p:nvPr/>
          </p:nvSpPr>
          <p:spPr>
            <a:xfrm>
              <a:off x="4517604" y="2982853"/>
              <a:ext cx="2022896" cy="10319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Vertrouwen in professionals</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6"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Ryan</a:t>
            </a:r>
            <a:r>
              <a:rPr lang="nl-NL" sz="3600"/>
              <a:t> (afglijdende jongere)</a:t>
            </a:r>
          </a:p>
        </p:txBody>
      </p:sp>
      <p:grpSp>
        <p:nvGrpSpPr>
          <p:cNvPr id="105" name="Groep 104">
            <a:extLst>
              <a:ext uri="{FF2B5EF4-FFF2-40B4-BE49-F238E27FC236}">
                <a16:creationId xmlns:a16="http://schemas.microsoft.com/office/drawing/2014/main" id="{8CD88E79-18B2-6C4A-982D-03CCB2A3E660}"/>
              </a:ext>
            </a:extLst>
          </p:cNvPr>
          <p:cNvGrpSpPr/>
          <p:nvPr/>
        </p:nvGrpSpPr>
        <p:grpSpPr>
          <a:xfrm>
            <a:off x="10918646" y="306663"/>
            <a:ext cx="764954" cy="806448"/>
            <a:chOff x="8898277" y="658751"/>
            <a:chExt cx="764954" cy="806448"/>
          </a:xfrm>
        </p:grpSpPr>
        <p:pic>
          <p:nvPicPr>
            <p:cNvPr id="124" name="Graphic 123" descr="Naar rechts wijzende wijsvinger met handrug met effen opvulling">
              <a:extLst>
                <a:ext uri="{FF2B5EF4-FFF2-40B4-BE49-F238E27FC236}">
                  <a16:creationId xmlns:a16="http://schemas.microsoft.com/office/drawing/2014/main" id="{025EA501-7E7E-1444-AF93-C4F43D06BC4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9000951" y="900482"/>
              <a:ext cx="564717" cy="564717"/>
            </a:xfrm>
            <a:prstGeom prst="rect">
              <a:avLst/>
            </a:prstGeom>
          </p:spPr>
        </p:pic>
        <p:sp>
          <p:nvSpPr>
            <p:cNvPr id="125" name="Rechthoek 124">
              <a:extLst>
                <a:ext uri="{FF2B5EF4-FFF2-40B4-BE49-F238E27FC236}">
                  <a16:creationId xmlns:a16="http://schemas.microsoft.com/office/drawing/2014/main" id="{C8C629AD-2456-E44C-89B4-46AA280D8AC6}"/>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126" name="BTN_Probleem">
            <a:hlinkClick r:id="rId9" action="ppaction://hlinksldjump"/>
            <a:extLst>
              <a:ext uri="{FF2B5EF4-FFF2-40B4-BE49-F238E27FC236}">
                <a16:creationId xmlns:a16="http://schemas.microsoft.com/office/drawing/2014/main" id="{D29C5488-29F8-C346-896E-2060C5F8449D}"/>
              </a:ext>
            </a:extLst>
          </p:cNvPr>
          <p:cNvSpPr>
            <a:spLocks noChangeAspect="1"/>
          </p:cNvSpPr>
          <p:nvPr/>
        </p:nvSpPr>
        <p:spPr>
          <a:xfrm>
            <a:off x="10993571" y="2085523"/>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TIPS</a:t>
            </a:r>
          </a:p>
        </p:txBody>
      </p:sp>
      <p:sp>
        <p:nvSpPr>
          <p:cNvPr id="127" name="BTN_Probleem">
            <a:hlinkClick r:id="rId10" action="ppaction://hlinksldjump"/>
            <a:extLst>
              <a:ext uri="{FF2B5EF4-FFF2-40B4-BE49-F238E27FC236}">
                <a16:creationId xmlns:a16="http://schemas.microsoft.com/office/drawing/2014/main" id="{61854EE2-E33D-C64D-9B2D-818C319E1F73}"/>
              </a:ext>
            </a:extLst>
          </p:cNvPr>
          <p:cNvSpPr>
            <a:spLocks noChangeAspect="1"/>
          </p:cNvSpPr>
          <p:nvPr/>
        </p:nvSpPr>
        <p:spPr>
          <a:xfrm>
            <a:off x="10993571" y="126504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129" name="BTN_Probleem">
            <a:hlinkClick r:id="rId11" action="ppaction://hlinksldjump"/>
            <a:extLst>
              <a:ext uri="{FF2B5EF4-FFF2-40B4-BE49-F238E27FC236}">
                <a16:creationId xmlns:a16="http://schemas.microsoft.com/office/drawing/2014/main" id="{E41550C2-C1D7-D745-B880-5AC5B04C5E9B}"/>
              </a:ext>
            </a:extLst>
          </p:cNvPr>
          <p:cNvSpPr>
            <a:spLocks noChangeAspect="1"/>
          </p:cNvSpPr>
          <p:nvPr/>
        </p:nvSpPr>
        <p:spPr>
          <a:xfrm>
            <a:off x="10993571" y="2921309"/>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NODIG</a:t>
            </a:r>
          </a:p>
        </p:txBody>
      </p:sp>
      <p:pic>
        <p:nvPicPr>
          <p:cNvPr id="130" name="Broer">
            <a:extLst>
              <a:ext uri="{FF2B5EF4-FFF2-40B4-BE49-F238E27FC236}">
                <a16:creationId xmlns:a16="http://schemas.microsoft.com/office/drawing/2014/main" id="{43D0EC77-A46E-954A-9ED3-5C4E7274525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80710" y="4331206"/>
            <a:ext cx="853808" cy="2251992"/>
          </a:xfrm>
          <a:prstGeom prst="rect">
            <a:avLst/>
          </a:prstGeom>
        </p:spPr>
      </p:pic>
      <p:pic>
        <p:nvPicPr>
          <p:cNvPr id="131" name="Persona">
            <a:extLst>
              <a:ext uri="{FF2B5EF4-FFF2-40B4-BE49-F238E27FC236}">
                <a16:creationId xmlns:a16="http://schemas.microsoft.com/office/drawing/2014/main" id="{56A4745D-C9B0-CC4C-BCD5-360735A1E20D}"/>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7925151" y="3077114"/>
            <a:ext cx="1281026" cy="3493708"/>
          </a:xfrm>
          <a:prstGeom prst="rect">
            <a:avLst/>
          </a:prstGeom>
        </p:spPr>
      </p:pic>
      <p:grpSp>
        <p:nvGrpSpPr>
          <p:cNvPr id="31" name="Groep 30">
            <a:extLst>
              <a:ext uri="{FF2B5EF4-FFF2-40B4-BE49-F238E27FC236}">
                <a16:creationId xmlns:a16="http://schemas.microsoft.com/office/drawing/2014/main" id="{28A5A643-EE4E-A34C-81EA-1573E1739F64}"/>
              </a:ext>
            </a:extLst>
          </p:cNvPr>
          <p:cNvGrpSpPr/>
          <p:nvPr/>
        </p:nvGrpSpPr>
        <p:grpSpPr>
          <a:xfrm>
            <a:off x="1834721" y="4152107"/>
            <a:ext cx="2472628" cy="1684260"/>
            <a:chOff x="4291164" y="2330573"/>
            <a:chExt cx="2472628" cy="1684260"/>
          </a:xfrm>
        </p:grpSpPr>
        <p:sp>
          <p:nvSpPr>
            <p:cNvPr id="32" name="Tijdelijke aanduiding voor tekst 2">
              <a:extLst>
                <a:ext uri="{FF2B5EF4-FFF2-40B4-BE49-F238E27FC236}">
                  <a16:creationId xmlns:a16="http://schemas.microsoft.com/office/drawing/2014/main" id="{2D0400CB-EBAC-274E-8DE8-1B46E5714A7C}"/>
                </a:ext>
              </a:extLst>
            </p:cNvPr>
            <p:cNvSpPr txBox="1">
              <a:spLocks/>
            </p:cNvSpPr>
            <p:nvPr/>
          </p:nvSpPr>
          <p:spPr>
            <a:xfrm>
              <a:off x="4365163" y="233057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33" name="Rechthoek 32">
              <a:hlinkClick r:id="rId14" action="ppaction://hlinksldjump"/>
              <a:extLst>
                <a:ext uri="{FF2B5EF4-FFF2-40B4-BE49-F238E27FC236}">
                  <a16:creationId xmlns:a16="http://schemas.microsoft.com/office/drawing/2014/main" id="{6C2BD85B-3941-F74E-B429-07F564642C51}"/>
                </a:ext>
              </a:extLst>
            </p:cNvPr>
            <p:cNvSpPr/>
            <p:nvPr/>
          </p:nvSpPr>
          <p:spPr>
            <a:xfrm>
              <a:off x="4291164" y="2982853"/>
              <a:ext cx="2249336" cy="10319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Met de jongere zelf en met de ouders spreken tijdens een PGA-overleg</a:t>
              </a:r>
            </a:p>
          </p:txBody>
        </p:sp>
        <p:grpSp>
          <p:nvGrpSpPr>
            <p:cNvPr id="34" name="Groep 33">
              <a:extLst>
                <a:ext uri="{FF2B5EF4-FFF2-40B4-BE49-F238E27FC236}">
                  <a16:creationId xmlns:a16="http://schemas.microsoft.com/office/drawing/2014/main" id="{5D8FC662-98F3-4440-869D-B2E3EFFD1655}"/>
                </a:ext>
              </a:extLst>
            </p:cNvPr>
            <p:cNvGrpSpPr/>
            <p:nvPr/>
          </p:nvGrpSpPr>
          <p:grpSpPr>
            <a:xfrm>
              <a:off x="6371193" y="3227222"/>
              <a:ext cx="392599" cy="392599"/>
              <a:chOff x="5703402" y="1891119"/>
              <a:chExt cx="550314" cy="550314"/>
            </a:xfrm>
          </p:grpSpPr>
          <p:sp>
            <p:nvSpPr>
              <p:cNvPr id="35" name="Ovaal 34">
                <a:extLst>
                  <a:ext uri="{FF2B5EF4-FFF2-40B4-BE49-F238E27FC236}">
                    <a16:creationId xmlns:a16="http://schemas.microsoft.com/office/drawing/2014/main" id="{BAFAE49F-121A-D540-8F82-6D09683F4EBD}"/>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6" name="Graphic 35" descr="Caret naar rechts met effen opvulling">
                <a:hlinkClick r:id="rId14" action="ppaction://hlinksldjump"/>
                <a:extLst>
                  <a:ext uri="{FF2B5EF4-FFF2-40B4-BE49-F238E27FC236}">
                    <a16:creationId xmlns:a16="http://schemas.microsoft.com/office/drawing/2014/main" id="{1E8F409B-247F-6E44-9AEF-B7F2ABBA7BF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37" name="Groep 36">
            <a:extLst>
              <a:ext uri="{FF2B5EF4-FFF2-40B4-BE49-F238E27FC236}">
                <a16:creationId xmlns:a16="http://schemas.microsoft.com/office/drawing/2014/main" id="{D2B9F65D-E176-BE42-942B-809EF44FC5BF}"/>
              </a:ext>
            </a:extLst>
          </p:cNvPr>
          <p:cNvGrpSpPr/>
          <p:nvPr/>
        </p:nvGrpSpPr>
        <p:grpSpPr>
          <a:xfrm>
            <a:off x="4562303" y="3397603"/>
            <a:ext cx="2914830" cy="2031929"/>
            <a:chOff x="3848962" y="2043678"/>
            <a:chExt cx="2914830" cy="2031929"/>
          </a:xfrm>
        </p:grpSpPr>
        <p:sp>
          <p:nvSpPr>
            <p:cNvPr id="38" name="Tijdelijke aanduiding voor tekst 2">
              <a:extLst>
                <a:ext uri="{FF2B5EF4-FFF2-40B4-BE49-F238E27FC236}">
                  <a16:creationId xmlns:a16="http://schemas.microsoft.com/office/drawing/2014/main" id="{5B206AFD-1115-7148-AB2C-C8A2006D7A66}"/>
                </a:ext>
              </a:extLst>
            </p:cNvPr>
            <p:cNvSpPr txBox="1">
              <a:spLocks/>
            </p:cNvSpPr>
            <p:nvPr/>
          </p:nvSpPr>
          <p:spPr>
            <a:xfrm>
              <a:off x="3921979" y="204367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39" name="Rechthoek 38">
              <a:hlinkClick r:id="rId15" action="ppaction://hlinksldjump"/>
              <a:extLst>
                <a:ext uri="{FF2B5EF4-FFF2-40B4-BE49-F238E27FC236}">
                  <a16:creationId xmlns:a16="http://schemas.microsoft.com/office/drawing/2014/main" id="{13599847-6598-864C-B388-BC2283F6C2AF}"/>
                </a:ext>
              </a:extLst>
            </p:cNvPr>
            <p:cNvSpPr/>
            <p:nvPr/>
          </p:nvSpPr>
          <p:spPr>
            <a:xfrm>
              <a:off x="3848962" y="2702634"/>
              <a:ext cx="2691538" cy="1372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sfeerverbaal door de politie om bij een volgend strafbaar feit toe te kunnen voegen aan het proces-verbaal</a:t>
              </a:r>
            </a:p>
          </p:txBody>
        </p:sp>
        <p:grpSp>
          <p:nvGrpSpPr>
            <p:cNvPr id="40" name="Groep 39">
              <a:extLst>
                <a:ext uri="{FF2B5EF4-FFF2-40B4-BE49-F238E27FC236}">
                  <a16:creationId xmlns:a16="http://schemas.microsoft.com/office/drawing/2014/main" id="{86A33C75-3528-484F-81B4-57234FD4517B}"/>
                </a:ext>
              </a:extLst>
            </p:cNvPr>
            <p:cNvGrpSpPr/>
            <p:nvPr/>
          </p:nvGrpSpPr>
          <p:grpSpPr>
            <a:xfrm>
              <a:off x="6371193" y="3227222"/>
              <a:ext cx="392599" cy="392599"/>
              <a:chOff x="5703402" y="1891119"/>
              <a:chExt cx="550314" cy="550314"/>
            </a:xfrm>
          </p:grpSpPr>
          <p:sp>
            <p:nvSpPr>
              <p:cNvPr id="41" name="Ovaal 40">
                <a:extLst>
                  <a:ext uri="{FF2B5EF4-FFF2-40B4-BE49-F238E27FC236}">
                    <a16:creationId xmlns:a16="http://schemas.microsoft.com/office/drawing/2014/main" id="{53AF34F0-539B-6F46-843F-508C471BBE50}"/>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2" name="Graphic 41" descr="Caret naar rechts met effen opvulling">
                <a:hlinkClick r:id="rId15" action="ppaction://hlinksldjump"/>
                <a:extLst>
                  <a:ext uri="{FF2B5EF4-FFF2-40B4-BE49-F238E27FC236}">
                    <a16:creationId xmlns:a16="http://schemas.microsoft.com/office/drawing/2014/main" id="{3AE9A701-4852-F640-9E81-980B1BF055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Tree>
    <p:extLst>
      <p:ext uri="{BB962C8B-B14F-4D97-AF65-F5344CB8AC3E}">
        <p14:creationId xmlns:p14="http://schemas.microsoft.com/office/powerpoint/2010/main" val="1217098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14:bounceEnd="50000">
                                          <p:cBhvr additive="base">
                                            <p:cTn id="7" dur="500" fill="hold"/>
                                            <p:tgtEl>
                                              <p:spTgt spid="10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0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126"/>
                                            </p:tgtEl>
                                            <p:attrNameLst>
                                              <p:attrName>style.visibility</p:attrName>
                                            </p:attrNameLst>
                                          </p:cBhvr>
                                          <p:to>
                                            <p:strVal val="visible"/>
                                          </p:to>
                                        </p:set>
                                        <p:anim calcmode="lin" valueType="num" p14:bounceEnd="50000">
                                          <p:cBhvr additive="base">
                                            <p:cTn id="11" dur="500" fill="hold"/>
                                            <p:tgtEl>
                                              <p:spTgt spid="12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127"/>
                                            </p:tgtEl>
                                            <p:attrNameLst>
                                              <p:attrName>style.visibility</p:attrName>
                                            </p:attrNameLst>
                                          </p:cBhvr>
                                          <p:to>
                                            <p:strVal val="visible"/>
                                          </p:to>
                                        </p:set>
                                        <p:anim calcmode="lin" valueType="num" p14:bounceEnd="50000">
                                          <p:cBhvr additive="base">
                                            <p:cTn id="15" dur="500" fill="hold"/>
                                            <p:tgtEl>
                                              <p:spTgt spid="127"/>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2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14:bounceEnd="50000">
                                          <p:cBhvr additive="base">
                                            <p:cTn id="19" dur="500" fill="hold"/>
                                            <p:tgtEl>
                                              <p:spTgt spid="129"/>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anim calcmode="lin" valueType="num">
                                          <p:cBhvr additive="base">
                                            <p:cTn id="11" dur="500" fill="hold"/>
                                            <p:tgtEl>
                                              <p:spTgt spid="126"/>
                                            </p:tgtEl>
                                            <p:attrNameLst>
                                              <p:attrName>ppt_x</p:attrName>
                                            </p:attrNameLst>
                                          </p:cBhvr>
                                          <p:tavLst>
                                            <p:tav tm="0">
                                              <p:val>
                                                <p:strVal val="#ppt_x"/>
                                              </p:val>
                                            </p:tav>
                                            <p:tav tm="100000">
                                              <p:val>
                                                <p:strVal val="#ppt_x"/>
                                              </p:val>
                                            </p:tav>
                                          </p:tavLst>
                                        </p:anim>
                                        <p:anim calcmode="lin" valueType="num">
                                          <p:cBhvr additive="base">
                                            <p:cTn id="12" dur="500" fill="hold"/>
                                            <p:tgtEl>
                                              <p:spTgt spid="1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anim calcmode="lin" valueType="num">
                                          <p:cBhvr additive="base">
                                            <p:cTn id="15" dur="500" fill="hold"/>
                                            <p:tgtEl>
                                              <p:spTgt spid="127"/>
                                            </p:tgtEl>
                                            <p:attrNameLst>
                                              <p:attrName>ppt_x</p:attrName>
                                            </p:attrNameLst>
                                          </p:cBhvr>
                                          <p:tavLst>
                                            <p:tav tm="0">
                                              <p:val>
                                                <p:strVal val="#ppt_x"/>
                                              </p:val>
                                            </p:tav>
                                            <p:tav tm="100000">
                                              <p:val>
                                                <p:strVal val="#ppt_x"/>
                                              </p:val>
                                            </p:tav>
                                          </p:tavLst>
                                        </p:anim>
                                        <p:anim calcmode="lin" valueType="num">
                                          <p:cBhvr additive="base">
                                            <p:cTn id="16" dur="500" fill="hold"/>
                                            <p:tgtEl>
                                              <p:spTgt spid="12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500" fill="hold"/>
                                            <p:tgtEl>
                                              <p:spTgt spid="129"/>
                                            </p:tgtEl>
                                            <p:attrNameLst>
                                              <p:attrName>ppt_x</p:attrName>
                                            </p:attrNameLst>
                                          </p:cBhvr>
                                          <p:tavLst>
                                            <p:tav tm="0">
                                              <p:val>
                                                <p:strVal val="#ppt_x"/>
                                              </p:val>
                                            </p:tav>
                                            <p:tav tm="100000">
                                              <p:val>
                                                <p:strVal val="#ppt_x"/>
                                              </p:val>
                                            </p:tav>
                                          </p:tavLst>
                                        </p:anim>
                                        <p:anim calcmode="lin" valueType="num">
                                          <p:cBhvr additive="base">
                                            <p:cTn id="20" dur="500" fill="hold"/>
                                            <p:tgtEl>
                                              <p:spTgt spid="1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9"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Zeker als wordt ingezet op een tweesporenaanpak, blijken korte afstemmingslijntjes tussen de verschillende professionals van meerwaarde te zijn. Daarbij helpt het als ook de jongere in de gaten heeft dat partijen samenwerken (en zo nodig één blok vormen) en hij goed in de gaten gehouden wordt.</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663928"/>
            <a:chOff x="838200" y="856931"/>
            <a:chExt cx="2278365" cy="166392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2131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Korte lijntjes en samenwerking tussen verschillende professionals</a:t>
              </a:r>
              <a:endParaRPr lang="nl-NL" sz="1400">
                <a:solidFill>
                  <a:schemeClr val="bg1"/>
                </a:solidFill>
              </a:endParaRP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3404411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Uit de verschillende cases blijkt dat deze jongeren regelmatig uit gezinnen komen met een lange geschiedenis aan hulpverlening en veel wantrouwen tegenover (overheids)instanties. Zet in op het vertrouwen van deze jongeren  winnen en niet los  laten. Bied een wenkend perspectief. Betrek zo nodig een sportschoolhouder, mentor, jobcoach, vaderfiguur, positief rolmodel of ervaringsdeskundige i.p.v. een meer reguliere hulpverlener. </a:t>
            </a:r>
          </a:p>
          <a:p>
            <a:pPr lvl="0">
              <a:lnSpc>
                <a:spcPct val="150000"/>
              </a:lnSpc>
            </a:pPr>
            <a:r>
              <a:rPr lang="nl-NL" sz="1300">
                <a:solidFill>
                  <a:schemeClr val="tx1"/>
                </a:solidFill>
              </a:rPr>
              <a:t>Dit kan nèt dat verschil maken.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332818"/>
            <a:chOff x="838200" y="856931"/>
            <a:chExt cx="2278365" cy="133281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8820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Vertrouwen in professionals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3"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4"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631558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Op deze manier wordt er niet over de jongere gepraat, maar met de jongere en zijn systeem (ouders/ wettelijke of praktische vertegenwoordigers). Zij kunnen rechtstreeks input geven en worden serieus genomen. Zie ook tip 5. Spreek met elkaar op basis van gelijkwaardigheid.</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68566"/>
            <a:chOff x="838200" y="856931"/>
            <a:chExt cx="2278365" cy="156856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117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Met de jongere zelf en met de ouders spreken tijdens een PGA-overleg</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3"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4"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2556083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Een sfeerverbaal is een proces-verbaal van bevindingen waarin politiemensen aangeven in welke sociale en criminogene omgeving een specifieke verdachte verkeert, met het doel de rechter een context en achtergrond te bieden in een proces. Het dossier wordt er zo veel ‘rijker’ van. Het kost meer tijd, maar regelmatig hebben deze sfeerverbalen de doorslag kunnen geven in onder meer de rechtszaal.</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945263"/>
            <a:chOff x="838200" y="856931"/>
            <a:chExt cx="2278365" cy="194526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4944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sfeerverbaal door de politie om bij een volgend strafbaar feit toe te kunnen voegen aan het proces-verbaal</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3"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4"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grpSp>
        <p:nvGrpSpPr>
          <p:cNvPr id="18" name="Groep 17">
            <a:extLst>
              <a:ext uri="{FF2B5EF4-FFF2-40B4-BE49-F238E27FC236}">
                <a16:creationId xmlns:a16="http://schemas.microsoft.com/office/drawing/2014/main" id="{CDBF15A1-B19A-BD44-B980-074A702A27B9}"/>
              </a:ext>
            </a:extLst>
          </p:cNvPr>
          <p:cNvGrpSpPr/>
          <p:nvPr/>
        </p:nvGrpSpPr>
        <p:grpSpPr>
          <a:xfrm>
            <a:off x="9518457" y="5767607"/>
            <a:ext cx="2027915" cy="358055"/>
            <a:chOff x="9518457" y="5767607"/>
            <a:chExt cx="2027915" cy="358055"/>
          </a:xfrm>
        </p:grpSpPr>
        <p:grpSp>
          <p:nvGrpSpPr>
            <p:cNvPr id="19" name="Groep 18">
              <a:extLst>
                <a:ext uri="{FF2B5EF4-FFF2-40B4-BE49-F238E27FC236}">
                  <a16:creationId xmlns:a16="http://schemas.microsoft.com/office/drawing/2014/main" id="{AB5F53CC-2579-1946-AAC7-6263AF6A061E}"/>
                </a:ext>
              </a:extLst>
            </p:cNvPr>
            <p:cNvGrpSpPr/>
            <p:nvPr/>
          </p:nvGrpSpPr>
          <p:grpSpPr>
            <a:xfrm>
              <a:off x="11188317" y="5767607"/>
              <a:ext cx="358055" cy="358055"/>
              <a:chOff x="5703401" y="1891119"/>
              <a:chExt cx="550314" cy="550314"/>
            </a:xfrm>
          </p:grpSpPr>
          <p:sp>
            <p:nvSpPr>
              <p:cNvPr id="21" name="Ovaal 20">
                <a:extLst>
                  <a:ext uri="{FF2B5EF4-FFF2-40B4-BE49-F238E27FC236}">
                    <a16:creationId xmlns:a16="http://schemas.microsoft.com/office/drawing/2014/main" id="{C395CAAA-E7B4-924D-A408-0B393781FB29}"/>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Graphic 22" descr="Caret naar rechts met effen opvulling">
                <a:hlinkClick r:id="" action="ppaction://hlinkshowjump?jump=nextslide"/>
                <a:extLst>
                  <a:ext uri="{FF2B5EF4-FFF2-40B4-BE49-F238E27FC236}">
                    <a16:creationId xmlns:a16="http://schemas.microsoft.com/office/drawing/2014/main" id="{7F3BF287-09DA-D349-9CC9-ABDB564C9FB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sp>
          <p:nvSpPr>
            <p:cNvPr id="20" name="Rechthoek 19">
              <a:extLst>
                <a:ext uri="{FF2B5EF4-FFF2-40B4-BE49-F238E27FC236}">
                  <a16:creationId xmlns:a16="http://schemas.microsoft.com/office/drawing/2014/main" id="{43869953-67F7-2046-A8B6-2D1502147793}"/>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CASUS MAIK</a:t>
              </a:r>
            </a:p>
          </p:txBody>
        </p:sp>
      </p:grpSp>
    </p:spTree>
    <p:extLst>
      <p:ext uri="{BB962C8B-B14F-4D97-AF65-F5344CB8AC3E}">
        <p14:creationId xmlns:p14="http://schemas.microsoft.com/office/powerpoint/2010/main" val="866735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al 20">
            <a:extLst>
              <a:ext uri="{FF2B5EF4-FFF2-40B4-BE49-F238E27FC236}">
                <a16:creationId xmlns:a16="http://schemas.microsoft.com/office/drawing/2014/main" id="{83F42E9D-4C19-374C-B947-B5564AE06C1C}"/>
              </a:ext>
            </a:extLst>
          </p:cNvPr>
          <p:cNvSpPr/>
          <p:nvPr/>
        </p:nvSpPr>
        <p:spPr>
          <a:xfrm>
            <a:off x="-2102731" y="998382"/>
            <a:ext cx="6410993" cy="64109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6E5EF0A9-379B-0C4E-B47E-46CFAFF028DC}"/>
              </a:ext>
            </a:extLst>
          </p:cNvPr>
          <p:cNvSpPr/>
          <p:nvPr/>
        </p:nvSpPr>
        <p:spPr>
          <a:xfrm>
            <a:off x="1648585" y="1114546"/>
            <a:ext cx="6652581" cy="6652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Ovaal 1">
            <a:extLst>
              <a:ext uri="{FF2B5EF4-FFF2-40B4-BE49-F238E27FC236}">
                <a16:creationId xmlns:a16="http://schemas.microsoft.com/office/drawing/2014/main" id="{32F36070-3169-364A-874D-3C2D9983E854}"/>
              </a:ext>
            </a:extLst>
          </p:cNvPr>
          <p:cNvSpPr/>
          <p:nvPr/>
        </p:nvSpPr>
        <p:spPr>
          <a:xfrm>
            <a:off x="6690249" y="2138715"/>
            <a:ext cx="6585110" cy="65851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_Casus">
            <a:extLst>
              <a:ext uri="{FF2B5EF4-FFF2-40B4-BE49-F238E27FC236}">
                <a16:creationId xmlns:a16="http://schemas.microsoft.com/office/drawing/2014/main" id="{2B4EEAC6-C2FC-C24A-A627-57359933093B}"/>
              </a:ext>
            </a:extLst>
          </p:cNvPr>
          <p:cNvSpPr>
            <a:spLocks noGrp="1"/>
          </p:cNvSpPr>
          <p:nvPr>
            <p:ph type="body" idx="1"/>
          </p:nvPr>
        </p:nvSpPr>
        <p:spPr>
          <a:xfrm>
            <a:off x="760399" y="1876445"/>
            <a:ext cx="6250001" cy="3866058"/>
          </a:xfrm>
        </p:spPr>
        <p:txBody>
          <a:bodyPr/>
          <a:lstStyle/>
          <a:p>
            <a:r>
              <a:rPr lang="nl-NL"/>
              <a:t>Maik is een man van 29 jaar. Hij is dakloos, valt regelmatig omstanders lastig op straat en pleegt andere lichte overtredingen, zoals overtreden van een gebiedsverbod. Sinds een half jaar zit Maik in de lokale PGA. Partners zoals politie, wijkteam, huisarts en maatschappelijke opvang waren eerder al betrokken. Zij geven aan dat Maik moeilijk leerbaar is, vaak niet komt opdagen en gezamenlijk met hem gemaakte afspraken niet nakomt. Dit zorgt voor frustraties bij de betrokkenen. Tegelijkertijd zijn er wel zorgen om Maik. Hij ziet er onverzorgd uit, heeft geen positief netwerk en somatische klachten (diabetes en nierfalen). Hij wordt daarvoor niet behandeld, omdat hij wederom niet kwam opdagen.</a:t>
            </a:r>
          </a:p>
          <a:p>
            <a:endParaRPr lang="nl-NL"/>
          </a:p>
          <a:p>
            <a:r>
              <a:rPr lang="nl-NL"/>
              <a:t>Maik heeft op het voortgezet speciaal onderwijs gezeten. Daarna had hij verschillende kortdurende baantjes, maar het lukt hem niet die te behouden. Hij is nu werkloos. Zijn ouders zijn gescheiden toen Maik 15 was. Hij heeft geen contact meer met hen. Moeder woont in een instelling voor beschermd wonen en vader is uit beeld. Tijdens het laatste casusoverleg deelden de betrokken partijen hun ervaringen in de omgang met Maik met elkaar. Het wijkteam opperde daarop dat mogelijk sprake is van een LVB.</a:t>
            </a:r>
          </a:p>
        </p:txBody>
      </p:sp>
      <p:sp>
        <p:nvSpPr>
          <p:cNvPr id="5" name="Titel_Casus">
            <a:extLst>
              <a:ext uri="{FF2B5EF4-FFF2-40B4-BE49-F238E27FC236}">
                <a16:creationId xmlns:a16="http://schemas.microsoft.com/office/drawing/2014/main" id="{B0DD76EB-4F33-4E43-AEBF-FC0DEB9CD27B}"/>
              </a:ext>
            </a:extLst>
          </p:cNvPr>
          <p:cNvSpPr>
            <a:spLocks noGrp="1"/>
          </p:cNvSpPr>
          <p:nvPr>
            <p:ph type="title"/>
          </p:nvPr>
        </p:nvSpPr>
        <p:spPr/>
        <p:txBody>
          <a:bodyPr/>
          <a:lstStyle/>
          <a:p>
            <a:r>
              <a:rPr lang="nl-NL" sz="3600" b="1">
                <a:solidFill>
                  <a:schemeClr val="accent2"/>
                </a:solidFill>
              </a:rPr>
              <a:t>Maik</a:t>
            </a:r>
            <a:r>
              <a:rPr lang="nl-NL" sz="3600"/>
              <a:t> (LVB en dak- en thuisloos)</a:t>
            </a:r>
          </a:p>
        </p:txBody>
      </p:sp>
      <p:sp>
        <p:nvSpPr>
          <p:cNvPr id="29" name="Probleem_tekst">
            <a:extLst>
              <a:ext uri="{FF2B5EF4-FFF2-40B4-BE49-F238E27FC236}">
                <a16:creationId xmlns:a16="http://schemas.microsoft.com/office/drawing/2014/main" id="{C0EFB4E1-83D4-4E4E-8D47-7374F5114905}"/>
              </a:ext>
            </a:extLst>
          </p:cNvPr>
          <p:cNvSpPr txBox="1">
            <a:spLocks/>
          </p:cNvSpPr>
          <p:nvPr/>
        </p:nvSpPr>
        <p:spPr>
          <a:xfrm>
            <a:off x="9892578" y="0"/>
            <a:ext cx="2299422" cy="6585110"/>
          </a:xfrm>
          <a:prstGeom prst="rect">
            <a:avLst/>
          </a:prstGeom>
          <a:solidFill>
            <a:schemeClr val="tx1"/>
          </a:solidFill>
        </p:spPr>
        <p:txBody>
          <a:bodyPr vert="horz" wrap="square" lIns="288000" tIns="144000" rIns="288000" bIns="144000" rtlCol="0" anchor="ctr" anchorCtr="0">
            <a:no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1600" b="1">
                <a:solidFill>
                  <a:schemeClr val="bg1"/>
                </a:solidFill>
              </a:rPr>
              <a:t>PROBLEEM</a:t>
            </a:r>
          </a:p>
          <a:p>
            <a:pPr>
              <a:lnSpc>
                <a:spcPct val="125000"/>
              </a:lnSpc>
            </a:pPr>
            <a:r>
              <a:rPr lang="nl-NL">
                <a:solidFill>
                  <a:schemeClr val="bg1"/>
                </a:solidFill>
              </a:rPr>
              <a:t>Een licht verstandelijke beperking (LVB) komt vaker voor dan verwacht. Zeker binnen het strafrecht zijn mensen met een LVB oververtegen-woordigd. Toch worden signalen niet altijd (op tijd) herkend. Het risico bestaat dat cliënten hierdoor overvraagd worden. Dit kan ook zorgen voor frustraties en faalervaringen bij de cliënt. Ook raken betrokken partijen gefrustreerd als de cliënt herhaaldelijk afspraken niet nakomt. Er is echter niet altijd sprake van onwil, maar soms ook van onmacht (niet kunnen of niet lukken). </a:t>
            </a:r>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4" name="LABEL_Casus">
            <a:extLst>
              <a:ext uri="{FF2B5EF4-FFF2-40B4-BE49-F238E27FC236}">
                <a16:creationId xmlns:a16="http://schemas.microsoft.com/office/drawing/2014/main" id="{66C65D56-0EF7-3847-8B75-DB2AC88E34A8}"/>
              </a:ext>
            </a:extLst>
          </p:cNvPr>
          <p:cNvGrpSpPr/>
          <p:nvPr/>
        </p:nvGrpSpPr>
        <p:grpSpPr>
          <a:xfrm>
            <a:off x="838200" y="-609600"/>
            <a:ext cx="1136650" cy="1828800"/>
            <a:chOff x="838200" y="-609600"/>
            <a:chExt cx="1136650" cy="1828800"/>
          </a:xfrm>
        </p:grpSpPr>
        <p:sp>
          <p:nvSpPr>
            <p:cNvPr id="25" name="Rechthoek 24">
              <a:extLst>
                <a:ext uri="{FF2B5EF4-FFF2-40B4-BE49-F238E27FC236}">
                  <a16:creationId xmlns:a16="http://schemas.microsoft.com/office/drawing/2014/main" id="{1FC16582-E31F-B94F-B59D-62F6E6165F5D}"/>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6118E971-24D2-4444-92DC-2FBD26CB6473}"/>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pic>
        <p:nvPicPr>
          <p:cNvPr id="30" name="Uitroepteken" descr="Uitroepteken met effen opvulling">
            <a:extLst>
              <a:ext uri="{FF2B5EF4-FFF2-40B4-BE49-F238E27FC236}">
                <a16:creationId xmlns:a16="http://schemas.microsoft.com/office/drawing/2014/main" id="{DEA16D43-6E23-5F46-BEC8-EC73F00A067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223291" y="531761"/>
            <a:ext cx="641711" cy="641711"/>
          </a:xfrm>
          <a:prstGeom prst="rect">
            <a:avLst/>
          </a:prstGeom>
        </p:spPr>
      </p:pic>
      <p:pic>
        <p:nvPicPr>
          <p:cNvPr id="13" name="Persona">
            <a:extLst>
              <a:ext uri="{FF2B5EF4-FFF2-40B4-BE49-F238E27FC236}">
                <a16:creationId xmlns:a16="http://schemas.microsoft.com/office/drawing/2014/main" id="{7496D35B-8F7F-2146-9E26-126CC4DC5EEB}"/>
              </a:ext>
            </a:extLst>
          </p:cNvPr>
          <p:cNvPicPr>
            <a:picLocks noChangeAspect="1"/>
          </p:cNvPicPr>
          <p:nvPr/>
        </p:nvPicPr>
        <p:blipFill>
          <a:blip r:embed="rId5"/>
          <a:srcRect/>
          <a:stretch/>
        </p:blipFill>
        <p:spPr>
          <a:xfrm>
            <a:off x="6269353" y="3899115"/>
            <a:ext cx="2910622" cy="2924036"/>
          </a:xfrm>
          <a:prstGeom prst="rect">
            <a:avLst/>
          </a:prstGeom>
        </p:spPr>
      </p:pic>
      <p:pic>
        <p:nvPicPr>
          <p:cNvPr id="27" name="Onweer" descr="Bliksemschicht met effen opvulling">
            <a:extLst>
              <a:ext uri="{FF2B5EF4-FFF2-40B4-BE49-F238E27FC236}">
                <a16:creationId xmlns:a16="http://schemas.microsoft.com/office/drawing/2014/main" id="{809F2A55-F574-BF4C-B115-2CBA6CD9388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rot="8538100">
            <a:off x="7552553" y="3476224"/>
            <a:ext cx="395800" cy="389741"/>
          </a:xfrm>
          <a:prstGeom prst="rect">
            <a:avLst/>
          </a:prstGeom>
        </p:spPr>
      </p:pic>
      <p:pic>
        <p:nvPicPr>
          <p:cNvPr id="28" name="Onweer" descr="Bliksemschicht met effen opvulling">
            <a:extLst>
              <a:ext uri="{FF2B5EF4-FFF2-40B4-BE49-F238E27FC236}">
                <a16:creationId xmlns:a16="http://schemas.microsoft.com/office/drawing/2014/main" id="{8AF583BA-F1C8-FA41-AD5B-6541E2A6FD6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rot="5879673">
            <a:off x="7377085" y="3777669"/>
            <a:ext cx="395800" cy="389741"/>
          </a:xfrm>
          <a:prstGeom prst="rect">
            <a:avLst/>
          </a:prstGeom>
        </p:spPr>
      </p:pic>
      <p:pic>
        <p:nvPicPr>
          <p:cNvPr id="31" name="Onweer" descr="Bliksemschicht met effen opvulling">
            <a:extLst>
              <a:ext uri="{FF2B5EF4-FFF2-40B4-BE49-F238E27FC236}">
                <a16:creationId xmlns:a16="http://schemas.microsoft.com/office/drawing/2014/main" id="{D09C1B97-3BBF-8C43-8596-33F349F4877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rot="4266524">
            <a:off x="7405509" y="4108370"/>
            <a:ext cx="395800" cy="389741"/>
          </a:xfrm>
          <a:prstGeom prst="rect">
            <a:avLst/>
          </a:prstGeom>
        </p:spPr>
      </p:pic>
      <p:sp>
        <p:nvSpPr>
          <p:cNvPr id="22" name="BTN_Probleem">
            <a:hlinkClick r:id="rId8" action="ppaction://hlinksldjump"/>
            <a:extLst>
              <a:ext uri="{FF2B5EF4-FFF2-40B4-BE49-F238E27FC236}">
                <a16:creationId xmlns:a16="http://schemas.microsoft.com/office/drawing/2014/main" id="{CF636772-5442-664A-BEC2-80CA91507983}"/>
              </a:ext>
            </a:extLst>
          </p:cNvPr>
          <p:cNvSpPr>
            <a:spLocks noChangeAspect="1"/>
          </p:cNvSpPr>
          <p:nvPr/>
        </p:nvSpPr>
        <p:spPr>
          <a:xfrm>
            <a:off x="8558464" y="1235206"/>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latin typeface="Ubuntu" panose="020B0504030602030204" pitchFamily="34" charset="0"/>
              </a:rPr>
              <a:t>TIPS OM MAIK TE HELPEN</a:t>
            </a:r>
          </a:p>
        </p:txBody>
      </p:sp>
      <p:grpSp>
        <p:nvGrpSpPr>
          <p:cNvPr id="23" name="Groep 22">
            <a:extLst>
              <a:ext uri="{FF2B5EF4-FFF2-40B4-BE49-F238E27FC236}">
                <a16:creationId xmlns:a16="http://schemas.microsoft.com/office/drawing/2014/main" id="{05095C93-2126-9243-A1AD-2445327AED34}"/>
              </a:ext>
            </a:extLst>
          </p:cNvPr>
          <p:cNvGrpSpPr/>
          <p:nvPr/>
        </p:nvGrpSpPr>
        <p:grpSpPr>
          <a:xfrm>
            <a:off x="8718498" y="308827"/>
            <a:ext cx="764954" cy="806448"/>
            <a:chOff x="8898277" y="658751"/>
            <a:chExt cx="764954" cy="806448"/>
          </a:xfrm>
        </p:grpSpPr>
        <p:pic>
          <p:nvPicPr>
            <p:cNvPr id="32" name="Graphic 31" descr="Naar rechts wijzende wijsvinger met handrug met effen opvulling">
              <a:extLst>
                <a:ext uri="{FF2B5EF4-FFF2-40B4-BE49-F238E27FC236}">
                  <a16:creationId xmlns:a16="http://schemas.microsoft.com/office/drawing/2014/main" id="{4F09A682-A627-2344-9F20-214821B1568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5400000">
              <a:off x="9000951" y="900482"/>
              <a:ext cx="564717" cy="564717"/>
            </a:xfrm>
            <a:prstGeom prst="rect">
              <a:avLst/>
            </a:prstGeom>
          </p:spPr>
        </p:pic>
        <p:sp>
          <p:nvSpPr>
            <p:cNvPr id="33" name="Rechthoek 32">
              <a:extLst>
                <a:ext uri="{FF2B5EF4-FFF2-40B4-BE49-F238E27FC236}">
                  <a16:creationId xmlns:a16="http://schemas.microsoft.com/office/drawing/2014/main" id="{988129C3-3F7E-754A-810A-DC589CEDE793}"/>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34" name="BTN_Probleem">
            <a:hlinkClick r:id="rId11" action="ppaction://hlinksldjump"/>
            <a:extLst>
              <a:ext uri="{FF2B5EF4-FFF2-40B4-BE49-F238E27FC236}">
                <a16:creationId xmlns:a16="http://schemas.microsoft.com/office/drawing/2014/main" id="{0FB52D2B-8057-E542-B25B-672296B10F7D}"/>
              </a:ext>
            </a:extLst>
          </p:cNvPr>
          <p:cNvSpPr>
            <a:spLocks noChangeAspect="1"/>
          </p:cNvSpPr>
          <p:nvPr/>
        </p:nvSpPr>
        <p:spPr>
          <a:xfrm>
            <a:off x="8776030" y="253415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NODIG</a:t>
            </a:r>
          </a:p>
        </p:txBody>
      </p:sp>
      <p:sp>
        <p:nvSpPr>
          <p:cNvPr id="35" name="BTN_Probleem">
            <a:hlinkClick r:id="rId12" action="ppaction://hlinksldjump"/>
            <a:extLst>
              <a:ext uri="{FF2B5EF4-FFF2-40B4-BE49-F238E27FC236}">
                <a16:creationId xmlns:a16="http://schemas.microsoft.com/office/drawing/2014/main" id="{09CDEDDC-4934-084C-9160-618CEC54F8D2}"/>
              </a:ext>
            </a:extLst>
          </p:cNvPr>
          <p:cNvSpPr>
            <a:spLocks noChangeAspect="1"/>
          </p:cNvSpPr>
          <p:nvPr/>
        </p:nvSpPr>
        <p:spPr>
          <a:xfrm>
            <a:off x="8776030" y="332479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TOPS</a:t>
            </a:r>
          </a:p>
        </p:txBody>
      </p:sp>
    </p:spTree>
    <p:extLst>
      <p:ext uri="{BB962C8B-B14F-4D97-AF65-F5344CB8AC3E}">
        <p14:creationId xmlns:p14="http://schemas.microsoft.com/office/powerpoint/2010/main" val="71725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14:presetBounceEnd="50000">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14:bounceEnd="50000">
                                          <p:cBhvr additive="base">
                                            <p:cTn id="12" dur="5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13" dur="500" fill="hold"/>
                                            <p:tgtEl>
                                              <p:spTgt spid="29"/>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par>
                                    <p:cTn id="18" presetID="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35" presetClass="emph" presetSubtype="0" repeatCount="5000" fill="hold" nodeType="withEffect">
                                      <p:stCondLst>
                                        <p:cond delay="500"/>
                                      </p:stCondLst>
                                      <p:childTnLst>
                                        <p:anim calcmode="discrete" valueType="str">
                                          <p:cBhvr>
                                            <p:cTn id="21" dur="200" fill="hold"/>
                                            <p:tgtEl>
                                              <p:spTgt spid="27"/>
                                            </p:tgtEl>
                                            <p:attrNameLst>
                                              <p:attrName>style.visibility</p:attrName>
                                            </p:attrNameLst>
                                          </p:cBhvr>
                                          <p:tavLst>
                                            <p:tav tm="0">
                                              <p:val>
                                                <p:strVal val="hidden"/>
                                              </p:val>
                                            </p:tav>
                                            <p:tav tm="50000">
                                              <p:val>
                                                <p:strVal val="visible"/>
                                              </p:val>
                                            </p:tav>
                                          </p:tavLst>
                                        </p:anim>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35" presetClass="emph" presetSubtype="0" repeatCount="5000" fill="hold" nodeType="withEffect">
                                      <p:stCondLst>
                                        <p:cond delay="0"/>
                                      </p:stCondLst>
                                      <p:childTnLst>
                                        <p:anim calcmode="discrete" valueType="str">
                                          <p:cBhvr>
                                            <p:cTn id="25" dur="200" fill="hold"/>
                                            <p:tgtEl>
                                              <p:spTgt spid="28"/>
                                            </p:tgtEl>
                                            <p:attrNameLst>
                                              <p:attrName>style.visibility</p:attrName>
                                            </p:attrNameLst>
                                          </p:cBhvr>
                                          <p:tavLst>
                                            <p:tav tm="0">
                                              <p:val>
                                                <p:strVal val="hidden"/>
                                              </p:val>
                                            </p:tav>
                                            <p:tav tm="50000">
                                              <p:val>
                                                <p:strVal val="visible"/>
                                              </p:val>
                                            </p:tav>
                                          </p:tavLst>
                                        </p:anim>
                                      </p:childTnLst>
                                    </p:cTn>
                                  </p:par>
                                  <p:par>
                                    <p:cTn id="26" presetID="1"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p:stCondLst>
                                  <p:cond delay="2500"/>
                                </p:stCondLst>
                                <p:childTnLst>
                                  <p:par>
                                    <p:cTn id="29" presetID="35" presetClass="emph" presetSubtype="0" repeatCount="5000" fill="hold" nodeType="afterEffect">
                                      <p:stCondLst>
                                        <p:cond delay="0"/>
                                      </p:stCondLst>
                                      <p:childTnLst>
                                        <p:anim calcmode="discrete" valueType="str">
                                          <p:cBhvr>
                                            <p:cTn id="30" dur="200" fill="hold"/>
                                            <p:tgtEl>
                                              <p:spTgt spid="31"/>
                                            </p:tgtEl>
                                            <p:attrNameLst>
                                              <p:attrName>style.visibility</p:attrName>
                                            </p:attrNameLst>
                                          </p:cBhvr>
                                          <p:tavLst>
                                            <p:tav tm="0">
                                              <p:val>
                                                <p:strVal val="hidden"/>
                                              </p:val>
                                            </p:tav>
                                            <p:tav tm="50000">
                                              <p:val>
                                                <p:strVal val="visible"/>
                                              </p:val>
                                            </p:tav>
                                          </p:tavLst>
                                        </p:anim>
                                      </p:childTnLst>
                                    </p:cTn>
                                  </p:par>
                                </p:childTnLst>
                              </p:cTn>
                            </p:par>
                            <p:par>
                              <p:cTn id="31" fill="hold">
                                <p:stCondLst>
                                  <p:cond delay="3500"/>
                                </p:stCondLst>
                                <p:childTnLst>
                                  <p:par>
                                    <p:cTn id="32" presetID="2" presetClass="entr" presetSubtype="1" fill="hold" nodeType="afterEffect" p14:presetBounceEnd="50000">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14:bounceEnd="50000">
                                          <p:cBhvr additive="base">
                                            <p:cTn id="34"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23"/>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50000">
                                          <p:cBhvr additive="base">
                                            <p:cTn id="38"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22"/>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14:bounceEnd="50000">
                                          <p:cBhvr additive="base">
                                            <p:cTn id="42" dur="500" fill="hold"/>
                                            <p:tgtEl>
                                              <p:spTgt spid="34"/>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34"/>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14:bounceEnd="50000">
                                          <p:cBhvr additive="base">
                                            <p:cTn id="46"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47" dur="500" fill="hold"/>
                                            <p:tgtEl>
                                              <p:spTgt spid="35"/>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6" presetClass="emph" presetSubtype="0" fill="hold" grpId="1" nodeType="afterEffect">
                                      <p:stCondLst>
                                        <p:cond delay="0"/>
                                      </p:stCondLst>
                                      <p:childTnLst>
                                        <p:animScale>
                                          <p:cBhvr>
                                            <p:cTn id="50" dur="500" fill="hold"/>
                                            <p:tgtEl>
                                              <p:spTgt spid="22"/>
                                            </p:tgtEl>
                                          </p:cBhvr>
                                          <p:by x="125000" y="125000"/>
                                        </p:animScale>
                                      </p:childTnLst>
                                    </p:cTn>
                                  </p:par>
                                </p:childTnLst>
                              </p:cTn>
                            </p:par>
                            <p:par>
                              <p:cTn id="51" fill="hold">
                                <p:stCondLst>
                                  <p:cond delay="4500"/>
                                </p:stCondLst>
                                <p:childTnLst>
                                  <p:par>
                                    <p:cTn id="52" presetID="6" presetClass="emph" presetSubtype="0" fill="hold" grpId="2" nodeType="afterEffect">
                                      <p:stCondLst>
                                        <p:cond delay="0"/>
                                      </p:stCondLst>
                                      <p:childTnLst>
                                        <p:animScale>
                                          <p:cBhvr>
                                            <p:cTn id="53" dur="500" fill="hold"/>
                                            <p:tgtEl>
                                              <p:spTgt spid="22"/>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animBg="1"/>
          <p:bldP spid="22" grpId="1" animBg="1"/>
          <p:bldP spid="22" grpId="2"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1+#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par>
                                    <p:cTn id="18" presetID="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35" presetClass="emph" presetSubtype="0" repeatCount="5000" fill="hold" nodeType="withEffect">
                                      <p:stCondLst>
                                        <p:cond delay="500"/>
                                      </p:stCondLst>
                                      <p:childTnLst>
                                        <p:anim calcmode="discrete" valueType="str">
                                          <p:cBhvr>
                                            <p:cTn id="21" dur="200" fill="hold"/>
                                            <p:tgtEl>
                                              <p:spTgt spid="27"/>
                                            </p:tgtEl>
                                            <p:attrNameLst>
                                              <p:attrName>style.visibility</p:attrName>
                                            </p:attrNameLst>
                                          </p:cBhvr>
                                          <p:tavLst>
                                            <p:tav tm="0">
                                              <p:val>
                                                <p:strVal val="hidden"/>
                                              </p:val>
                                            </p:tav>
                                            <p:tav tm="50000">
                                              <p:val>
                                                <p:strVal val="visible"/>
                                              </p:val>
                                            </p:tav>
                                          </p:tavLst>
                                        </p:anim>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35" presetClass="emph" presetSubtype="0" repeatCount="5000" fill="hold" nodeType="withEffect">
                                      <p:stCondLst>
                                        <p:cond delay="0"/>
                                      </p:stCondLst>
                                      <p:childTnLst>
                                        <p:anim calcmode="discrete" valueType="str">
                                          <p:cBhvr>
                                            <p:cTn id="25" dur="200" fill="hold"/>
                                            <p:tgtEl>
                                              <p:spTgt spid="28"/>
                                            </p:tgtEl>
                                            <p:attrNameLst>
                                              <p:attrName>style.visibility</p:attrName>
                                            </p:attrNameLst>
                                          </p:cBhvr>
                                          <p:tavLst>
                                            <p:tav tm="0">
                                              <p:val>
                                                <p:strVal val="hidden"/>
                                              </p:val>
                                            </p:tav>
                                            <p:tav tm="50000">
                                              <p:val>
                                                <p:strVal val="visible"/>
                                              </p:val>
                                            </p:tav>
                                          </p:tavLst>
                                        </p:anim>
                                      </p:childTnLst>
                                    </p:cTn>
                                  </p:par>
                                  <p:par>
                                    <p:cTn id="26" presetID="1"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p:stCondLst>
                                  <p:cond delay="2500"/>
                                </p:stCondLst>
                                <p:childTnLst>
                                  <p:par>
                                    <p:cTn id="29" presetID="35" presetClass="emph" presetSubtype="0" repeatCount="5000" fill="hold" nodeType="afterEffect">
                                      <p:stCondLst>
                                        <p:cond delay="0"/>
                                      </p:stCondLst>
                                      <p:childTnLst>
                                        <p:anim calcmode="discrete" valueType="str">
                                          <p:cBhvr>
                                            <p:cTn id="30" dur="200" fill="hold"/>
                                            <p:tgtEl>
                                              <p:spTgt spid="31"/>
                                            </p:tgtEl>
                                            <p:attrNameLst>
                                              <p:attrName>style.visibility</p:attrName>
                                            </p:attrNameLst>
                                          </p:cBhvr>
                                          <p:tavLst>
                                            <p:tav tm="0">
                                              <p:val>
                                                <p:strVal val="hidden"/>
                                              </p:val>
                                            </p:tav>
                                            <p:tav tm="50000">
                                              <p:val>
                                                <p:strVal val="visible"/>
                                              </p:val>
                                            </p:tav>
                                          </p:tavLst>
                                        </p:anim>
                                      </p:childTnLst>
                                    </p:cTn>
                                  </p:par>
                                </p:childTnLst>
                              </p:cTn>
                            </p:par>
                            <p:par>
                              <p:cTn id="31" fill="hold">
                                <p:stCondLst>
                                  <p:cond delay="3500"/>
                                </p:stCondLst>
                                <p:childTnLst>
                                  <p:par>
                                    <p:cTn id="32" presetID="2" presetClass="entr" presetSubtype="1"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6" presetClass="emph" presetSubtype="0" fill="hold" grpId="1" nodeType="afterEffect">
                                      <p:stCondLst>
                                        <p:cond delay="0"/>
                                      </p:stCondLst>
                                      <p:childTnLst>
                                        <p:animScale>
                                          <p:cBhvr>
                                            <p:cTn id="50" dur="500" fill="hold"/>
                                            <p:tgtEl>
                                              <p:spTgt spid="22"/>
                                            </p:tgtEl>
                                          </p:cBhvr>
                                          <p:by x="125000" y="125000"/>
                                        </p:animScale>
                                      </p:childTnLst>
                                    </p:cTn>
                                  </p:par>
                                </p:childTnLst>
                              </p:cTn>
                            </p:par>
                            <p:par>
                              <p:cTn id="51" fill="hold">
                                <p:stCondLst>
                                  <p:cond delay="4500"/>
                                </p:stCondLst>
                                <p:childTnLst>
                                  <p:par>
                                    <p:cTn id="52" presetID="6" presetClass="emph" presetSubtype="0" fill="hold" grpId="2" nodeType="afterEffect">
                                      <p:stCondLst>
                                        <p:cond delay="0"/>
                                      </p:stCondLst>
                                      <p:childTnLst>
                                        <p:animScale>
                                          <p:cBhvr>
                                            <p:cTn id="53" dur="500" fill="hold"/>
                                            <p:tgtEl>
                                              <p:spTgt spid="22"/>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animBg="1"/>
          <p:bldP spid="22" grpId="1" animBg="1"/>
          <p:bldP spid="22" grpId="2" animBg="1"/>
          <p:bldP spid="34" grpId="0" animBg="1"/>
          <p:bldP spid="3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6560352"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Voor goede samenwerking binnen dergelijke PGA-casussen is het nodig dat alle relevante partners met elkaar om tafel zitten, elkaar leren kennen en vertrouwen, en het probleem als gezamenlijk probleem ervaren. Triple-problematiek komt immers vaak voor en kan niet los van elkaar worden gezien. De partners dienen zich zowel gezamenlijk verantwoordelijk te voelen als eigenaarschap te pakken op hun rol in de aanpak van het probleemgebied waar zij expertise op hebben. In een casusoverleg kun je overigens met elkaar erg lang doorzoeken naar de optimale keuze voor welke problematiek voorliggend is. Vaak blijkt die er eigenlijk niet te zijn. De cliënt past nergens precies. Er is na de patstelling een partner nodig die zegt: “OK, dan gaan wij het wel doen” en een andere partner die zegt: “en daarna pakken wij het stokje over.”</a:t>
            </a:r>
          </a:p>
          <a:p>
            <a:pPr lvl="0">
              <a:lnSpc>
                <a:spcPct val="150000"/>
              </a:lnSpc>
            </a:pPr>
            <a:r>
              <a:rPr lang="nl-NL" sz="1300">
                <a:solidFill>
                  <a:schemeClr val="tx1"/>
                </a:solidFill>
              </a:rPr>
              <a:t>Vergeet verder niet zo nodig specifieke (ervaringsdeskundige) experts te betrekken, bijvoorbeeld voor LVB, huiselijk geweld, eergerelateerd geweld of (vluchteling)trauma. Sluit ook de woningcorporaties en de reclasseringsorganisaties aan bij de lokale PGA; zij zijn belangrijk voor een sluitende PGA-samenwerking. De reclassering komt niet per definitie lokaal aan tafel, zie in de apothekerskast van Bureau Regionale Veiligheidsstrategie hoe je informatie van de reclassering kan opvragen of hen kan betrekken.</a:t>
            </a:r>
          </a:p>
          <a:p>
            <a:pPr lvl="0">
              <a:lnSpc>
                <a:spcPct val="150000"/>
              </a:lnSpc>
            </a:pPr>
            <a:endParaRPr lang="nl-NL" sz="1300">
              <a:solidFill>
                <a:schemeClr val="tx1"/>
              </a:solidFill>
            </a:endParaRP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2280116"/>
            <a:chOff x="838200" y="856931"/>
            <a:chExt cx="2278365" cy="228011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8293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Betrek alle relevante partners bij het gedeelde ‘probleem’, creëer eigenaarschap en wees niet bang voor een suboptimale keuze</a:t>
              </a:r>
              <a:endParaRPr lang="nl-NL" sz="1400">
                <a:solidFill>
                  <a:schemeClr val="bg1"/>
                </a:solidFill>
              </a:endParaRPr>
            </a:p>
          </p:txBody>
        </p:sp>
      </p:grpSp>
      <p:grpSp>
        <p:nvGrpSpPr>
          <p:cNvPr id="27" name="LINK">
            <a:extLst>
              <a:ext uri="{FF2B5EF4-FFF2-40B4-BE49-F238E27FC236}">
                <a16:creationId xmlns:a16="http://schemas.microsoft.com/office/drawing/2014/main" id="{0A3B4020-D8CB-EE4B-A944-4CCAE901BD53}"/>
              </a:ext>
            </a:extLst>
          </p:cNvPr>
          <p:cNvGrpSpPr/>
          <p:nvPr/>
        </p:nvGrpSpPr>
        <p:grpSpPr>
          <a:xfrm>
            <a:off x="4011090" y="5788193"/>
            <a:ext cx="2638066" cy="400110"/>
            <a:chOff x="10502623" y="3644156"/>
            <a:chExt cx="2638066" cy="400110"/>
          </a:xfrm>
        </p:grpSpPr>
        <p:sp>
          <p:nvSpPr>
            <p:cNvPr id="28" name="Rechthoek 27">
              <a:hlinkClick r:id="rId4"/>
              <a:extLst>
                <a:ext uri="{FF2B5EF4-FFF2-40B4-BE49-F238E27FC236}">
                  <a16:creationId xmlns:a16="http://schemas.microsoft.com/office/drawing/2014/main" id="{0B1E76BF-15AF-A04C-B422-B1AA15A038D3}"/>
                </a:ext>
              </a:extLst>
            </p:cNvPr>
            <p:cNvSpPr/>
            <p:nvPr/>
          </p:nvSpPr>
          <p:spPr>
            <a:xfrm>
              <a:off x="10692608" y="3644156"/>
              <a:ext cx="244808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APOTHEKERSKAST (ACHTER INLOG)</a:t>
              </a:r>
            </a:p>
          </p:txBody>
        </p:sp>
        <p:pic>
          <p:nvPicPr>
            <p:cNvPr id="29" name="Graphic 28" descr="Paperclip met effen opvulling">
              <a:extLst>
                <a:ext uri="{FF2B5EF4-FFF2-40B4-BE49-F238E27FC236}">
                  <a16:creationId xmlns:a16="http://schemas.microsoft.com/office/drawing/2014/main" id="{95B0C4CC-D4DA-6644-B56B-9534B4B0AFA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02623" y="3729911"/>
              <a:ext cx="243015" cy="243015"/>
            </a:xfrm>
            <a:prstGeom prst="rect">
              <a:avLst/>
            </a:prstGeom>
          </p:spPr>
        </p:pic>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9"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10"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5" name="Titel_Casus">
            <a:extLst>
              <a:ext uri="{FF2B5EF4-FFF2-40B4-BE49-F238E27FC236}">
                <a16:creationId xmlns:a16="http://schemas.microsoft.com/office/drawing/2014/main" id="{200EEB19-3973-CA4C-8549-CA23D9457673}"/>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1353001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1606540" y="1240209"/>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549598" y="1516520"/>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039509"/>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10" name="Rechthoek 9">
            <a:extLst>
              <a:ext uri="{FF2B5EF4-FFF2-40B4-BE49-F238E27FC236}">
                <a16:creationId xmlns:a16="http://schemas.microsoft.com/office/drawing/2014/main" id="{ABC06B81-E1A8-1449-A553-11EAC31BE2F3}"/>
              </a:ext>
            </a:extLst>
          </p:cNvPr>
          <p:cNvSpPr/>
          <p:nvPr/>
        </p:nvSpPr>
        <p:spPr>
          <a:xfrm>
            <a:off x="2334391" y="1024175"/>
            <a:ext cx="1067921" cy="646331"/>
          </a:xfrm>
          <a:prstGeom prst="rect">
            <a:avLst/>
          </a:prstGeom>
        </p:spPr>
        <p:txBody>
          <a:bodyPr wrap="none">
            <a:spAutoFit/>
          </a:bodyPr>
          <a:lstStyle/>
          <a:p>
            <a:r>
              <a:rPr lang="nl-NL" sz="3600" b="1">
                <a:latin typeface="Ubuntu Light" panose="020B0304030602030204" pitchFamily="34" charset="0"/>
              </a:rPr>
              <a:t>Tips</a:t>
            </a:r>
          </a:p>
        </p:txBody>
      </p:sp>
      <p:grpSp>
        <p:nvGrpSpPr>
          <p:cNvPr id="86" name="Groep 85">
            <a:extLst>
              <a:ext uri="{FF2B5EF4-FFF2-40B4-BE49-F238E27FC236}">
                <a16:creationId xmlns:a16="http://schemas.microsoft.com/office/drawing/2014/main" id="{A2A87291-CBBB-3744-90F4-0FC42E5C7625}"/>
              </a:ext>
            </a:extLst>
          </p:cNvPr>
          <p:cNvGrpSpPr/>
          <p:nvPr/>
        </p:nvGrpSpPr>
        <p:grpSpPr>
          <a:xfrm>
            <a:off x="838200" y="1614728"/>
            <a:ext cx="2295315" cy="1645915"/>
            <a:chOff x="4468476" y="2110653"/>
            <a:chExt cx="2295315" cy="1645915"/>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469516" y="211065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468476" y="2766521"/>
              <a:ext cx="2058772" cy="990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Wees alert op signalen die mogelijk kunnen wijzen op een LVB </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057887"/>
              <a:ext cx="392599" cy="392599"/>
              <a:chOff x="5703401" y="165375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65375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7623" y="1720383"/>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3823103" y="1445519"/>
            <a:ext cx="2019448" cy="1419429"/>
            <a:chOff x="4744344" y="2373431"/>
            <a:chExt cx="2019448" cy="1419429"/>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4774451" y="2373431"/>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6" action="ppaction://hlinksldjump"/>
              <a:extLst>
                <a:ext uri="{FF2B5EF4-FFF2-40B4-BE49-F238E27FC236}">
                  <a16:creationId xmlns:a16="http://schemas.microsoft.com/office/drawing/2014/main" id="{ADE3B5B9-0F85-1F47-A288-3439DC9268A1}"/>
                </a:ext>
              </a:extLst>
            </p:cNvPr>
            <p:cNvSpPr/>
            <p:nvPr/>
          </p:nvSpPr>
          <p:spPr>
            <a:xfrm>
              <a:off x="4744344" y="2998895"/>
              <a:ext cx="1796156" cy="793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Vereenvoudig de communicatie </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6"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93" name="Groep 92">
            <a:extLst>
              <a:ext uri="{FF2B5EF4-FFF2-40B4-BE49-F238E27FC236}">
                <a16:creationId xmlns:a16="http://schemas.microsoft.com/office/drawing/2014/main" id="{8735D84E-5D83-BF43-9905-15B3C1F6D051}"/>
              </a:ext>
            </a:extLst>
          </p:cNvPr>
          <p:cNvGrpSpPr/>
          <p:nvPr/>
        </p:nvGrpSpPr>
        <p:grpSpPr>
          <a:xfrm>
            <a:off x="6338152" y="1719531"/>
            <a:ext cx="2442716" cy="1618487"/>
            <a:chOff x="4321076" y="2257502"/>
            <a:chExt cx="2442716" cy="1618487"/>
          </a:xfrm>
        </p:grpSpPr>
        <p:sp>
          <p:nvSpPr>
            <p:cNvPr id="94" name="Tijdelijke aanduiding voor tekst 2">
              <a:extLst>
                <a:ext uri="{FF2B5EF4-FFF2-40B4-BE49-F238E27FC236}">
                  <a16:creationId xmlns:a16="http://schemas.microsoft.com/office/drawing/2014/main" id="{491DC923-9A8A-2A44-B75C-B5BB6873F2AC}"/>
                </a:ext>
              </a:extLst>
            </p:cNvPr>
            <p:cNvSpPr txBox="1">
              <a:spLocks/>
            </p:cNvSpPr>
            <p:nvPr/>
          </p:nvSpPr>
          <p:spPr>
            <a:xfrm>
              <a:off x="4400998" y="2257502"/>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95" name="Rechthoek 94">
              <a:hlinkClick r:id="rId7" action="ppaction://hlinksldjump"/>
              <a:extLst>
                <a:ext uri="{FF2B5EF4-FFF2-40B4-BE49-F238E27FC236}">
                  <a16:creationId xmlns:a16="http://schemas.microsoft.com/office/drawing/2014/main" id="{6B4012F7-FE61-324C-9B40-FAAEAAC00B43}"/>
                </a:ext>
              </a:extLst>
            </p:cNvPr>
            <p:cNvSpPr/>
            <p:nvPr/>
          </p:nvSpPr>
          <p:spPr>
            <a:xfrm>
              <a:off x="4321076" y="2894918"/>
              <a:ext cx="2219425" cy="981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Zorg voor één duidelijk aanspreekpunt voor de PGA-cliënt </a:t>
              </a:r>
            </a:p>
          </p:txBody>
        </p:sp>
        <p:grpSp>
          <p:nvGrpSpPr>
            <p:cNvPr id="96" name="Groep 95">
              <a:extLst>
                <a:ext uri="{FF2B5EF4-FFF2-40B4-BE49-F238E27FC236}">
                  <a16:creationId xmlns:a16="http://schemas.microsoft.com/office/drawing/2014/main" id="{463EF90E-2CDB-2042-93BC-2D21E39D5B36}"/>
                </a:ext>
              </a:extLst>
            </p:cNvPr>
            <p:cNvGrpSpPr/>
            <p:nvPr/>
          </p:nvGrpSpPr>
          <p:grpSpPr>
            <a:xfrm>
              <a:off x="6371193" y="3227222"/>
              <a:ext cx="392599" cy="392599"/>
              <a:chOff x="5703402" y="1891119"/>
              <a:chExt cx="550314" cy="550314"/>
            </a:xfrm>
          </p:grpSpPr>
          <p:sp>
            <p:nvSpPr>
              <p:cNvPr id="97" name="Ovaal 96">
                <a:extLst>
                  <a:ext uri="{FF2B5EF4-FFF2-40B4-BE49-F238E27FC236}">
                    <a16:creationId xmlns:a16="http://schemas.microsoft.com/office/drawing/2014/main" id="{2C7D42BD-4A5E-154F-8265-16636D47482F}"/>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8" name="Graphic 97" descr="Caret naar rechts met effen opvulling">
                <a:hlinkClick r:id="rId7" action="ppaction://hlinksldjump"/>
                <a:extLst>
                  <a:ext uri="{FF2B5EF4-FFF2-40B4-BE49-F238E27FC236}">
                    <a16:creationId xmlns:a16="http://schemas.microsoft.com/office/drawing/2014/main" id="{F8FBEB7B-90F0-F844-9752-C62D73589E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99" name="Groep 98">
            <a:extLst>
              <a:ext uri="{FF2B5EF4-FFF2-40B4-BE49-F238E27FC236}">
                <a16:creationId xmlns:a16="http://schemas.microsoft.com/office/drawing/2014/main" id="{46FDA7AA-E73C-8A42-8183-B4F4E7087DE0}"/>
              </a:ext>
            </a:extLst>
          </p:cNvPr>
          <p:cNvGrpSpPr/>
          <p:nvPr/>
        </p:nvGrpSpPr>
        <p:grpSpPr>
          <a:xfrm>
            <a:off x="505830" y="3056852"/>
            <a:ext cx="2490205" cy="1781779"/>
            <a:chOff x="4273587" y="2185396"/>
            <a:chExt cx="2490205" cy="1781779"/>
          </a:xfrm>
        </p:grpSpPr>
        <p:sp>
          <p:nvSpPr>
            <p:cNvPr id="100" name="Tijdelijke aanduiding voor tekst 2">
              <a:extLst>
                <a:ext uri="{FF2B5EF4-FFF2-40B4-BE49-F238E27FC236}">
                  <a16:creationId xmlns:a16="http://schemas.microsoft.com/office/drawing/2014/main" id="{FB741FAE-902D-8344-AE61-A9AC49D3683D}"/>
                </a:ext>
              </a:extLst>
            </p:cNvPr>
            <p:cNvSpPr txBox="1">
              <a:spLocks/>
            </p:cNvSpPr>
            <p:nvPr/>
          </p:nvSpPr>
          <p:spPr>
            <a:xfrm>
              <a:off x="4294063" y="218539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101" name="Rechthoek 100">
              <a:hlinkClick r:id="rId8" action="ppaction://hlinksldjump"/>
              <a:extLst>
                <a:ext uri="{FF2B5EF4-FFF2-40B4-BE49-F238E27FC236}">
                  <a16:creationId xmlns:a16="http://schemas.microsoft.com/office/drawing/2014/main" id="{A8A75A9C-3B82-FA4D-B760-96E74C010799}"/>
                </a:ext>
              </a:extLst>
            </p:cNvPr>
            <p:cNvSpPr/>
            <p:nvPr/>
          </p:nvSpPr>
          <p:spPr>
            <a:xfrm>
              <a:off x="4273587" y="2854517"/>
              <a:ext cx="2272005" cy="1112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Zorg voor een dag- en avondbesteding </a:t>
              </a:r>
              <a:br>
                <a:rPr lang="nl-NL" sz="1400" b="1">
                  <a:solidFill>
                    <a:schemeClr val="bg1"/>
                  </a:solidFill>
                </a:rPr>
              </a:br>
              <a:r>
                <a:rPr lang="nl-NL" sz="1400" b="1">
                  <a:solidFill>
                    <a:schemeClr val="bg1"/>
                  </a:solidFill>
                </a:rPr>
                <a:t>(tip voor werk: indicatie banenafspraak) </a:t>
              </a:r>
            </a:p>
          </p:txBody>
        </p:sp>
        <p:grpSp>
          <p:nvGrpSpPr>
            <p:cNvPr id="102" name="Groep 101">
              <a:extLst>
                <a:ext uri="{FF2B5EF4-FFF2-40B4-BE49-F238E27FC236}">
                  <a16:creationId xmlns:a16="http://schemas.microsoft.com/office/drawing/2014/main" id="{8C32C9FB-30F5-D941-B7FD-414AAF708CFA}"/>
                </a:ext>
              </a:extLst>
            </p:cNvPr>
            <p:cNvGrpSpPr/>
            <p:nvPr/>
          </p:nvGrpSpPr>
          <p:grpSpPr>
            <a:xfrm>
              <a:off x="6371193" y="3227222"/>
              <a:ext cx="392599" cy="392599"/>
              <a:chOff x="5703402" y="1891119"/>
              <a:chExt cx="550314" cy="550314"/>
            </a:xfrm>
          </p:grpSpPr>
          <p:sp>
            <p:nvSpPr>
              <p:cNvPr id="103" name="Ovaal 102">
                <a:extLst>
                  <a:ext uri="{FF2B5EF4-FFF2-40B4-BE49-F238E27FC236}">
                    <a16:creationId xmlns:a16="http://schemas.microsoft.com/office/drawing/2014/main" id="{C8210A3B-D659-2F43-B400-ADB7CCDDBC37}"/>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4" name="Graphic 103" descr="Caret naar rechts met effen opvulling">
                <a:hlinkClick r:id="rId8" action="ppaction://hlinksldjump"/>
                <a:extLst>
                  <a:ext uri="{FF2B5EF4-FFF2-40B4-BE49-F238E27FC236}">
                    <a16:creationId xmlns:a16="http://schemas.microsoft.com/office/drawing/2014/main" id="{799BBC36-9D7C-744C-A52D-515003CFAD8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06" name="Groep 105">
            <a:extLst>
              <a:ext uri="{FF2B5EF4-FFF2-40B4-BE49-F238E27FC236}">
                <a16:creationId xmlns:a16="http://schemas.microsoft.com/office/drawing/2014/main" id="{C1BD5EF2-C56F-7C4C-980F-5DC58E1CFBC8}"/>
              </a:ext>
            </a:extLst>
          </p:cNvPr>
          <p:cNvGrpSpPr/>
          <p:nvPr/>
        </p:nvGrpSpPr>
        <p:grpSpPr>
          <a:xfrm>
            <a:off x="3741996" y="2901189"/>
            <a:ext cx="2977373" cy="1820773"/>
            <a:chOff x="3786419" y="2106375"/>
            <a:chExt cx="2977373" cy="1820773"/>
          </a:xfrm>
        </p:grpSpPr>
        <p:sp>
          <p:nvSpPr>
            <p:cNvPr id="107" name="Tijdelijke aanduiding voor tekst 2">
              <a:extLst>
                <a:ext uri="{FF2B5EF4-FFF2-40B4-BE49-F238E27FC236}">
                  <a16:creationId xmlns:a16="http://schemas.microsoft.com/office/drawing/2014/main" id="{6A8519B9-70E0-CD4D-BC4C-1BB01861810A}"/>
                </a:ext>
              </a:extLst>
            </p:cNvPr>
            <p:cNvSpPr txBox="1">
              <a:spLocks/>
            </p:cNvSpPr>
            <p:nvPr/>
          </p:nvSpPr>
          <p:spPr>
            <a:xfrm>
              <a:off x="3848092" y="2106375"/>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5</a:t>
              </a:r>
            </a:p>
          </p:txBody>
        </p:sp>
        <p:sp>
          <p:nvSpPr>
            <p:cNvPr id="108" name="Rechthoek 107">
              <a:hlinkClick r:id="rId9" action="ppaction://hlinksldjump"/>
              <a:extLst>
                <a:ext uri="{FF2B5EF4-FFF2-40B4-BE49-F238E27FC236}">
                  <a16:creationId xmlns:a16="http://schemas.microsoft.com/office/drawing/2014/main" id="{429C1056-406D-314B-BB9D-51618436445F}"/>
                </a:ext>
              </a:extLst>
            </p:cNvPr>
            <p:cNvSpPr/>
            <p:nvPr/>
          </p:nvSpPr>
          <p:spPr>
            <a:xfrm>
              <a:off x="3786419" y="2761393"/>
              <a:ext cx="2759173" cy="1165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Wees je bewust van mogelijke hechtingsproblematiek en (vroegkinderlijk) trauma</a:t>
              </a:r>
            </a:p>
          </p:txBody>
        </p:sp>
        <p:grpSp>
          <p:nvGrpSpPr>
            <p:cNvPr id="109" name="Groep 108">
              <a:extLst>
                <a:ext uri="{FF2B5EF4-FFF2-40B4-BE49-F238E27FC236}">
                  <a16:creationId xmlns:a16="http://schemas.microsoft.com/office/drawing/2014/main" id="{71911727-9010-944C-91F8-4EFDA402C7CD}"/>
                </a:ext>
              </a:extLst>
            </p:cNvPr>
            <p:cNvGrpSpPr/>
            <p:nvPr/>
          </p:nvGrpSpPr>
          <p:grpSpPr>
            <a:xfrm>
              <a:off x="6371193" y="3227222"/>
              <a:ext cx="392599" cy="392599"/>
              <a:chOff x="5703402" y="1891119"/>
              <a:chExt cx="550314" cy="550314"/>
            </a:xfrm>
          </p:grpSpPr>
          <p:sp>
            <p:nvSpPr>
              <p:cNvPr id="110" name="Ovaal 109">
                <a:extLst>
                  <a:ext uri="{FF2B5EF4-FFF2-40B4-BE49-F238E27FC236}">
                    <a16:creationId xmlns:a16="http://schemas.microsoft.com/office/drawing/2014/main" id="{5CDBBF24-8D27-AE4E-B9A4-C9F6551F6DE9}"/>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1" name="Graphic 110" descr="Caret naar rechts met effen opvulling">
                <a:hlinkClick r:id="rId9" action="ppaction://hlinksldjump"/>
                <a:extLst>
                  <a:ext uri="{FF2B5EF4-FFF2-40B4-BE49-F238E27FC236}">
                    <a16:creationId xmlns:a16="http://schemas.microsoft.com/office/drawing/2014/main" id="{4808FF23-4C46-E14B-9357-E8357DC2BB6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18" name="Groep 117">
            <a:extLst>
              <a:ext uri="{FF2B5EF4-FFF2-40B4-BE49-F238E27FC236}">
                <a16:creationId xmlns:a16="http://schemas.microsoft.com/office/drawing/2014/main" id="{20A139E2-3CAC-9046-86F4-2E95DB263B34}"/>
              </a:ext>
            </a:extLst>
          </p:cNvPr>
          <p:cNvGrpSpPr/>
          <p:nvPr/>
        </p:nvGrpSpPr>
        <p:grpSpPr>
          <a:xfrm>
            <a:off x="1946539" y="4680033"/>
            <a:ext cx="2490205" cy="1487050"/>
            <a:chOff x="4273587" y="2366579"/>
            <a:chExt cx="2490205" cy="1487050"/>
          </a:xfrm>
        </p:grpSpPr>
        <p:sp>
          <p:nvSpPr>
            <p:cNvPr id="119" name="Tijdelijke aanduiding voor tekst 2">
              <a:extLst>
                <a:ext uri="{FF2B5EF4-FFF2-40B4-BE49-F238E27FC236}">
                  <a16:creationId xmlns:a16="http://schemas.microsoft.com/office/drawing/2014/main" id="{56F834FB-DCAC-5E40-BC61-FDA1F3756B66}"/>
                </a:ext>
              </a:extLst>
            </p:cNvPr>
            <p:cNvSpPr txBox="1">
              <a:spLocks/>
            </p:cNvSpPr>
            <p:nvPr/>
          </p:nvSpPr>
          <p:spPr>
            <a:xfrm>
              <a:off x="4334027" y="2366579"/>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6</a:t>
              </a:r>
            </a:p>
          </p:txBody>
        </p:sp>
        <p:sp>
          <p:nvSpPr>
            <p:cNvPr id="120" name="Rechthoek 119">
              <a:hlinkClick r:id="rId10" action="ppaction://hlinksldjump"/>
              <a:extLst>
                <a:ext uri="{FF2B5EF4-FFF2-40B4-BE49-F238E27FC236}">
                  <a16:creationId xmlns:a16="http://schemas.microsoft.com/office/drawing/2014/main" id="{635E4053-8601-604E-95E8-23284AE71D03}"/>
                </a:ext>
              </a:extLst>
            </p:cNvPr>
            <p:cNvSpPr/>
            <p:nvPr/>
          </p:nvSpPr>
          <p:spPr>
            <a:xfrm>
              <a:off x="4273587" y="2988046"/>
              <a:ext cx="2272005" cy="8655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Bekijk of mentorschap mogelijk een optie is</a:t>
              </a:r>
            </a:p>
          </p:txBody>
        </p:sp>
        <p:grpSp>
          <p:nvGrpSpPr>
            <p:cNvPr id="121" name="Groep 120">
              <a:extLst>
                <a:ext uri="{FF2B5EF4-FFF2-40B4-BE49-F238E27FC236}">
                  <a16:creationId xmlns:a16="http://schemas.microsoft.com/office/drawing/2014/main" id="{C7647A0B-182B-354C-B608-07575F937704}"/>
                </a:ext>
              </a:extLst>
            </p:cNvPr>
            <p:cNvGrpSpPr/>
            <p:nvPr/>
          </p:nvGrpSpPr>
          <p:grpSpPr>
            <a:xfrm>
              <a:off x="6371193" y="3227222"/>
              <a:ext cx="392599" cy="392599"/>
              <a:chOff x="5703402" y="1891119"/>
              <a:chExt cx="550314" cy="550314"/>
            </a:xfrm>
          </p:grpSpPr>
          <p:sp>
            <p:nvSpPr>
              <p:cNvPr id="122" name="Ovaal 121">
                <a:extLst>
                  <a:ext uri="{FF2B5EF4-FFF2-40B4-BE49-F238E27FC236}">
                    <a16:creationId xmlns:a16="http://schemas.microsoft.com/office/drawing/2014/main" id="{D1FADCE6-215C-4D48-ADB9-70B444BC5726}"/>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3" name="Graphic 122" descr="Caret naar rechts met effen opvulling">
                <a:hlinkClick r:id="rId10" action="ppaction://hlinksldjump"/>
                <a:extLst>
                  <a:ext uri="{FF2B5EF4-FFF2-40B4-BE49-F238E27FC236}">
                    <a16:creationId xmlns:a16="http://schemas.microsoft.com/office/drawing/2014/main" id="{FC07FACF-FFD5-F14A-8114-98447F2AC53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2330450" y="526040"/>
            <a:ext cx="7001921"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Maik</a:t>
            </a:r>
            <a:r>
              <a:rPr lang="nl-NL" sz="3600"/>
              <a:t> (LVB en dak- en thuisloos)</a:t>
            </a:r>
          </a:p>
        </p:txBody>
      </p:sp>
      <p:sp>
        <p:nvSpPr>
          <p:cNvPr id="59" name="BTN_Probleem">
            <a:hlinkClick r:id="rId11" action="ppaction://hlinksldjump"/>
            <a:extLst>
              <a:ext uri="{FF2B5EF4-FFF2-40B4-BE49-F238E27FC236}">
                <a16:creationId xmlns:a16="http://schemas.microsoft.com/office/drawing/2014/main" id="{8EAD7781-EA58-004C-B421-82D5D3E23229}"/>
              </a:ext>
            </a:extLst>
          </p:cNvPr>
          <p:cNvSpPr>
            <a:spLocks noChangeAspect="1"/>
          </p:cNvSpPr>
          <p:nvPr/>
        </p:nvSpPr>
        <p:spPr>
          <a:xfrm>
            <a:off x="10750497" y="2019570"/>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latin typeface="Ubuntu" panose="020B0504030602030204" pitchFamily="34" charset="0"/>
              </a:rPr>
              <a:t>WAT IS</a:t>
            </a:r>
          </a:p>
          <a:p>
            <a:pPr algn="ctr"/>
            <a:r>
              <a:rPr lang="nl-NL" sz="1200">
                <a:latin typeface="Ubuntu" panose="020B0504030602030204" pitchFamily="34" charset="0"/>
              </a:rPr>
              <a:t>HIERVOOR</a:t>
            </a:r>
            <a:br>
              <a:rPr lang="nl-NL" sz="1200">
                <a:latin typeface="Ubuntu" panose="020B0504030602030204" pitchFamily="34" charset="0"/>
              </a:rPr>
            </a:br>
            <a:r>
              <a:rPr lang="nl-NL" sz="1200">
                <a:latin typeface="Ubuntu" panose="020B0504030602030204" pitchFamily="34" charset="0"/>
              </a:rPr>
              <a:t>NODIG</a:t>
            </a:r>
          </a:p>
        </p:txBody>
      </p:sp>
      <p:grpSp>
        <p:nvGrpSpPr>
          <p:cNvPr id="61" name="Groep 60">
            <a:extLst>
              <a:ext uri="{FF2B5EF4-FFF2-40B4-BE49-F238E27FC236}">
                <a16:creationId xmlns:a16="http://schemas.microsoft.com/office/drawing/2014/main" id="{9D001BB8-4BE3-5A40-B329-86DD050EC21C}"/>
              </a:ext>
            </a:extLst>
          </p:cNvPr>
          <p:cNvGrpSpPr/>
          <p:nvPr/>
        </p:nvGrpSpPr>
        <p:grpSpPr>
          <a:xfrm>
            <a:off x="10918646" y="306663"/>
            <a:ext cx="764954" cy="806448"/>
            <a:chOff x="8898277" y="658751"/>
            <a:chExt cx="764954" cy="806448"/>
          </a:xfrm>
        </p:grpSpPr>
        <p:pic>
          <p:nvPicPr>
            <p:cNvPr id="62" name="Graphic 61" descr="Naar rechts wijzende wijsvinger met handrug met effen opvulling">
              <a:extLst>
                <a:ext uri="{FF2B5EF4-FFF2-40B4-BE49-F238E27FC236}">
                  <a16:creationId xmlns:a16="http://schemas.microsoft.com/office/drawing/2014/main" id="{A2277503-5448-F54B-976E-C14777A7F016}"/>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rot="5400000">
              <a:off x="9000951" y="900482"/>
              <a:ext cx="564717" cy="564717"/>
            </a:xfrm>
            <a:prstGeom prst="rect">
              <a:avLst/>
            </a:prstGeom>
          </p:spPr>
        </p:pic>
        <p:sp>
          <p:nvSpPr>
            <p:cNvPr id="64" name="Rechthoek 63">
              <a:extLst>
                <a:ext uri="{FF2B5EF4-FFF2-40B4-BE49-F238E27FC236}">
                  <a16:creationId xmlns:a16="http://schemas.microsoft.com/office/drawing/2014/main" id="{62E06127-2FF9-844E-8EFA-1B787FCED834}"/>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66" name="BTN_Probleem">
            <a:hlinkClick r:id="rId14" action="ppaction://hlinksldjump"/>
            <a:extLst>
              <a:ext uri="{FF2B5EF4-FFF2-40B4-BE49-F238E27FC236}">
                <a16:creationId xmlns:a16="http://schemas.microsoft.com/office/drawing/2014/main" id="{43A46E25-70F5-9C40-962F-5678BE770A17}"/>
              </a:ext>
            </a:extLst>
          </p:cNvPr>
          <p:cNvSpPr>
            <a:spLocks noChangeAspect="1"/>
          </p:cNvSpPr>
          <p:nvPr/>
        </p:nvSpPr>
        <p:spPr>
          <a:xfrm>
            <a:off x="10993571" y="334515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TOPS</a:t>
            </a:r>
          </a:p>
        </p:txBody>
      </p:sp>
      <p:sp>
        <p:nvSpPr>
          <p:cNvPr id="67" name="BTN_Probleem">
            <a:hlinkClick r:id="rId15" action="ppaction://hlinksldjump"/>
            <a:extLst>
              <a:ext uri="{FF2B5EF4-FFF2-40B4-BE49-F238E27FC236}">
                <a16:creationId xmlns:a16="http://schemas.microsoft.com/office/drawing/2014/main" id="{0D38264E-5900-B746-A55B-7101C274482C}"/>
              </a:ext>
            </a:extLst>
          </p:cNvPr>
          <p:cNvSpPr>
            <a:spLocks noChangeAspect="1"/>
          </p:cNvSpPr>
          <p:nvPr/>
        </p:nvSpPr>
        <p:spPr>
          <a:xfrm>
            <a:off x="10993571" y="1204937"/>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grpSp>
        <p:nvGrpSpPr>
          <p:cNvPr id="69" name="Groep 68">
            <a:extLst>
              <a:ext uri="{FF2B5EF4-FFF2-40B4-BE49-F238E27FC236}">
                <a16:creationId xmlns:a16="http://schemas.microsoft.com/office/drawing/2014/main" id="{8C51019B-9098-454A-88B1-C03F246979DA}"/>
              </a:ext>
            </a:extLst>
          </p:cNvPr>
          <p:cNvGrpSpPr/>
          <p:nvPr/>
        </p:nvGrpSpPr>
        <p:grpSpPr>
          <a:xfrm>
            <a:off x="4981797" y="4563911"/>
            <a:ext cx="3295992" cy="1620569"/>
            <a:chOff x="3467800" y="2361396"/>
            <a:chExt cx="3295992" cy="1620569"/>
          </a:xfrm>
        </p:grpSpPr>
        <p:sp>
          <p:nvSpPr>
            <p:cNvPr id="70" name="Tijdelijke aanduiding voor tekst 2">
              <a:extLst>
                <a:ext uri="{FF2B5EF4-FFF2-40B4-BE49-F238E27FC236}">
                  <a16:creationId xmlns:a16="http://schemas.microsoft.com/office/drawing/2014/main" id="{84CFA40B-B7FC-7341-8961-F51A459FF626}"/>
                </a:ext>
              </a:extLst>
            </p:cNvPr>
            <p:cNvSpPr txBox="1">
              <a:spLocks/>
            </p:cNvSpPr>
            <p:nvPr/>
          </p:nvSpPr>
          <p:spPr>
            <a:xfrm>
              <a:off x="3504990" y="236139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7</a:t>
              </a:r>
            </a:p>
          </p:txBody>
        </p:sp>
        <p:sp>
          <p:nvSpPr>
            <p:cNvPr id="71" name="Rechthoek 70">
              <a:hlinkClick r:id="rId16" action="ppaction://hlinksldjump"/>
              <a:extLst>
                <a:ext uri="{FF2B5EF4-FFF2-40B4-BE49-F238E27FC236}">
                  <a16:creationId xmlns:a16="http://schemas.microsoft.com/office/drawing/2014/main" id="{98527FE8-C219-1D4E-B60D-7C34C1A16CAD}"/>
                </a:ext>
              </a:extLst>
            </p:cNvPr>
            <p:cNvSpPr/>
            <p:nvPr/>
          </p:nvSpPr>
          <p:spPr>
            <a:xfrm>
              <a:off x="3467800" y="2991207"/>
              <a:ext cx="3077792" cy="990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Wijs iemand aan die de PGA-cliënt op sleeptouw neemt naar belangrijke afspraken</a:t>
              </a:r>
            </a:p>
          </p:txBody>
        </p:sp>
        <p:grpSp>
          <p:nvGrpSpPr>
            <p:cNvPr id="72" name="Groep 71">
              <a:extLst>
                <a:ext uri="{FF2B5EF4-FFF2-40B4-BE49-F238E27FC236}">
                  <a16:creationId xmlns:a16="http://schemas.microsoft.com/office/drawing/2014/main" id="{3AA6C387-7413-D144-866F-3E6CDE52E5B7}"/>
                </a:ext>
              </a:extLst>
            </p:cNvPr>
            <p:cNvGrpSpPr/>
            <p:nvPr/>
          </p:nvGrpSpPr>
          <p:grpSpPr>
            <a:xfrm>
              <a:off x="6371193" y="3227222"/>
              <a:ext cx="392599" cy="392599"/>
              <a:chOff x="5703402" y="1891119"/>
              <a:chExt cx="550314" cy="550314"/>
            </a:xfrm>
          </p:grpSpPr>
          <p:sp>
            <p:nvSpPr>
              <p:cNvPr id="73" name="Ovaal 72">
                <a:extLst>
                  <a:ext uri="{FF2B5EF4-FFF2-40B4-BE49-F238E27FC236}">
                    <a16:creationId xmlns:a16="http://schemas.microsoft.com/office/drawing/2014/main" id="{B1202BA9-0EF2-F44F-A36B-2D39ACB14E04}"/>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5" name="Graphic 74" descr="Caret naar rechts met effen opvulling">
                <a:hlinkClick r:id="rId16" action="ppaction://hlinksldjump"/>
                <a:extLst>
                  <a:ext uri="{FF2B5EF4-FFF2-40B4-BE49-F238E27FC236}">
                    <a16:creationId xmlns:a16="http://schemas.microsoft.com/office/drawing/2014/main" id="{7C85793E-CCB8-7549-9BA0-9E347D0F4BB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pic>
        <p:nvPicPr>
          <p:cNvPr id="105" name="Persona">
            <a:extLst>
              <a:ext uri="{FF2B5EF4-FFF2-40B4-BE49-F238E27FC236}">
                <a16:creationId xmlns:a16="http://schemas.microsoft.com/office/drawing/2014/main" id="{64193D6E-736C-1A46-9F9A-50BC2ACD3E34}"/>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9659221" y="4595245"/>
            <a:ext cx="2105931" cy="2115636"/>
          </a:xfrm>
          <a:prstGeom prst="rect">
            <a:avLst/>
          </a:prstGeom>
        </p:spPr>
      </p:pic>
    </p:spTree>
    <p:extLst>
      <p:ext uri="{BB962C8B-B14F-4D97-AF65-F5344CB8AC3E}">
        <p14:creationId xmlns:p14="http://schemas.microsoft.com/office/powerpoint/2010/main" val="2470166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14:bounceEnd="50000">
                                          <p:cBhvr additive="base">
                                            <p:cTn id="7" dur="5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50000">
                                          <p:cBhvr additive="base">
                                            <p:cTn id="11" dur="5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6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14:bounceEnd="50000">
                                          <p:cBhvr additive="base">
                                            <p:cTn id="15" dur="500" fill="hold"/>
                                            <p:tgtEl>
                                              <p:spTgt spid="59"/>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50000">
                                          <p:cBhvr additive="base">
                                            <p:cTn id="19" dur="5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6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59"/>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5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6" grpId="0" animBg="1"/>
          <p:bldP spid="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59"/>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5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6" grpId="0" animBg="1"/>
          <p:bldP spid="67"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6169760"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Het is belangrijk om altijd alert te zijn op mogelijke signalen die kunnen wijzen op een LVB. Kijk bijvoorbeeld naar de onderwijscarrière. Veel (jong)volwassenen met een LVB hebben op het speciaal onderwijs gezeten, zijn voortijdig schoolverlaters of een of meerdere keren blijven zitten. Ook in contact zijn er signalen om alert op te zijn. Iemand komt regelmatig niet opdagen voor een gesprek, reageert tijdens gesprekken stil of passief of juist verbaal agressief of komt afspraken niet na. Mogelijk komt dit voort uit problemen met tijdsbegrip, plannen en organiseren, gebrekkige emotieregulatie of niet goed begrijpen van wat er afgesproken is of weten hoe iets uit te voeren. PGA-cliënten met een LVB hebben moeite om verbanden tussen oorzaak en gevolg te zien. Het kunnen vooruitzien en anticiperen op iets is lastiger. Dit kan overkomen als lastig en onwil, maar kan dus ook voortkomen uit onmacht en onvermogen. Zie de handreiking vroegsignalering LVB van het landelijk kenniscentrum LVB.</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405824"/>
            <a:chOff x="838200" y="856931"/>
            <a:chExt cx="2278365" cy="140582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9550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Wees alert op signalen die mogelijk kunnen wijzen op een lvb </a:t>
              </a:r>
              <a:endParaRPr lang="nl-NL" sz="1400">
                <a:solidFill>
                  <a:schemeClr val="bg1"/>
                </a:solidFill>
              </a:endParaRP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grpSp>
        <p:nvGrpSpPr>
          <p:cNvPr id="27" name="LINK">
            <a:extLst>
              <a:ext uri="{FF2B5EF4-FFF2-40B4-BE49-F238E27FC236}">
                <a16:creationId xmlns:a16="http://schemas.microsoft.com/office/drawing/2014/main" id="{9FC17418-9370-604A-8987-2998391BCBF9}"/>
              </a:ext>
            </a:extLst>
          </p:cNvPr>
          <p:cNvGrpSpPr/>
          <p:nvPr/>
        </p:nvGrpSpPr>
        <p:grpSpPr>
          <a:xfrm>
            <a:off x="4004991" y="5262572"/>
            <a:ext cx="2941241" cy="400110"/>
            <a:chOff x="10502623" y="3644156"/>
            <a:chExt cx="2941241" cy="400110"/>
          </a:xfrm>
        </p:grpSpPr>
        <p:sp>
          <p:nvSpPr>
            <p:cNvPr id="28" name="Rechthoek 27">
              <a:hlinkClick r:id="rId9"/>
              <a:extLst>
                <a:ext uri="{FF2B5EF4-FFF2-40B4-BE49-F238E27FC236}">
                  <a16:creationId xmlns:a16="http://schemas.microsoft.com/office/drawing/2014/main" id="{441117B2-098B-8A4E-BD74-DF8411571313}"/>
                </a:ext>
              </a:extLst>
            </p:cNvPr>
            <p:cNvSpPr/>
            <p:nvPr/>
          </p:nvSpPr>
          <p:spPr>
            <a:xfrm>
              <a:off x="10728927" y="3644156"/>
              <a:ext cx="2714937"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HANDREIKING VROEGSIGNALERING LVB</a:t>
              </a:r>
            </a:p>
          </p:txBody>
        </p:sp>
        <p:pic>
          <p:nvPicPr>
            <p:cNvPr id="29" name="Graphic 28" descr="Paperclip met effen opvulling">
              <a:extLst>
                <a:ext uri="{FF2B5EF4-FFF2-40B4-BE49-F238E27FC236}">
                  <a16:creationId xmlns:a16="http://schemas.microsoft.com/office/drawing/2014/main" id="{C4DFC65E-93FC-3E46-AC4E-6A6D49D1479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502623" y="3729911"/>
              <a:ext cx="243015" cy="243015"/>
            </a:xfrm>
            <a:prstGeom prst="rect">
              <a:avLst/>
            </a:prstGeom>
          </p:spPr>
        </p:pic>
      </p:grpSp>
    </p:spTree>
    <p:extLst>
      <p:ext uri="{BB962C8B-B14F-4D97-AF65-F5344CB8AC3E}">
        <p14:creationId xmlns:p14="http://schemas.microsoft.com/office/powerpoint/2010/main" val="2209398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6169760"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PGA-cliënten worden nogal eens onbedoeld overvraagd, helemaal als er sprake is van een (vermoeden van) LVB. Taalbegrip is vaak minder goed ontwikkeld dan het niveau van taalgebruik doet vermoeden. Ze zijn ‘streetwise’ en kunnen door een vlotte babbel overkomen als iemand die het wel begrijpt.  Het vereenvoudigen van het taalgebruik is belangrijk om aan te sluiten bij het begripsniveau. Dit kan door het gebruik van korte boodschappen, gangbare woorden en het vermijden van figuurlijk taalgebruik. Praat rustig en stel één vraag of geef één boodschap tegelijkertijd. Zorg dat non-verbale en verbale communicatie overeenkomen, herhaal en ga na of diegene het begrepen heeft door in de eigen woorden te laten herhalen wat er gezegd is. Tot slot werkt het ook goed om visuele ondersteuning te gebruiken, omdat schriftelijke communicatie met veel tekst vaak niet goed begrepen wordt. Het is wel belangrijk dat de communicatie niet te kinderlijk is.</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150652"/>
            <a:chOff x="838200" y="856931"/>
            <a:chExt cx="2278365" cy="1150652"/>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69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Vereenvoudig de communicatie </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Tree>
    <p:extLst>
      <p:ext uri="{BB962C8B-B14F-4D97-AF65-F5344CB8AC3E}">
        <p14:creationId xmlns:p14="http://schemas.microsoft.com/office/powerpoint/2010/main" val="2945762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83826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Vaak zijn er bij dergelijke complexe casussen veel partijen betrokken. Dit kan verwarrend en lastig zijn, zeker voor iemand met een LVB. Naast de inhoudelijke problematiek die speelt, krijgt de PGA-cliënt er eigenlijk nog een probleem bij: het overzicht houden over het geheel. Daarom is het van belang duidelijk te maken wie primair met de cliënt communiceert en zo duidelijk mogelijk te communiceren via een helder afgesproken lijn.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405824"/>
            <a:chOff x="838200" y="856931"/>
            <a:chExt cx="2278365" cy="140582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9550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Zorg voor één duidelijk aanspreekpunt voor de PGA-cliënt </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Tree>
    <p:extLst>
      <p:ext uri="{BB962C8B-B14F-4D97-AF65-F5344CB8AC3E}">
        <p14:creationId xmlns:p14="http://schemas.microsoft.com/office/powerpoint/2010/main" val="624625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604085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Mensen met een LVB nemen minder vaak deel aan activiteiten zoals georganiseerde sport of andere hobby’s. Daarnaast is het voor hen vaak moeilijk om werk te vinden en te behouden. Hierdoor lopen zij risico op crimineel gedrag en recidive. Kijk dus naar een dag- en/of avondbesteding om iemand weg te houden bij foute ‘vrienden’. Daarnaast kan een zinvolle invulling van de vrije tijd een belangrijke ‘ingang’ vormen voor ondersteuning en biedt het mogelijkheden tot het opbouwen van een positief netwerk. Mogelijk heeft de cliënt recht op een ‘indicatie banenafspraak’. Een indicatie banenafspraak kan je aanvragen bij het UWV. Indien de cliënt op het voortgezet speciaal onderwijs of praktijkonderwijs heeft gezeten, voldoet hij altijd aan de voorwaarden. Van daaruit kan dagbesteding en werk worden georganiseerd. Hiermee kan je bijvoorbeeld gebruik maken van een jobcoach, en zijn er voordelen voor werkgevers om iemand in dienst te nemen. Dit kan helpen bij het vinden en behouden van werk of dag- en avondbesteding.</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636017"/>
            <a:chOff x="838200" y="856931"/>
            <a:chExt cx="2278365" cy="163601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185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Zorg voor een dag- en avondbesteding </a:t>
              </a:r>
              <a:br>
                <a:rPr lang="nl-NL" sz="1400" b="1">
                  <a:solidFill>
                    <a:schemeClr val="bg1"/>
                  </a:solidFill>
                </a:rPr>
              </a:br>
              <a:r>
                <a:rPr lang="nl-NL" sz="1400" b="1">
                  <a:solidFill>
                    <a:schemeClr val="bg1"/>
                  </a:solidFill>
                </a:rPr>
                <a:t>(tip voor werk: indicatie banenafspraak) </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Tree>
    <p:extLst>
      <p:ext uri="{BB962C8B-B14F-4D97-AF65-F5344CB8AC3E}">
        <p14:creationId xmlns:p14="http://schemas.microsoft.com/office/powerpoint/2010/main" val="4212662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6169760"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Bij mensen met een LVB is er relatief vaak sprake van een minder veilige hechting en traumatische ervaringen in de jeugd. Daarnaast is bij LVB-kinderen vaker sprake van (multi)problematische gezinssituaties en ouders die zelf een verstandelijke beperking en/of een problematische gehechtheid hebben en verminderde opvoedingsvaardigheden. Klachten uiten zich dikwijls in gedragsproblemen die lang niet altijd herkend worden als uiting van hun hechtingsproblematiek of traumatische ervaringen. De neiging bestaat daardoor om de behandeling op de gedragsproblemen te richten. Het is daarom belangrijk om traumasensitief te werken en de kennis hierover te vergroten onder professionals. Dit punt geldt overigens voor alle PGA-cliënten, maar voor PGA-cliënten met een (vermoeden van) LVB in het bijzonder.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5</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309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Wees je bewust van mogelijke hechtings-problematiek en (vroegkinderlijk) trauma</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grpSp>
        <p:nvGrpSpPr>
          <p:cNvPr id="25" name="LINK">
            <a:extLst>
              <a:ext uri="{FF2B5EF4-FFF2-40B4-BE49-F238E27FC236}">
                <a16:creationId xmlns:a16="http://schemas.microsoft.com/office/drawing/2014/main" id="{0AD6A000-9B1D-3349-A573-28DD1451102B}"/>
              </a:ext>
            </a:extLst>
          </p:cNvPr>
          <p:cNvGrpSpPr/>
          <p:nvPr/>
        </p:nvGrpSpPr>
        <p:grpSpPr>
          <a:xfrm>
            <a:off x="4004991" y="4568068"/>
            <a:ext cx="5941114" cy="392296"/>
            <a:chOff x="10502623" y="3649700"/>
            <a:chExt cx="5941114" cy="392296"/>
          </a:xfrm>
        </p:grpSpPr>
        <p:sp>
          <p:nvSpPr>
            <p:cNvPr id="26" name="Rechthoek 25">
              <a:hlinkClick r:id="rId9"/>
              <a:extLst>
                <a:ext uri="{FF2B5EF4-FFF2-40B4-BE49-F238E27FC236}">
                  <a16:creationId xmlns:a16="http://schemas.microsoft.com/office/drawing/2014/main" id="{E0623C51-4A05-214A-AF06-3AFDD5F81F39}"/>
                </a:ext>
              </a:extLst>
            </p:cNvPr>
            <p:cNvSpPr/>
            <p:nvPr/>
          </p:nvSpPr>
          <p:spPr>
            <a:xfrm>
              <a:off x="10728927" y="3649700"/>
              <a:ext cx="5714810"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TRAUMASENSITIEF WERKEN BINNEN DE VISIE GEFASEERDE KETEN-/NETWERKZORG</a:t>
              </a:r>
            </a:p>
          </p:txBody>
        </p:sp>
        <p:pic>
          <p:nvPicPr>
            <p:cNvPr id="27" name="Graphic 26" descr="Paperclip met effen opvulling">
              <a:extLst>
                <a:ext uri="{FF2B5EF4-FFF2-40B4-BE49-F238E27FC236}">
                  <a16:creationId xmlns:a16="http://schemas.microsoft.com/office/drawing/2014/main" id="{716D10F8-B743-D440-96C0-394897EAD2C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502623" y="3729911"/>
              <a:ext cx="243015" cy="243015"/>
            </a:xfrm>
            <a:prstGeom prst="rect">
              <a:avLst/>
            </a:prstGeom>
          </p:spPr>
        </p:pic>
      </p:grpSp>
    </p:spTree>
    <p:extLst>
      <p:ext uri="{BB962C8B-B14F-4D97-AF65-F5344CB8AC3E}">
        <p14:creationId xmlns:p14="http://schemas.microsoft.com/office/powerpoint/2010/main" val="489592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6169760"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Voor sommige PGA-cliënten is mentorschap een goede optie. Dit is een manier om iemand (18+) te beschermen die niet goed kan beslissen over zijn verzorging, verpleging, behandeling en begeleiding. De kantonrechter kan een mentor aanstellen die de persoonlijke (niet-financiële) zaken van deze persoon regelt.</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150652"/>
            <a:chOff x="838200" y="856931"/>
            <a:chExt cx="2278365" cy="1150652"/>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6</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69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Bekijk of mentorschap mogelijk een optie is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grpSp>
        <p:nvGrpSpPr>
          <p:cNvPr id="25" name="LINK">
            <a:extLst>
              <a:ext uri="{FF2B5EF4-FFF2-40B4-BE49-F238E27FC236}">
                <a16:creationId xmlns:a16="http://schemas.microsoft.com/office/drawing/2014/main" id="{2A35C782-AAC2-1D4D-AEF9-5BAA94A0EB2C}"/>
              </a:ext>
            </a:extLst>
          </p:cNvPr>
          <p:cNvGrpSpPr/>
          <p:nvPr/>
        </p:nvGrpSpPr>
        <p:grpSpPr>
          <a:xfrm>
            <a:off x="4004991" y="2600447"/>
            <a:ext cx="2941241" cy="400110"/>
            <a:chOff x="10502623" y="3644156"/>
            <a:chExt cx="2941241" cy="400110"/>
          </a:xfrm>
        </p:grpSpPr>
        <p:sp>
          <p:nvSpPr>
            <p:cNvPr id="26" name="Rechthoek 25">
              <a:hlinkClick r:id="rId9"/>
              <a:extLst>
                <a:ext uri="{FF2B5EF4-FFF2-40B4-BE49-F238E27FC236}">
                  <a16:creationId xmlns:a16="http://schemas.microsoft.com/office/drawing/2014/main" id="{DB23A682-4B90-B443-AA7B-7749375C9705}"/>
                </a:ext>
              </a:extLst>
            </p:cNvPr>
            <p:cNvSpPr/>
            <p:nvPr/>
          </p:nvSpPr>
          <p:spPr>
            <a:xfrm>
              <a:off x="10728927" y="3644156"/>
              <a:ext cx="2714937"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WIE KRIJGT EEN MENTOR</a:t>
              </a:r>
            </a:p>
          </p:txBody>
        </p:sp>
        <p:pic>
          <p:nvPicPr>
            <p:cNvPr id="27" name="Graphic 26" descr="Paperclip met effen opvulling">
              <a:extLst>
                <a:ext uri="{FF2B5EF4-FFF2-40B4-BE49-F238E27FC236}">
                  <a16:creationId xmlns:a16="http://schemas.microsoft.com/office/drawing/2014/main" id="{7AB20D4A-59FA-2F4C-AFCE-4FBDA94F1FE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502623" y="3729911"/>
              <a:ext cx="243015" cy="243015"/>
            </a:xfrm>
            <a:prstGeom prst="rect">
              <a:avLst/>
            </a:prstGeom>
          </p:spPr>
        </p:pic>
      </p:grpSp>
    </p:spTree>
    <p:extLst>
      <p:ext uri="{BB962C8B-B14F-4D97-AF65-F5344CB8AC3E}">
        <p14:creationId xmlns:p14="http://schemas.microsoft.com/office/powerpoint/2010/main" val="2852536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53346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Als een cliënt vaak niet komt opdagen bij afspraken, komt dit mogelijk vanwege de problemen met tijdsbegrip, plannen en organiseren. Het kan helpend zijn om een professional aan te wijzen die de cliënt meeneemt naar deze afspraken. Maar iemand uit het eigen netwerk van de cliënt of een ervaringsdeskundige zou ook goed kunnen.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7</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309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Wijs iemand aan die de PGA-cliënt op sleeptouw neemt naar belangrijke afspraken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127959" y="5767607"/>
            <a:ext cx="2418413" cy="358055"/>
            <a:chOff x="9127959" y="5767607"/>
            <a:chExt cx="2418413"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127959" y="5831127"/>
              <a:ext cx="2045122" cy="276999"/>
            </a:xfrm>
            <a:prstGeom prst="rect">
              <a:avLst/>
            </a:prstGeom>
          </p:spPr>
          <p:txBody>
            <a:bodyPr wrap="square">
              <a:spAutoFit/>
            </a:bodyPr>
            <a:lstStyle/>
            <a:p>
              <a:pPr algn="r"/>
              <a:r>
                <a:rPr lang="nl-NL" sz="1200">
                  <a:solidFill>
                    <a:schemeClr val="accent2"/>
                  </a:solidFill>
                  <a:latin typeface="Ubuntu" panose="020B0504030602030204" pitchFamily="34" charset="0"/>
                </a:rPr>
                <a:t>WAT IS HIERVOOR NODIG</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Tree>
    <p:extLst>
      <p:ext uri="{BB962C8B-B14F-4D97-AF65-F5344CB8AC3E}">
        <p14:creationId xmlns:p14="http://schemas.microsoft.com/office/powerpoint/2010/main" val="1191375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1919545" y="2146645"/>
            <a:ext cx="8927376" cy="8927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165500" y="1837375"/>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6676231" y="3463813"/>
            <a:ext cx="6657241" cy="6657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grpSp>
        <p:nvGrpSpPr>
          <p:cNvPr id="86" name="Groep 85">
            <a:extLst>
              <a:ext uri="{FF2B5EF4-FFF2-40B4-BE49-F238E27FC236}">
                <a16:creationId xmlns:a16="http://schemas.microsoft.com/office/drawing/2014/main" id="{A2A87291-CBBB-3744-90F4-0FC42E5C7625}"/>
              </a:ext>
            </a:extLst>
          </p:cNvPr>
          <p:cNvGrpSpPr/>
          <p:nvPr/>
        </p:nvGrpSpPr>
        <p:grpSpPr>
          <a:xfrm>
            <a:off x="3099929" y="2167490"/>
            <a:ext cx="2661235" cy="1884658"/>
            <a:chOff x="4102556" y="2132144"/>
            <a:chExt cx="2661235" cy="188465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115281" y="2132144"/>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102556" y="2760679"/>
              <a:ext cx="2437944" cy="12561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goede basiskennis en bewustwording bij alle betrokken professionals over LVB</a:t>
              </a: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227222"/>
              <a:ext cx="392599" cy="392599"/>
              <a:chOff x="5703401" y="189111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59" name="Groep 58">
            <a:extLst>
              <a:ext uri="{FF2B5EF4-FFF2-40B4-BE49-F238E27FC236}">
                <a16:creationId xmlns:a16="http://schemas.microsoft.com/office/drawing/2014/main" id="{36E747E0-0DB9-1D48-A526-F177AB010D8D}"/>
              </a:ext>
            </a:extLst>
          </p:cNvPr>
          <p:cNvGrpSpPr/>
          <p:nvPr/>
        </p:nvGrpSpPr>
        <p:grpSpPr>
          <a:xfrm>
            <a:off x="6132893" y="2515839"/>
            <a:ext cx="3035618" cy="2106246"/>
            <a:chOff x="3728173" y="2052825"/>
            <a:chExt cx="3035618" cy="2106246"/>
          </a:xfrm>
        </p:grpSpPr>
        <p:sp>
          <p:nvSpPr>
            <p:cNvPr id="60" name="Tijdelijke aanduiding voor tekst 2">
              <a:extLst>
                <a:ext uri="{FF2B5EF4-FFF2-40B4-BE49-F238E27FC236}">
                  <a16:creationId xmlns:a16="http://schemas.microsoft.com/office/drawing/2014/main" id="{D47879BC-8D17-C74A-940E-BD3341E4FBAE}"/>
                </a:ext>
              </a:extLst>
            </p:cNvPr>
            <p:cNvSpPr txBox="1">
              <a:spLocks/>
            </p:cNvSpPr>
            <p:nvPr/>
          </p:nvSpPr>
          <p:spPr>
            <a:xfrm>
              <a:off x="3793642" y="2052825"/>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61" name="Rechthoek 60">
              <a:hlinkClick r:id="rId6" action="ppaction://hlinksldjump"/>
              <a:extLst>
                <a:ext uri="{FF2B5EF4-FFF2-40B4-BE49-F238E27FC236}">
                  <a16:creationId xmlns:a16="http://schemas.microsoft.com/office/drawing/2014/main" id="{DCEF96CA-1124-EC45-B53A-2FD8AA81EEBF}"/>
                </a:ext>
              </a:extLst>
            </p:cNvPr>
            <p:cNvSpPr/>
            <p:nvPr/>
          </p:nvSpPr>
          <p:spPr>
            <a:xfrm>
              <a:off x="3728173" y="2708693"/>
              <a:ext cx="2812328" cy="1450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t>Informatie-uitwisseling tussen betrokken professionals over vermoedens of constateringen van een LVB in een zo vroeg mogelijk stadium</a:t>
              </a:r>
            </a:p>
          </p:txBody>
        </p:sp>
        <p:grpSp>
          <p:nvGrpSpPr>
            <p:cNvPr id="62" name="Groep 61">
              <a:extLst>
                <a:ext uri="{FF2B5EF4-FFF2-40B4-BE49-F238E27FC236}">
                  <a16:creationId xmlns:a16="http://schemas.microsoft.com/office/drawing/2014/main" id="{A5766A31-7C9F-B247-A986-98EF8F46F2CA}"/>
                </a:ext>
              </a:extLst>
            </p:cNvPr>
            <p:cNvGrpSpPr/>
            <p:nvPr/>
          </p:nvGrpSpPr>
          <p:grpSpPr>
            <a:xfrm>
              <a:off x="6371192" y="3227222"/>
              <a:ext cx="392599" cy="392599"/>
              <a:chOff x="5703401" y="1891119"/>
              <a:chExt cx="550314" cy="550314"/>
            </a:xfrm>
          </p:grpSpPr>
          <p:sp>
            <p:nvSpPr>
              <p:cNvPr id="64" name="Ovaal 63">
                <a:extLst>
                  <a:ext uri="{FF2B5EF4-FFF2-40B4-BE49-F238E27FC236}">
                    <a16:creationId xmlns:a16="http://schemas.microsoft.com/office/drawing/2014/main" id="{33731499-6A42-CD44-B242-1446EDD06C8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5" name="Graphic 64" descr="Caret naar rechts met effen opvulling">
                <a:hlinkClick r:id="rId6" action="ppaction://hlinksldjump"/>
                <a:extLst>
                  <a:ext uri="{FF2B5EF4-FFF2-40B4-BE49-F238E27FC236}">
                    <a16:creationId xmlns:a16="http://schemas.microsoft.com/office/drawing/2014/main" id="{BA5CD284-C3E0-FD44-8DB7-1BA95329CD4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pic>
        <p:nvPicPr>
          <p:cNvPr id="73" name="Mira">
            <a:extLst>
              <a:ext uri="{FF2B5EF4-FFF2-40B4-BE49-F238E27FC236}">
                <a16:creationId xmlns:a16="http://schemas.microsoft.com/office/drawing/2014/main" id="{2FD159C2-047C-634D-95B3-E0D891B96AF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0423" y="2673348"/>
            <a:ext cx="2055880" cy="3899319"/>
          </a:xfrm>
          <a:prstGeom prst="rect">
            <a:avLst/>
          </a:prstGeom>
        </p:spPr>
      </p:pic>
      <p:sp>
        <p:nvSpPr>
          <p:cNvPr id="38" name="Titel_Casus">
            <a:extLst>
              <a:ext uri="{FF2B5EF4-FFF2-40B4-BE49-F238E27FC236}">
                <a16:creationId xmlns:a16="http://schemas.microsoft.com/office/drawing/2014/main" id="{AEAA02BA-82FE-1F45-8305-4A19C0F4EB33}"/>
              </a:ext>
            </a:extLst>
          </p:cNvPr>
          <p:cNvSpPr txBox="1">
            <a:spLocks/>
          </p:cNvSpPr>
          <p:nvPr/>
        </p:nvSpPr>
        <p:spPr>
          <a:xfrm>
            <a:off x="2330450" y="526040"/>
            <a:ext cx="6875727"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Maik</a:t>
            </a:r>
            <a:r>
              <a:rPr lang="nl-NL" sz="3600"/>
              <a:t> (LVB en dak- en thuisloos)</a:t>
            </a:r>
          </a:p>
        </p:txBody>
      </p:sp>
      <p:sp>
        <p:nvSpPr>
          <p:cNvPr id="39" name="Rechthoek 38">
            <a:extLst>
              <a:ext uri="{FF2B5EF4-FFF2-40B4-BE49-F238E27FC236}">
                <a16:creationId xmlns:a16="http://schemas.microsoft.com/office/drawing/2014/main" id="{43F9BC8F-BA07-FC41-9D83-677164287872}"/>
              </a:ext>
            </a:extLst>
          </p:cNvPr>
          <p:cNvSpPr/>
          <p:nvPr/>
        </p:nvSpPr>
        <p:spPr>
          <a:xfrm>
            <a:off x="2330450" y="1150994"/>
            <a:ext cx="4766498" cy="646331"/>
          </a:xfrm>
          <a:prstGeom prst="rect">
            <a:avLst/>
          </a:prstGeom>
        </p:spPr>
        <p:txBody>
          <a:bodyPr wrap="none">
            <a:spAutoFit/>
          </a:bodyPr>
          <a:lstStyle/>
          <a:p>
            <a:r>
              <a:rPr lang="nl-NL" sz="3600" b="1">
                <a:latin typeface="Ubuntu Light" panose="020B0304030602030204" pitchFamily="34" charset="0"/>
              </a:rPr>
              <a:t>Wat is hiervoor nodig</a:t>
            </a:r>
          </a:p>
        </p:txBody>
      </p:sp>
      <p:sp>
        <p:nvSpPr>
          <p:cNvPr id="37" name="BTN_Probleem">
            <a:hlinkClick r:id="rId8" action="ppaction://hlinksldjump"/>
            <a:extLst>
              <a:ext uri="{FF2B5EF4-FFF2-40B4-BE49-F238E27FC236}">
                <a16:creationId xmlns:a16="http://schemas.microsoft.com/office/drawing/2014/main" id="{3E79F8E5-750F-534B-AEFB-CB3C9DC6CB6E}"/>
              </a:ext>
            </a:extLst>
          </p:cNvPr>
          <p:cNvSpPr>
            <a:spLocks noChangeAspect="1"/>
          </p:cNvSpPr>
          <p:nvPr/>
        </p:nvSpPr>
        <p:spPr>
          <a:xfrm>
            <a:off x="10436599" y="2903586"/>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latin typeface="Ubuntu" panose="020B0504030602030204" pitchFamily="34" charset="0"/>
              </a:rPr>
              <a:t>TOPS VOOR DIT SOORT</a:t>
            </a:r>
          </a:p>
          <a:p>
            <a:pPr algn="ctr"/>
            <a:r>
              <a:rPr lang="nl-NL" sz="1200">
                <a:latin typeface="Ubuntu" panose="020B0504030602030204" pitchFamily="34" charset="0"/>
              </a:rPr>
              <a:t>CASUSSEN</a:t>
            </a:r>
          </a:p>
        </p:txBody>
      </p:sp>
      <p:grpSp>
        <p:nvGrpSpPr>
          <p:cNvPr id="40" name="Groep 39">
            <a:extLst>
              <a:ext uri="{FF2B5EF4-FFF2-40B4-BE49-F238E27FC236}">
                <a16:creationId xmlns:a16="http://schemas.microsoft.com/office/drawing/2014/main" id="{68D423CC-C035-EC48-BFA4-BA32649F4B75}"/>
              </a:ext>
            </a:extLst>
          </p:cNvPr>
          <p:cNvGrpSpPr/>
          <p:nvPr/>
        </p:nvGrpSpPr>
        <p:grpSpPr>
          <a:xfrm>
            <a:off x="10596633" y="308827"/>
            <a:ext cx="764954" cy="806448"/>
            <a:chOff x="8898277" y="658751"/>
            <a:chExt cx="764954" cy="806448"/>
          </a:xfrm>
        </p:grpSpPr>
        <p:pic>
          <p:nvPicPr>
            <p:cNvPr id="41" name="Graphic 40" descr="Naar rechts wijzende wijsvinger met handrug met effen opvulling">
              <a:extLst>
                <a:ext uri="{FF2B5EF4-FFF2-40B4-BE49-F238E27FC236}">
                  <a16:creationId xmlns:a16="http://schemas.microsoft.com/office/drawing/2014/main" id="{55083559-EFE6-6647-A310-AC70DD447DB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5400000">
              <a:off x="9000951" y="900482"/>
              <a:ext cx="564717" cy="564717"/>
            </a:xfrm>
            <a:prstGeom prst="rect">
              <a:avLst/>
            </a:prstGeom>
          </p:spPr>
        </p:pic>
        <p:sp>
          <p:nvSpPr>
            <p:cNvPr id="42" name="Rechthoek 41">
              <a:extLst>
                <a:ext uri="{FF2B5EF4-FFF2-40B4-BE49-F238E27FC236}">
                  <a16:creationId xmlns:a16="http://schemas.microsoft.com/office/drawing/2014/main" id="{54FAB404-0F8D-814B-9D2A-56B4A6257F81}"/>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43" name="BTN_Probleem">
            <a:hlinkClick r:id="rId11" action="ppaction://hlinksldjump"/>
            <a:extLst>
              <a:ext uri="{FF2B5EF4-FFF2-40B4-BE49-F238E27FC236}">
                <a16:creationId xmlns:a16="http://schemas.microsoft.com/office/drawing/2014/main" id="{1D1C3220-F242-5841-AA73-0CC234FF761E}"/>
              </a:ext>
            </a:extLst>
          </p:cNvPr>
          <p:cNvSpPr>
            <a:spLocks noChangeAspect="1"/>
          </p:cNvSpPr>
          <p:nvPr/>
        </p:nvSpPr>
        <p:spPr>
          <a:xfrm>
            <a:off x="10654165" y="2056997"/>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TIPS</a:t>
            </a:r>
          </a:p>
        </p:txBody>
      </p:sp>
      <p:sp>
        <p:nvSpPr>
          <p:cNvPr id="45" name="BTN_Probleem">
            <a:hlinkClick r:id="rId12" action="ppaction://hlinksldjump"/>
            <a:extLst>
              <a:ext uri="{FF2B5EF4-FFF2-40B4-BE49-F238E27FC236}">
                <a16:creationId xmlns:a16="http://schemas.microsoft.com/office/drawing/2014/main" id="{EA24A46A-5C50-7E4C-8952-7880DC4AB7B5}"/>
              </a:ext>
            </a:extLst>
          </p:cNvPr>
          <p:cNvSpPr>
            <a:spLocks noChangeAspect="1"/>
          </p:cNvSpPr>
          <p:nvPr/>
        </p:nvSpPr>
        <p:spPr>
          <a:xfrm>
            <a:off x="10648007" y="1206700"/>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32" name="Persona">
            <a:extLst>
              <a:ext uri="{FF2B5EF4-FFF2-40B4-BE49-F238E27FC236}">
                <a16:creationId xmlns:a16="http://schemas.microsoft.com/office/drawing/2014/main" id="{AEEE6B65-56F7-0E45-AB28-80F4B41ED5F7}"/>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8038624" y="4595245"/>
            <a:ext cx="2105931" cy="2115636"/>
          </a:xfrm>
          <a:prstGeom prst="rect">
            <a:avLst/>
          </a:prstGeom>
        </p:spPr>
      </p:pic>
      <p:grpSp>
        <p:nvGrpSpPr>
          <p:cNvPr id="33" name="Groep 32">
            <a:extLst>
              <a:ext uri="{FF2B5EF4-FFF2-40B4-BE49-F238E27FC236}">
                <a16:creationId xmlns:a16="http://schemas.microsoft.com/office/drawing/2014/main" id="{78B2B819-4FF9-A844-A267-5A5AB253C84E}"/>
              </a:ext>
            </a:extLst>
          </p:cNvPr>
          <p:cNvGrpSpPr/>
          <p:nvPr/>
        </p:nvGrpSpPr>
        <p:grpSpPr>
          <a:xfrm>
            <a:off x="3740186" y="4301921"/>
            <a:ext cx="3340373" cy="1839608"/>
            <a:chOff x="3423418" y="2188516"/>
            <a:chExt cx="3340373" cy="1839608"/>
          </a:xfrm>
        </p:grpSpPr>
        <p:sp>
          <p:nvSpPr>
            <p:cNvPr id="34" name="Tijdelijke aanduiding voor tekst 2">
              <a:extLst>
                <a:ext uri="{FF2B5EF4-FFF2-40B4-BE49-F238E27FC236}">
                  <a16:creationId xmlns:a16="http://schemas.microsoft.com/office/drawing/2014/main" id="{0425B7A3-3A68-204D-924A-2BD045A80DDF}"/>
                </a:ext>
              </a:extLst>
            </p:cNvPr>
            <p:cNvSpPr txBox="1">
              <a:spLocks/>
            </p:cNvSpPr>
            <p:nvPr/>
          </p:nvSpPr>
          <p:spPr>
            <a:xfrm>
              <a:off x="3498434" y="218851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35" name="Rechthoek 34">
              <a:hlinkClick r:id="rId14" action="ppaction://hlinksldjump"/>
              <a:extLst>
                <a:ext uri="{FF2B5EF4-FFF2-40B4-BE49-F238E27FC236}">
                  <a16:creationId xmlns:a16="http://schemas.microsoft.com/office/drawing/2014/main" id="{D921E331-198B-FD44-8084-2F91BB6D24A7}"/>
                </a:ext>
              </a:extLst>
            </p:cNvPr>
            <p:cNvSpPr/>
            <p:nvPr/>
          </p:nvSpPr>
          <p:spPr>
            <a:xfrm>
              <a:off x="3423418" y="2842419"/>
              <a:ext cx="3117082" cy="11857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Zie een mogelijke LVB bij de cliënt niet over het hoofd; borg de afname van de SCIL binnen het PGA-werkproces</a:t>
              </a:r>
            </a:p>
          </p:txBody>
        </p:sp>
        <p:grpSp>
          <p:nvGrpSpPr>
            <p:cNvPr id="36" name="Groep 35">
              <a:extLst>
                <a:ext uri="{FF2B5EF4-FFF2-40B4-BE49-F238E27FC236}">
                  <a16:creationId xmlns:a16="http://schemas.microsoft.com/office/drawing/2014/main" id="{1C3A7FD2-1B6A-8549-9115-1AC75CDB52E8}"/>
                </a:ext>
              </a:extLst>
            </p:cNvPr>
            <p:cNvGrpSpPr/>
            <p:nvPr/>
          </p:nvGrpSpPr>
          <p:grpSpPr>
            <a:xfrm>
              <a:off x="6371192" y="3227222"/>
              <a:ext cx="392599" cy="392599"/>
              <a:chOff x="5703401" y="1891119"/>
              <a:chExt cx="550314" cy="550314"/>
            </a:xfrm>
          </p:grpSpPr>
          <p:sp>
            <p:nvSpPr>
              <p:cNvPr id="44" name="Ovaal 43">
                <a:extLst>
                  <a:ext uri="{FF2B5EF4-FFF2-40B4-BE49-F238E27FC236}">
                    <a16:creationId xmlns:a16="http://schemas.microsoft.com/office/drawing/2014/main" id="{C8F5B756-1A9D-9F46-9522-C58C846C42A7}"/>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6" name="Graphic 45" descr="Caret naar rechts met effen opvulling">
                <a:hlinkClick r:id="rId14" action="ppaction://hlinksldjump"/>
                <a:extLst>
                  <a:ext uri="{FF2B5EF4-FFF2-40B4-BE49-F238E27FC236}">
                    <a16:creationId xmlns:a16="http://schemas.microsoft.com/office/drawing/2014/main" id="{44396B50-8166-9442-AC88-FF7EECD258A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Tree>
    <p:extLst>
      <p:ext uri="{BB962C8B-B14F-4D97-AF65-F5344CB8AC3E}">
        <p14:creationId xmlns:p14="http://schemas.microsoft.com/office/powerpoint/2010/main" val="2699121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50000">
                                          <p:cBhvr additive="base">
                                            <p:cTn id="7"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50000">
                                          <p:cBhvr additive="base">
                                            <p:cTn id="11"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50000">
                                          <p:cBhvr additive="base">
                                            <p:cTn id="15"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50000">
                                          <p:cBhvr additive="base">
                                            <p:cTn id="19" dur="5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37"/>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3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3" grpId="0" animBg="1"/>
          <p:bldP spid="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37"/>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3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3" grpId="0" animBg="1"/>
          <p:bldP spid="45" grpId="0" animBg="1"/>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3" y="1205210"/>
            <a:ext cx="3957481"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Om een LVB tijdig te herkennen of signaleren is het belangrijk dat alle betrokken professionals basiskennis hebben over LVB. Kennis over het signaleren, maar ook over een adequate bejegening en passende behandeling. Bewustwording dat een LVB vaker voorkomt dan verwacht, is belangrijk om professionals te motiveren signalen te herkennen en door te geven.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649160"/>
            <a:chOff x="838200" y="856931"/>
            <a:chExt cx="2278365" cy="1649160"/>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1983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goede basiskennis en bewustwording bij alle betrokken professionals over LVB</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a:t>
              </a:r>
            </a:p>
          </p:txBody>
        </p:sp>
      </p:grpSp>
      <p:sp>
        <p:nvSpPr>
          <p:cNvPr id="23" name="Titel_Casus">
            <a:extLst>
              <a:ext uri="{FF2B5EF4-FFF2-40B4-BE49-F238E27FC236}">
                <a16:creationId xmlns:a16="http://schemas.microsoft.com/office/drawing/2014/main" id="{8B520079-BCF5-1D45-84B2-DD534B6DD89D}"/>
              </a:ext>
            </a:extLst>
          </p:cNvPr>
          <p:cNvSpPr txBox="1">
            <a:spLocks/>
          </p:cNvSpPr>
          <p:nvPr/>
        </p:nvSpPr>
        <p:spPr>
          <a:xfrm>
            <a:off x="1999145" y="299683"/>
            <a:ext cx="2797444"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sp>
        <p:nvSpPr>
          <p:cNvPr id="28" name="BTN_Probleem">
            <a:hlinkClick r:id="rId5" action="ppaction://hlinksldjump"/>
            <a:extLst>
              <a:ext uri="{FF2B5EF4-FFF2-40B4-BE49-F238E27FC236}">
                <a16:creationId xmlns:a16="http://schemas.microsoft.com/office/drawing/2014/main" id="{9B2A3491-A9AA-4146-A038-92C5C657D6D9}"/>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9" name="Persona">
            <a:extLst>
              <a:ext uri="{FF2B5EF4-FFF2-40B4-BE49-F238E27FC236}">
                <a16:creationId xmlns:a16="http://schemas.microsoft.com/office/drawing/2014/main" id="{782DD748-E42A-3544-8BFE-2FC75CCFD55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038624" y="4595245"/>
            <a:ext cx="2105931" cy="2115636"/>
          </a:xfrm>
          <a:prstGeom prst="rect">
            <a:avLst/>
          </a:prstGeom>
        </p:spPr>
      </p:pic>
      <p:pic>
        <p:nvPicPr>
          <p:cNvPr id="30" name="Mira">
            <a:extLst>
              <a:ext uri="{FF2B5EF4-FFF2-40B4-BE49-F238E27FC236}">
                <a16:creationId xmlns:a16="http://schemas.microsoft.com/office/drawing/2014/main" id="{CD063CC1-7192-1C4C-AE1C-14903D7008C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14171" y="3194863"/>
            <a:ext cx="1780916" cy="3377804"/>
          </a:xfrm>
          <a:prstGeom prst="rect">
            <a:avLst/>
          </a:prstGeom>
        </p:spPr>
      </p:pic>
      <p:grpSp>
        <p:nvGrpSpPr>
          <p:cNvPr id="31" name="Groep 30">
            <a:extLst>
              <a:ext uri="{FF2B5EF4-FFF2-40B4-BE49-F238E27FC236}">
                <a16:creationId xmlns:a16="http://schemas.microsoft.com/office/drawing/2014/main" id="{725AE38B-3D28-B245-A4DC-18F5ABA90FFC}"/>
              </a:ext>
            </a:extLst>
          </p:cNvPr>
          <p:cNvGrpSpPr/>
          <p:nvPr/>
        </p:nvGrpSpPr>
        <p:grpSpPr>
          <a:xfrm>
            <a:off x="1005498" y="3171767"/>
            <a:ext cx="2111067" cy="461665"/>
            <a:chOff x="1005498" y="3333638"/>
            <a:chExt cx="2111067" cy="461665"/>
          </a:xfrm>
        </p:grpSpPr>
        <p:grpSp>
          <p:nvGrpSpPr>
            <p:cNvPr id="32" name="Groep 31">
              <a:extLst>
                <a:ext uri="{FF2B5EF4-FFF2-40B4-BE49-F238E27FC236}">
                  <a16:creationId xmlns:a16="http://schemas.microsoft.com/office/drawing/2014/main" id="{AF4FBE6F-5C5B-E14F-A3AC-D06FCDC98171}"/>
                </a:ext>
              </a:extLst>
            </p:cNvPr>
            <p:cNvGrpSpPr/>
            <p:nvPr/>
          </p:nvGrpSpPr>
          <p:grpSpPr>
            <a:xfrm rot="10800000">
              <a:off x="2723966" y="3361955"/>
              <a:ext cx="392599" cy="392599"/>
              <a:chOff x="5703401" y="1891119"/>
              <a:chExt cx="550314" cy="550314"/>
            </a:xfrm>
          </p:grpSpPr>
          <p:sp>
            <p:nvSpPr>
              <p:cNvPr id="41" name="Ovaal 40">
                <a:extLst>
                  <a:ext uri="{FF2B5EF4-FFF2-40B4-BE49-F238E27FC236}">
                    <a16:creationId xmlns:a16="http://schemas.microsoft.com/office/drawing/2014/main" id="{EDE671CD-0804-3A4D-9027-240E3057ECA9}"/>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2" name="Graphic 41" descr="Caret naar rechts met effen opvulling">
                <a:hlinkClick r:id="rId8" action="ppaction://hlinksldjump"/>
                <a:extLst>
                  <a:ext uri="{FF2B5EF4-FFF2-40B4-BE49-F238E27FC236}">
                    <a16:creationId xmlns:a16="http://schemas.microsoft.com/office/drawing/2014/main" id="{4860D319-A044-5D48-A2BC-0C341BE072E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801" y="1941919"/>
                <a:ext cx="443408" cy="443408"/>
              </a:xfrm>
              <a:prstGeom prst="rect">
                <a:avLst/>
              </a:prstGeom>
            </p:spPr>
          </p:pic>
        </p:grpSp>
        <p:sp>
          <p:nvSpPr>
            <p:cNvPr id="33" name="Rechthoek 32">
              <a:extLst>
                <a:ext uri="{FF2B5EF4-FFF2-40B4-BE49-F238E27FC236}">
                  <a16:creationId xmlns:a16="http://schemas.microsoft.com/office/drawing/2014/main" id="{F93ED6E0-5C9F-F246-81F2-7F7155475EA3}"/>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Tree>
    <p:extLst>
      <p:ext uri="{BB962C8B-B14F-4D97-AF65-F5344CB8AC3E}">
        <p14:creationId xmlns:p14="http://schemas.microsoft.com/office/powerpoint/2010/main" val="3169856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837569"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De familie en het (formele én informele) netwerk van de cliënt vormen vaak een belangrijke schakel in de PGA-aanpak. Zij hebben vaak unieke informatie, zoals hun persoonlijke historie en de interactie tussen de cliënt en verschillende aanpakken of instellingen. Betrek ze en werk samen. Deze informatie kan een belangrijke bijdrage leveren aan een oplossing die werkt. Soms is het aan te raden om hen te motiveren aangifte te doen van delicten, opdat er een juridisch kader en opening ontstaat. Leg uit welke mogelijkheden voor behandeling er zijn binnen strafrechtelijk kader (bijv. met de ISD-maatregel).</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68567"/>
            <a:chOff x="838200" y="856931"/>
            <a:chExt cx="2278365" cy="156856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117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Betrek de familie en het netwerk van de cliënt bij de aanpak</a:t>
              </a:r>
            </a:p>
          </p:txBody>
        </p:sp>
      </p:grpSp>
      <p:grpSp>
        <p:nvGrpSpPr>
          <p:cNvPr id="15" name="Groep 14">
            <a:extLst>
              <a:ext uri="{FF2B5EF4-FFF2-40B4-BE49-F238E27FC236}">
                <a16:creationId xmlns:a16="http://schemas.microsoft.com/office/drawing/2014/main" id="{5767A5F4-F3BC-7243-B9C3-0B521CED32BB}"/>
              </a:ext>
            </a:extLst>
          </p:cNvPr>
          <p:cNvGrpSpPr/>
          <p:nvPr/>
        </p:nvGrpSpPr>
        <p:grpSpPr>
          <a:xfrm>
            <a:off x="9518457" y="5767607"/>
            <a:ext cx="2027915" cy="358055"/>
            <a:chOff x="9518457" y="5767607"/>
            <a:chExt cx="2027915" cy="358055"/>
          </a:xfrm>
        </p:grpSpPr>
        <p:grpSp>
          <p:nvGrpSpPr>
            <p:cNvPr id="16" name="Groep 15">
              <a:extLst>
                <a:ext uri="{FF2B5EF4-FFF2-40B4-BE49-F238E27FC236}">
                  <a16:creationId xmlns:a16="http://schemas.microsoft.com/office/drawing/2014/main" id="{5A50ED5A-16A8-3C47-BBD3-7BC57A91B074}"/>
                </a:ext>
              </a:extLst>
            </p:cNvPr>
            <p:cNvGrpSpPr/>
            <p:nvPr/>
          </p:nvGrpSpPr>
          <p:grpSpPr>
            <a:xfrm>
              <a:off x="11188317" y="5767607"/>
              <a:ext cx="358055" cy="358055"/>
              <a:chOff x="5703401" y="1891119"/>
              <a:chExt cx="550314" cy="550314"/>
            </a:xfrm>
          </p:grpSpPr>
          <p:sp>
            <p:nvSpPr>
              <p:cNvPr id="18" name="Ovaal 17">
                <a:extLst>
                  <a:ext uri="{FF2B5EF4-FFF2-40B4-BE49-F238E27FC236}">
                    <a16:creationId xmlns:a16="http://schemas.microsoft.com/office/drawing/2014/main" id="{6E192AAC-EB31-3844-887A-E41BA83608F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Graphic 18" descr="Caret naar rechts met effen opvulling">
                <a:hlinkClick r:id="" action="ppaction://hlinkshowjump?jump=nextslide"/>
                <a:extLst>
                  <a:ext uri="{FF2B5EF4-FFF2-40B4-BE49-F238E27FC236}">
                    <a16:creationId xmlns:a16="http://schemas.microsoft.com/office/drawing/2014/main" id="{176999B3-94A4-6C44-BA14-F4BE3E70256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17" name="Rechthoek 16">
              <a:extLst>
                <a:ext uri="{FF2B5EF4-FFF2-40B4-BE49-F238E27FC236}">
                  <a16:creationId xmlns:a16="http://schemas.microsoft.com/office/drawing/2014/main" id="{A4804C69-B866-A343-B5AB-FA935838AD2B}"/>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21" name="Groep 20">
            <a:extLst>
              <a:ext uri="{FF2B5EF4-FFF2-40B4-BE49-F238E27FC236}">
                <a16:creationId xmlns:a16="http://schemas.microsoft.com/office/drawing/2014/main" id="{50A38DF0-C0F5-3F4B-B394-DC11BBE8BBFC}"/>
              </a:ext>
            </a:extLst>
          </p:cNvPr>
          <p:cNvGrpSpPr/>
          <p:nvPr/>
        </p:nvGrpSpPr>
        <p:grpSpPr>
          <a:xfrm>
            <a:off x="1005498" y="3333638"/>
            <a:ext cx="2111067" cy="461665"/>
            <a:chOff x="1005498" y="3333638"/>
            <a:chExt cx="2111067" cy="461665"/>
          </a:xfrm>
        </p:grpSpPr>
        <p:grpSp>
          <p:nvGrpSpPr>
            <p:cNvPr id="23" name="Groep 22">
              <a:extLst>
                <a:ext uri="{FF2B5EF4-FFF2-40B4-BE49-F238E27FC236}">
                  <a16:creationId xmlns:a16="http://schemas.microsoft.com/office/drawing/2014/main" id="{E6FFF202-851E-3D47-8EC1-3A201467BEB3}"/>
                </a:ext>
              </a:extLst>
            </p:cNvPr>
            <p:cNvGrpSpPr/>
            <p:nvPr/>
          </p:nvGrpSpPr>
          <p:grpSpPr>
            <a:xfrm rot="10800000">
              <a:off x="2723966" y="3361955"/>
              <a:ext cx="392599" cy="392599"/>
              <a:chOff x="5703401" y="1891119"/>
              <a:chExt cx="550314" cy="550314"/>
            </a:xfrm>
          </p:grpSpPr>
          <p:sp>
            <p:nvSpPr>
              <p:cNvPr id="27" name="Ovaal 26">
                <a:extLst>
                  <a:ext uri="{FF2B5EF4-FFF2-40B4-BE49-F238E27FC236}">
                    <a16:creationId xmlns:a16="http://schemas.microsoft.com/office/drawing/2014/main" id="{EDA53085-ED93-B44A-9845-FE0CC48CDD2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Graphic 27" descr="Caret naar rechts met effen opvulling">
                <a:hlinkClick r:id="rId6" action="ppaction://hlinksldjump"/>
                <a:extLst>
                  <a:ext uri="{FF2B5EF4-FFF2-40B4-BE49-F238E27FC236}">
                    <a16:creationId xmlns:a16="http://schemas.microsoft.com/office/drawing/2014/main" id="{BFA691D7-FCCE-F545-A4E0-BBD3AAFA333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25" name="Rechthoek 24">
              <a:extLst>
                <a:ext uri="{FF2B5EF4-FFF2-40B4-BE49-F238E27FC236}">
                  <a16:creationId xmlns:a16="http://schemas.microsoft.com/office/drawing/2014/main" id="{7EB85F20-FC0D-3840-A74D-C570D809E42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36" name="BTN_Probleem">
            <a:hlinkClick r:id="rId7" action="ppaction://hlinksldjump"/>
            <a:extLst>
              <a:ext uri="{FF2B5EF4-FFF2-40B4-BE49-F238E27FC236}">
                <a16:creationId xmlns:a16="http://schemas.microsoft.com/office/drawing/2014/main" id="{A41AD82B-1DB6-404E-9A74-1C506A899F55}"/>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6" name="Titel_Casus">
            <a:extLst>
              <a:ext uri="{FF2B5EF4-FFF2-40B4-BE49-F238E27FC236}">
                <a16:creationId xmlns:a16="http://schemas.microsoft.com/office/drawing/2014/main" id="{66DED851-3BB7-4543-AA81-F03E033EF8C8}"/>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1444736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3" y="1205210"/>
            <a:ext cx="4244709"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Goede informatie-uitwisseling is belangrijk om snel zicht te krijgen op het vermoeden van een LVB. Dit vergroot de kans op het inzetten van effectieve interventies die passend zijn bij de problematiek van de persoon en een adequate bejegening. Werk hierin ook regionaal samen met bijv. MEE om LVB te signaleren en om advies in te winnen voor handelingsperspectief en zorg.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2152348"/>
            <a:chOff x="838200" y="856931"/>
            <a:chExt cx="2278365" cy="215234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701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t>Informatie-uitwisseling tussen betrokken professionals over vermoedens of constateringen van een LVB in een zo vroeg mogelijk stadium</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a:t>
              </a:r>
            </a:p>
          </p:txBody>
        </p:sp>
      </p:gr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4171" y="3194863"/>
            <a:ext cx="1780916" cy="3377804"/>
          </a:xfrm>
          <a:prstGeom prst="rect">
            <a:avLst/>
          </a:prstGeom>
        </p:spPr>
      </p:pic>
      <p:sp>
        <p:nvSpPr>
          <p:cNvPr id="23" name="Titel_Casus">
            <a:extLst>
              <a:ext uri="{FF2B5EF4-FFF2-40B4-BE49-F238E27FC236}">
                <a16:creationId xmlns:a16="http://schemas.microsoft.com/office/drawing/2014/main" id="{8B520079-BCF5-1D45-84B2-DD534B6DD89D}"/>
              </a:ext>
            </a:extLst>
          </p:cNvPr>
          <p:cNvSpPr txBox="1">
            <a:spLocks/>
          </p:cNvSpPr>
          <p:nvPr/>
        </p:nvSpPr>
        <p:spPr>
          <a:xfrm>
            <a:off x="1999145" y="299683"/>
            <a:ext cx="2797444"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grpSp>
        <p:nvGrpSpPr>
          <p:cNvPr id="34" name="Groep 33">
            <a:extLst>
              <a:ext uri="{FF2B5EF4-FFF2-40B4-BE49-F238E27FC236}">
                <a16:creationId xmlns:a16="http://schemas.microsoft.com/office/drawing/2014/main" id="{D91D0870-5DA8-3449-873D-0D5A0FC211E3}"/>
              </a:ext>
            </a:extLst>
          </p:cNvPr>
          <p:cNvGrpSpPr/>
          <p:nvPr/>
        </p:nvGrpSpPr>
        <p:grpSpPr>
          <a:xfrm>
            <a:off x="1005498" y="3171767"/>
            <a:ext cx="2111067" cy="461665"/>
            <a:chOff x="1005498" y="3333638"/>
            <a:chExt cx="2111067" cy="461665"/>
          </a:xfrm>
        </p:grpSpPr>
        <p:grpSp>
          <p:nvGrpSpPr>
            <p:cNvPr id="35" name="Groep 34">
              <a:extLst>
                <a:ext uri="{FF2B5EF4-FFF2-40B4-BE49-F238E27FC236}">
                  <a16:creationId xmlns:a16="http://schemas.microsoft.com/office/drawing/2014/main" id="{85C7244A-11EF-5A4C-87E1-1D4F86A4ACB7}"/>
                </a:ext>
              </a:extLst>
            </p:cNvPr>
            <p:cNvGrpSpPr/>
            <p:nvPr/>
          </p:nvGrpSpPr>
          <p:grpSpPr>
            <a:xfrm rot="10800000">
              <a:off x="2723966" y="3361955"/>
              <a:ext cx="392599" cy="392599"/>
              <a:chOff x="5703401" y="1891119"/>
              <a:chExt cx="550314" cy="550314"/>
            </a:xfrm>
          </p:grpSpPr>
          <p:sp>
            <p:nvSpPr>
              <p:cNvPr id="46" name="Ovaal 45">
                <a:extLst>
                  <a:ext uri="{FF2B5EF4-FFF2-40B4-BE49-F238E27FC236}">
                    <a16:creationId xmlns:a16="http://schemas.microsoft.com/office/drawing/2014/main" id="{A76A2F4F-BA03-B442-A997-6CCE747D32C8}"/>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8" name="Graphic 47" descr="Caret naar rechts met effen opvulling">
                <a:hlinkClick r:id="rId6" action="ppaction://hlinksldjump"/>
                <a:extLst>
                  <a:ext uri="{FF2B5EF4-FFF2-40B4-BE49-F238E27FC236}">
                    <a16:creationId xmlns:a16="http://schemas.microsoft.com/office/drawing/2014/main" id="{65F4EFD6-9E1B-1543-84FF-B980C3A0460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801" y="1941919"/>
                <a:ext cx="443408" cy="443408"/>
              </a:xfrm>
              <a:prstGeom prst="rect">
                <a:avLst/>
              </a:prstGeom>
            </p:spPr>
          </p:pic>
        </p:grpSp>
        <p:sp>
          <p:nvSpPr>
            <p:cNvPr id="36" name="Rechthoek 35">
              <a:extLst>
                <a:ext uri="{FF2B5EF4-FFF2-40B4-BE49-F238E27FC236}">
                  <a16:creationId xmlns:a16="http://schemas.microsoft.com/office/drawing/2014/main" id="{9606AAE6-EE4F-1E4B-9A26-FE06A81DD505}"/>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28" name="BTN_Probleem">
            <a:hlinkClick r:id="rId7" action="ppaction://hlinksldjump"/>
            <a:extLst>
              <a:ext uri="{FF2B5EF4-FFF2-40B4-BE49-F238E27FC236}">
                <a16:creationId xmlns:a16="http://schemas.microsoft.com/office/drawing/2014/main" id="{9B2A3491-A9AA-4146-A038-92C5C657D6D9}"/>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9" name="Persona">
            <a:extLst>
              <a:ext uri="{FF2B5EF4-FFF2-40B4-BE49-F238E27FC236}">
                <a16:creationId xmlns:a16="http://schemas.microsoft.com/office/drawing/2014/main" id="{782DD748-E42A-3544-8BFE-2FC75CCFD55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038624" y="4595245"/>
            <a:ext cx="2105931" cy="2115636"/>
          </a:xfrm>
          <a:prstGeom prst="rect">
            <a:avLst/>
          </a:prstGeom>
        </p:spPr>
      </p:pic>
    </p:spTree>
    <p:extLst>
      <p:ext uri="{BB962C8B-B14F-4D97-AF65-F5344CB8AC3E}">
        <p14:creationId xmlns:p14="http://schemas.microsoft.com/office/powerpoint/2010/main" val="1840027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2" y="1205210"/>
            <a:ext cx="5770781"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Met de SCIL (Screener voor intelligentie en licht verstandelijke beperking) kun je eenvoudig en binnen 15 minuten vaststellen of er mogelijk sprake is van een LVB. NB Indicatie is géén diagnose. Verstandig om te doen als een diagnose van LVB ontbreekt, maar er wel vermoedens zijn. Raadzaam is om het zelfs standaard te doen voor álle cliënten zonder diagnose, juíst omdat een LVB vaak niet herkend wordt. Dit verlaagt ook de weerstand bij cliënten: je neemt de SCIL niet af omdat je bij hem/haar een probleem vermoedt, maar omdat dit bij iedereen gebeurt. Een echte diagnose van een LVB kan uitsluitend worden vastgesteld op basis van verder onderzoek. Wel kan de uitkomst van de SCIL al voldoende aanleiding geven om de bejegening en in te zetten interventies aan te laten sluiten op het niveau van de betreffende persoon.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979034"/>
            <a:chOff x="838200" y="856931"/>
            <a:chExt cx="2278365" cy="197903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528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Zie een mogelijke LVB bij de cliënt niet over het hoofd; borg de afname van de SCIL binnen het PGA-werkproces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TOPS</a:t>
              </a:r>
            </a:p>
          </p:txBody>
        </p:sp>
      </p:gr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4171" y="3194863"/>
            <a:ext cx="1780916" cy="3377804"/>
          </a:xfrm>
          <a:prstGeom prst="rect">
            <a:avLst/>
          </a:prstGeom>
        </p:spPr>
      </p:pic>
      <p:sp>
        <p:nvSpPr>
          <p:cNvPr id="23" name="Titel_Casus">
            <a:extLst>
              <a:ext uri="{FF2B5EF4-FFF2-40B4-BE49-F238E27FC236}">
                <a16:creationId xmlns:a16="http://schemas.microsoft.com/office/drawing/2014/main" id="{8B520079-BCF5-1D45-84B2-DD534B6DD89D}"/>
              </a:ext>
            </a:extLst>
          </p:cNvPr>
          <p:cNvSpPr txBox="1">
            <a:spLocks/>
          </p:cNvSpPr>
          <p:nvPr/>
        </p:nvSpPr>
        <p:spPr>
          <a:xfrm>
            <a:off x="1999145" y="299683"/>
            <a:ext cx="2797444"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grpSp>
        <p:nvGrpSpPr>
          <p:cNvPr id="34" name="Groep 33">
            <a:extLst>
              <a:ext uri="{FF2B5EF4-FFF2-40B4-BE49-F238E27FC236}">
                <a16:creationId xmlns:a16="http://schemas.microsoft.com/office/drawing/2014/main" id="{D91D0870-5DA8-3449-873D-0D5A0FC211E3}"/>
              </a:ext>
            </a:extLst>
          </p:cNvPr>
          <p:cNvGrpSpPr/>
          <p:nvPr/>
        </p:nvGrpSpPr>
        <p:grpSpPr>
          <a:xfrm>
            <a:off x="1005498" y="3171767"/>
            <a:ext cx="2111067" cy="461665"/>
            <a:chOff x="1005498" y="3333638"/>
            <a:chExt cx="2111067" cy="461665"/>
          </a:xfrm>
        </p:grpSpPr>
        <p:grpSp>
          <p:nvGrpSpPr>
            <p:cNvPr id="35" name="Groep 34">
              <a:extLst>
                <a:ext uri="{FF2B5EF4-FFF2-40B4-BE49-F238E27FC236}">
                  <a16:creationId xmlns:a16="http://schemas.microsoft.com/office/drawing/2014/main" id="{85C7244A-11EF-5A4C-87E1-1D4F86A4ACB7}"/>
                </a:ext>
              </a:extLst>
            </p:cNvPr>
            <p:cNvGrpSpPr/>
            <p:nvPr/>
          </p:nvGrpSpPr>
          <p:grpSpPr>
            <a:xfrm rot="10800000">
              <a:off x="2723966" y="3361955"/>
              <a:ext cx="392599" cy="392599"/>
              <a:chOff x="5703401" y="1891119"/>
              <a:chExt cx="550314" cy="550314"/>
            </a:xfrm>
          </p:grpSpPr>
          <p:sp>
            <p:nvSpPr>
              <p:cNvPr id="46" name="Ovaal 45">
                <a:extLst>
                  <a:ext uri="{FF2B5EF4-FFF2-40B4-BE49-F238E27FC236}">
                    <a16:creationId xmlns:a16="http://schemas.microsoft.com/office/drawing/2014/main" id="{A76A2F4F-BA03-B442-A997-6CCE747D32C8}"/>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8" name="Graphic 47" descr="Caret naar rechts met effen opvulling">
                <a:hlinkClick r:id="rId6" action="ppaction://hlinksldjump"/>
                <a:extLst>
                  <a:ext uri="{FF2B5EF4-FFF2-40B4-BE49-F238E27FC236}">
                    <a16:creationId xmlns:a16="http://schemas.microsoft.com/office/drawing/2014/main" id="{65F4EFD6-9E1B-1543-84FF-B980C3A0460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801" y="1941919"/>
                <a:ext cx="443408" cy="443408"/>
              </a:xfrm>
              <a:prstGeom prst="rect">
                <a:avLst/>
              </a:prstGeom>
            </p:spPr>
          </p:pic>
        </p:grpSp>
        <p:sp>
          <p:nvSpPr>
            <p:cNvPr id="36" name="Rechthoek 35">
              <a:extLst>
                <a:ext uri="{FF2B5EF4-FFF2-40B4-BE49-F238E27FC236}">
                  <a16:creationId xmlns:a16="http://schemas.microsoft.com/office/drawing/2014/main" id="{9606AAE6-EE4F-1E4B-9A26-FE06A81DD505}"/>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28" name="BTN_Probleem">
            <a:hlinkClick r:id="rId7" action="ppaction://hlinksldjump"/>
            <a:extLst>
              <a:ext uri="{FF2B5EF4-FFF2-40B4-BE49-F238E27FC236}">
                <a16:creationId xmlns:a16="http://schemas.microsoft.com/office/drawing/2014/main" id="{9B2A3491-A9AA-4146-A038-92C5C657D6D9}"/>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9" name="Persona">
            <a:extLst>
              <a:ext uri="{FF2B5EF4-FFF2-40B4-BE49-F238E27FC236}">
                <a16:creationId xmlns:a16="http://schemas.microsoft.com/office/drawing/2014/main" id="{782DD748-E42A-3544-8BFE-2FC75CCFD55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038624" y="4595245"/>
            <a:ext cx="2105931" cy="2115636"/>
          </a:xfrm>
          <a:prstGeom prst="rect">
            <a:avLst/>
          </a:prstGeom>
        </p:spPr>
      </p:pic>
    </p:spTree>
    <p:extLst>
      <p:ext uri="{BB962C8B-B14F-4D97-AF65-F5344CB8AC3E}">
        <p14:creationId xmlns:p14="http://schemas.microsoft.com/office/powerpoint/2010/main" val="182090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1641195" y="1711615"/>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619276" y="2631940"/>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039509"/>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10" name="Rechthoek 9">
            <a:extLst>
              <a:ext uri="{FF2B5EF4-FFF2-40B4-BE49-F238E27FC236}">
                <a16:creationId xmlns:a16="http://schemas.microsoft.com/office/drawing/2014/main" id="{ABC06B81-E1A8-1449-A553-11EAC31BE2F3}"/>
              </a:ext>
            </a:extLst>
          </p:cNvPr>
          <p:cNvSpPr/>
          <p:nvPr/>
        </p:nvSpPr>
        <p:spPr>
          <a:xfrm>
            <a:off x="2334391" y="1024175"/>
            <a:ext cx="1191608" cy="646331"/>
          </a:xfrm>
          <a:prstGeom prst="rect">
            <a:avLst/>
          </a:prstGeom>
        </p:spPr>
        <p:txBody>
          <a:bodyPr wrap="none">
            <a:spAutoFit/>
          </a:bodyPr>
          <a:lstStyle/>
          <a:p>
            <a:r>
              <a:rPr lang="nl-NL" sz="3600" b="1">
                <a:latin typeface="Ubuntu Light" panose="020B0304030602030204" pitchFamily="34" charset="0"/>
              </a:rPr>
              <a:t>Tops</a:t>
            </a:r>
          </a:p>
        </p:txBody>
      </p:sp>
      <p:grpSp>
        <p:nvGrpSpPr>
          <p:cNvPr id="86" name="Groep 85">
            <a:extLst>
              <a:ext uri="{FF2B5EF4-FFF2-40B4-BE49-F238E27FC236}">
                <a16:creationId xmlns:a16="http://schemas.microsoft.com/office/drawing/2014/main" id="{A2A87291-CBBB-3744-90F4-0FC42E5C7625}"/>
              </a:ext>
            </a:extLst>
          </p:cNvPr>
          <p:cNvGrpSpPr/>
          <p:nvPr/>
        </p:nvGrpSpPr>
        <p:grpSpPr>
          <a:xfrm>
            <a:off x="998323" y="2704431"/>
            <a:ext cx="1947876" cy="1570142"/>
            <a:chOff x="4815915" y="2144316"/>
            <a:chExt cx="1947876" cy="1570142"/>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815915" y="214431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833467" y="2780493"/>
              <a:ext cx="1693780" cy="933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Het belonen van goed gedrag</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057887"/>
              <a:ext cx="392599" cy="392599"/>
              <a:chOff x="5703401" y="165375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65375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7623" y="1720383"/>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3766796" y="1711615"/>
            <a:ext cx="3200946" cy="2042754"/>
            <a:chOff x="3562846" y="2025256"/>
            <a:chExt cx="3200946" cy="2042754"/>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3642560" y="202525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6" action="ppaction://hlinksldjump"/>
              <a:extLst>
                <a:ext uri="{FF2B5EF4-FFF2-40B4-BE49-F238E27FC236}">
                  <a16:creationId xmlns:a16="http://schemas.microsoft.com/office/drawing/2014/main" id="{ADE3B5B9-0F85-1F47-A288-3439DC9268A1}"/>
                </a:ext>
              </a:extLst>
            </p:cNvPr>
            <p:cNvSpPr/>
            <p:nvPr/>
          </p:nvSpPr>
          <p:spPr>
            <a:xfrm>
              <a:off x="3562846" y="2681130"/>
              <a:ext cx="2977654" cy="1386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passende behandelaar of hulpverlener die het vertrouwen van de cliënt wint, is vaak van </a:t>
              </a:r>
              <a:br>
                <a:rPr lang="nl-NL" sz="1400" b="1">
                  <a:solidFill>
                    <a:schemeClr val="bg1"/>
                  </a:solidFill>
                </a:rPr>
              </a:br>
              <a:r>
                <a:rPr lang="nl-NL" sz="1400" b="1">
                  <a:solidFill>
                    <a:schemeClr val="bg1"/>
                  </a:solidFill>
                </a:rPr>
                <a:t>het grootste belang</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6"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2330450" y="526040"/>
            <a:ext cx="7339319"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Maik</a:t>
            </a:r>
            <a:r>
              <a:rPr lang="nl-NL" sz="3600"/>
              <a:t> (LVB en dak- en thuisloos)</a:t>
            </a:r>
          </a:p>
        </p:txBody>
      </p:sp>
      <p:grpSp>
        <p:nvGrpSpPr>
          <p:cNvPr id="105" name="Groep 104">
            <a:extLst>
              <a:ext uri="{FF2B5EF4-FFF2-40B4-BE49-F238E27FC236}">
                <a16:creationId xmlns:a16="http://schemas.microsoft.com/office/drawing/2014/main" id="{8CD88E79-18B2-6C4A-982D-03CCB2A3E660}"/>
              </a:ext>
            </a:extLst>
          </p:cNvPr>
          <p:cNvGrpSpPr/>
          <p:nvPr/>
        </p:nvGrpSpPr>
        <p:grpSpPr>
          <a:xfrm>
            <a:off x="10918646" y="306663"/>
            <a:ext cx="764954" cy="806448"/>
            <a:chOff x="8898277" y="658751"/>
            <a:chExt cx="764954" cy="806448"/>
          </a:xfrm>
        </p:grpSpPr>
        <p:pic>
          <p:nvPicPr>
            <p:cNvPr id="124" name="Graphic 123" descr="Naar rechts wijzende wijsvinger met handrug met effen opvulling">
              <a:extLst>
                <a:ext uri="{FF2B5EF4-FFF2-40B4-BE49-F238E27FC236}">
                  <a16:creationId xmlns:a16="http://schemas.microsoft.com/office/drawing/2014/main" id="{025EA501-7E7E-1444-AF93-C4F43D06BC4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9000951" y="900482"/>
              <a:ext cx="564717" cy="564717"/>
            </a:xfrm>
            <a:prstGeom prst="rect">
              <a:avLst/>
            </a:prstGeom>
          </p:spPr>
        </p:pic>
        <p:sp>
          <p:nvSpPr>
            <p:cNvPr id="125" name="Rechthoek 124">
              <a:extLst>
                <a:ext uri="{FF2B5EF4-FFF2-40B4-BE49-F238E27FC236}">
                  <a16:creationId xmlns:a16="http://schemas.microsoft.com/office/drawing/2014/main" id="{C8C629AD-2456-E44C-89B4-46AA280D8AC6}"/>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126" name="BTN_Probleem">
            <a:hlinkClick r:id="rId9" action="ppaction://hlinksldjump"/>
            <a:extLst>
              <a:ext uri="{FF2B5EF4-FFF2-40B4-BE49-F238E27FC236}">
                <a16:creationId xmlns:a16="http://schemas.microsoft.com/office/drawing/2014/main" id="{D29C5488-29F8-C346-896E-2060C5F8449D}"/>
              </a:ext>
            </a:extLst>
          </p:cNvPr>
          <p:cNvSpPr>
            <a:spLocks noChangeAspect="1"/>
          </p:cNvSpPr>
          <p:nvPr/>
        </p:nvSpPr>
        <p:spPr>
          <a:xfrm>
            <a:off x="10993571" y="2085523"/>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TIPS</a:t>
            </a:r>
          </a:p>
        </p:txBody>
      </p:sp>
      <p:sp>
        <p:nvSpPr>
          <p:cNvPr id="127" name="BTN_Probleem">
            <a:hlinkClick r:id="rId10" action="ppaction://hlinksldjump"/>
            <a:extLst>
              <a:ext uri="{FF2B5EF4-FFF2-40B4-BE49-F238E27FC236}">
                <a16:creationId xmlns:a16="http://schemas.microsoft.com/office/drawing/2014/main" id="{61854EE2-E33D-C64D-9B2D-818C319E1F73}"/>
              </a:ext>
            </a:extLst>
          </p:cNvPr>
          <p:cNvSpPr>
            <a:spLocks noChangeAspect="1"/>
          </p:cNvSpPr>
          <p:nvPr/>
        </p:nvSpPr>
        <p:spPr>
          <a:xfrm>
            <a:off x="10993571" y="126504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129" name="BTN_Probleem">
            <a:hlinkClick r:id="rId11" action="ppaction://hlinksldjump"/>
            <a:extLst>
              <a:ext uri="{FF2B5EF4-FFF2-40B4-BE49-F238E27FC236}">
                <a16:creationId xmlns:a16="http://schemas.microsoft.com/office/drawing/2014/main" id="{E41550C2-C1D7-D745-B880-5AC5B04C5E9B}"/>
              </a:ext>
            </a:extLst>
          </p:cNvPr>
          <p:cNvSpPr>
            <a:spLocks noChangeAspect="1"/>
          </p:cNvSpPr>
          <p:nvPr/>
        </p:nvSpPr>
        <p:spPr>
          <a:xfrm>
            <a:off x="10993571" y="2921309"/>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NODIG</a:t>
            </a:r>
          </a:p>
        </p:txBody>
      </p:sp>
      <p:pic>
        <p:nvPicPr>
          <p:cNvPr id="32" name="Persona">
            <a:extLst>
              <a:ext uri="{FF2B5EF4-FFF2-40B4-BE49-F238E27FC236}">
                <a16:creationId xmlns:a16="http://schemas.microsoft.com/office/drawing/2014/main" id="{0BBF4D97-7BBF-5843-A3D8-AE213D041F26}"/>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8038624" y="4595245"/>
            <a:ext cx="2105931" cy="2115636"/>
          </a:xfrm>
          <a:prstGeom prst="rect">
            <a:avLst/>
          </a:prstGeom>
        </p:spPr>
      </p:pic>
      <p:grpSp>
        <p:nvGrpSpPr>
          <p:cNvPr id="33" name="Groep 32">
            <a:extLst>
              <a:ext uri="{FF2B5EF4-FFF2-40B4-BE49-F238E27FC236}">
                <a16:creationId xmlns:a16="http://schemas.microsoft.com/office/drawing/2014/main" id="{9D6D8930-62CB-C24C-892C-ABEE91F030E4}"/>
              </a:ext>
            </a:extLst>
          </p:cNvPr>
          <p:cNvGrpSpPr/>
          <p:nvPr/>
        </p:nvGrpSpPr>
        <p:grpSpPr>
          <a:xfrm>
            <a:off x="2908647" y="4045769"/>
            <a:ext cx="3040011" cy="1959387"/>
            <a:chOff x="3723781" y="2114687"/>
            <a:chExt cx="3040011" cy="1959387"/>
          </a:xfrm>
        </p:grpSpPr>
        <p:sp>
          <p:nvSpPr>
            <p:cNvPr id="34" name="Tijdelijke aanduiding voor tekst 2">
              <a:extLst>
                <a:ext uri="{FF2B5EF4-FFF2-40B4-BE49-F238E27FC236}">
                  <a16:creationId xmlns:a16="http://schemas.microsoft.com/office/drawing/2014/main" id="{C8EFB245-9693-5B46-A785-2341C0C71419}"/>
                </a:ext>
              </a:extLst>
            </p:cNvPr>
            <p:cNvSpPr txBox="1">
              <a:spLocks/>
            </p:cNvSpPr>
            <p:nvPr/>
          </p:nvSpPr>
          <p:spPr>
            <a:xfrm>
              <a:off x="3801074" y="2114687"/>
              <a:ext cx="448578"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35" name="Rechthoek 34">
              <a:hlinkClick r:id="rId13" action="ppaction://hlinksldjump"/>
              <a:extLst>
                <a:ext uri="{FF2B5EF4-FFF2-40B4-BE49-F238E27FC236}">
                  <a16:creationId xmlns:a16="http://schemas.microsoft.com/office/drawing/2014/main" id="{F33D6518-84C0-694D-81A2-38A234170B41}"/>
                </a:ext>
              </a:extLst>
            </p:cNvPr>
            <p:cNvSpPr/>
            <p:nvPr/>
          </p:nvSpPr>
          <p:spPr>
            <a:xfrm>
              <a:off x="3723781" y="2770108"/>
              <a:ext cx="2842707" cy="1303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Betrekken van de PGA-cliënt, ouders (of andere betrokkenen uit het systeem) bij de aanpak vanaf de start</a:t>
              </a:r>
            </a:p>
          </p:txBody>
        </p:sp>
        <p:grpSp>
          <p:nvGrpSpPr>
            <p:cNvPr id="36" name="Groep 35">
              <a:extLst>
                <a:ext uri="{FF2B5EF4-FFF2-40B4-BE49-F238E27FC236}">
                  <a16:creationId xmlns:a16="http://schemas.microsoft.com/office/drawing/2014/main" id="{25B73FBF-88EB-E24A-895C-399D8600A5C0}"/>
                </a:ext>
              </a:extLst>
            </p:cNvPr>
            <p:cNvGrpSpPr/>
            <p:nvPr/>
          </p:nvGrpSpPr>
          <p:grpSpPr>
            <a:xfrm>
              <a:off x="6371193" y="3227222"/>
              <a:ext cx="392599" cy="392599"/>
              <a:chOff x="5703402" y="1891119"/>
              <a:chExt cx="550314" cy="550314"/>
            </a:xfrm>
          </p:grpSpPr>
          <p:sp>
            <p:nvSpPr>
              <p:cNvPr id="37" name="Ovaal 36">
                <a:extLst>
                  <a:ext uri="{FF2B5EF4-FFF2-40B4-BE49-F238E27FC236}">
                    <a16:creationId xmlns:a16="http://schemas.microsoft.com/office/drawing/2014/main" id="{4F7498F9-CBD8-F141-BB32-80CD4E9FBC72}"/>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8" name="Graphic 37" descr="Caret naar rechts met effen opvulling">
                <a:hlinkClick r:id="rId13" action="ppaction://hlinksldjump"/>
                <a:extLst>
                  <a:ext uri="{FF2B5EF4-FFF2-40B4-BE49-F238E27FC236}">
                    <a16:creationId xmlns:a16="http://schemas.microsoft.com/office/drawing/2014/main" id="{810FF3C7-FC53-9B4A-8774-6CB2833D5FB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39" name="Groep 38">
            <a:extLst>
              <a:ext uri="{FF2B5EF4-FFF2-40B4-BE49-F238E27FC236}">
                <a16:creationId xmlns:a16="http://schemas.microsoft.com/office/drawing/2014/main" id="{779556CC-7350-4041-889E-4658313A606F}"/>
              </a:ext>
            </a:extLst>
          </p:cNvPr>
          <p:cNvGrpSpPr/>
          <p:nvPr/>
        </p:nvGrpSpPr>
        <p:grpSpPr>
          <a:xfrm>
            <a:off x="6143500" y="3754369"/>
            <a:ext cx="2057821" cy="1586135"/>
            <a:chOff x="4705970" y="2128323"/>
            <a:chExt cx="2057821" cy="1586135"/>
          </a:xfrm>
        </p:grpSpPr>
        <p:sp>
          <p:nvSpPr>
            <p:cNvPr id="40" name="Tijdelijke aanduiding voor tekst 2">
              <a:extLst>
                <a:ext uri="{FF2B5EF4-FFF2-40B4-BE49-F238E27FC236}">
                  <a16:creationId xmlns:a16="http://schemas.microsoft.com/office/drawing/2014/main" id="{47E441AB-FF14-7E43-AA14-9C7166CE306F}"/>
                </a:ext>
              </a:extLst>
            </p:cNvPr>
            <p:cNvSpPr txBox="1">
              <a:spLocks/>
            </p:cNvSpPr>
            <p:nvPr/>
          </p:nvSpPr>
          <p:spPr>
            <a:xfrm>
              <a:off x="4712985" y="212832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41" name="Rechthoek 40">
              <a:hlinkClick r:id="rId14" action="ppaction://hlinksldjump"/>
              <a:extLst>
                <a:ext uri="{FF2B5EF4-FFF2-40B4-BE49-F238E27FC236}">
                  <a16:creationId xmlns:a16="http://schemas.microsoft.com/office/drawing/2014/main" id="{F622ACAE-62E4-324E-8DB0-28D2CEF2EB25}"/>
                </a:ext>
              </a:extLst>
            </p:cNvPr>
            <p:cNvSpPr/>
            <p:nvPr/>
          </p:nvSpPr>
          <p:spPr>
            <a:xfrm>
              <a:off x="4705970" y="2780493"/>
              <a:ext cx="1821277" cy="933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Korte lijntjes met ketenpartners</a:t>
              </a:r>
              <a:endParaRPr lang="nl-NL" sz="1400">
                <a:solidFill>
                  <a:schemeClr val="bg1"/>
                </a:solidFill>
              </a:endParaRPr>
            </a:p>
          </p:txBody>
        </p:sp>
        <p:grpSp>
          <p:nvGrpSpPr>
            <p:cNvPr id="42" name="Groep 41">
              <a:extLst>
                <a:ext uri="{FF2B5EF4-FFF2-40B4-BE49-F238E27FC236}">
                  <a16:creationId xmlns:a16="http://schemas.microsoft.com/office/drawing/2014/main" id="{912D73B9-664E-D546-9D89-FDE78173DE95}"/>
                </a:ext>
              </a:extLst>
            </p:cNvPr>
            <p:cNvGrpSpPr/>
            <p:nvPr/>
          </p:nvGrpSpPr>
          <p:grpSpPr>
            <a:xfrm>
              <a:off x="6371192" y="3057887"/>
              <a:ext cx="392599" cy="392599"/>
              <a:chOff x="5703401" y="1653759"/>
              <a:chExt cx="550314" cy="550314"/>
            </a:xfrm>
          </p:grpSpPr>
          <p:sp>
            <p:nvSpPr>
              <p:cNvPr id="43" name="Ovaal 42">
                <a:extLst>
                  <a:ext uri="{FF2B5EF4-FFF2-40B4-BE49-F238E27FC236}">
                    <a16:creationId xmlns:a16="http://schemas.microsoft.com/office/drawing/2014/main" id="{D6379E7F-D172-9746-BB86-A66D4E3B9F65}"/>
                  </a:ext>
                </a:extLst>
              </p:cNvPr>
              <p:cNvSpPr/>
              <p:nvPr/>
            </p:nvSpPr>
            <p:spPr>
              <a:xfrm>
                <a:off x="5703401" y="165375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4" name="Graphic 43" descr="Caret naar rechts met effen opvulling">
                <a:hlinkClick r:id="rId14" action="ppaction://hlinksldjump"/>
                <a:extLst>
                  <a:ext uri="{FF2B5EF4-FFF2-40B4-BE49-F238E27FC236}">
                    <a16:creationId xmlns:a16="http://schemas.microsoft.com/office/drawing/2014/main" id="{BF6FEB2E-2682-F84F-B9DC-0F0CCCF7F8F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7623" y="1720383"/>
                <a:ext cx="443408" cy="443408"/>
              </a:xfrm>
              <a:prstGeom prst="rect">
                <a:avLst/>
              </a:prstGeom>
            </p:spPr>
          </p:pic>
        </p:grpSp>
      </p:grpSp>
    </p:spTree>
    <p:extLst>
      <p:ext uri="{BB962C8B-B14F-4D97-AF65-F5344CB8AC3E}">
        <p14:creationId xmlns:p14="http://schemas.microsoft.com/office/powerpoint/2010/main" val="4142639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14:bounceEnd="50000">
                                          <p:cBhvr additive="base">
                                            <p:cTn id="7" dur="500" fill="hold"/>
                                            <p:tgtEl>
                                              <p:spTgt spid="10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0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126"/>
                                            </p:tgtEl>
                                            <p:attrNameLst>
                                              <p:attrName>style.visibility</p:attrName>
                                            </p:attrNameLst>
                                          </p:cBhvr>
                                          <p:to>
                                            <p:strVal val="visible"/>
                                          </p:to>
                                        </p:set>
                                        <p:anim calcmode="lin" valueType="num" p14:bounceEnd="50000">
                                          <p:cBhvr additive="base">
                                            <p:cTn id="11" dur="500" fill="hold"/>
                                            <p:tgtEl>
                                              <p:spTgt spid="12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127"/>
                                            </p:tgtEl>
                                            <p:attrNameLst>
                                              <p:attrName>style.visibility</p:attrName>
                                            </p:attrNameLst>
                                          </p:cBhvr>
                                          <p:to>
                                            <p:strVal val="visible"/>
                                          </p:to>
                                        </p:set>
                                        <p:anim calcmode="lin" valueType="num" p14:bounceEnd="50000">
                                          <p:cBhvr additive="base">
                                            <p:cTn id="15" dur="500" fill="hold"/>
                                            <p:tgtEl>
                                              <p:spTgt spid="127"/>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2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14:bounceEnd="50000">
                                          <p:cBhvr additive="base">
                                            <p:cTn id="19" dur="500" fill="hold"/>
                                            <p:tgtEl>
                                              <p:spTgt spid="129"/>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anim calcmode="lin" valueType="num">
                                          <p:cBhvr additive="base">
                                            <p:cTn id="11" dur="500" fill="hold"/>
                                            <p:tgtEl>
                                              <p:spTgt spid="126"/>
                                            </p:tgtEl>
                                            <p:attrNameLst>
                                              <p:attrName>ppt_x</p:attrName>
                                            </p:attrNameLst>
                                          </p:cBhvr>
                                          <p:tavLst>
                                            <p:tav tm="0">
                                              <p:val>
                                                <p:strVal val="#ppt_x"/>
                                              </p:val>
                                            </p:tav>
                                            <p:tav tm="100000">
                                              <p:val>
                                                <p:strVal val="#ppt_x"/>
                                              </p:val>
                                            </p:tav>
                                          </p:tavLst>
                                        </p:anim>
                                        <p:anim calcmode="lin" valueType="num">
                                          <p:cBhvr additive="base">
                                            <p:cTn id="12" dur="500" fill="hold"/>
                                            <p:tgtEl>
                                              <p:spTgt spid="1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anim calcmode="lin" valueType="num">
                                          <p:cBhvr additive="base">
                                            <p:cTn id="15" dur="500" fill="hold"/>
                                            <p:tgtEl>
                                              <p:spTgt spid="127"/>
                                            </p:tgtEl>
                                            <p:attrNameLst>
                                              <p:attrName>ppt_x</p:attrName>
                                            </p:attrNameLst>
                                          </p:cBhvr>
                                          <p:tavLst>
                                            <p:tav tm="0">
                                              <p:val>
                                                <p:strVal val="#ppt_x"/>
                                              </p:val>
                                            </p:tav>
                                            <p:tav tm="100000">
                                              <p:val>
                                                <p:strVal val="#ppt_x"/>
                                              </p:val>
                                            </p:tav>
                                          </p:tavLst>
                                        </p:anim>
                                        <p:anim calcmode="lin" valueType="num">
                                          <p:cBhvr additive="base">
                                            <p:cTn id="16" dur="500" fill="hold"/>
                                            <p:tgtEl>
                                              <p:spTgt spid="12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500" fill="hold"/>
                                            <p:tgtEl>
                                              <p:spTgt spid="129"/>
                                            </p:tgtEl>
                                            <p:attrNameLst>
                                              <p:attrName>ppt_x</p:attrName>
                                            </p:attrNameLst>
                                          </p:cBhvr>
                                          <p:tavLst>
                                            <p:tav tm="0">
                                              <p:val>
                                                <p:strVal val="#ppt_x"/>
                                              </p:val>
                                            </p:tav>
                                            <p:tav tm="100000">
                                              <p:val>
                                                <p:strVal val="#ppt_x"/>
                                              </p:val>
                                            </p:tav>
                                          </p:tavLst>
                                        </p:anim>
                                        <p:anim calcmode="lin" valueType="num">
                                          <p:cBhvr additive="base">
                                            <p:cTn id="20" dur="500" fill="hold"/>
                                            <p:tgtEl>
                                              <p:spTgt spid="1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9" grpId="0" animBg="1"/>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Een LVB wordt vaak pas relatief laat herkend en onderkend, omdat aan het uiterlijk vaak niet te zien is dat er sprake is van een LVB. Hierdoor kan er relatief lange tijd sprake zijn van te hoge verwachtingen door de omgeving. Dit kan leiden tot faalervaringen, frustratie en een negatief zelfbeeld. Daarom is het ook juist belangrijk om niet alleen maar te begrenzen bij negatief gedrag, maar vooral ook positief gedrag en stapjes vooruit te belonen. Zowel van de cliënt als diens systeem.</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4931" cy="1370034"/>
            <a:chOff x="838200" y="856931"/>
            <a:chExt cx="2274931" cy="137003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2974" cy="919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Het belonen van goed gedrag</a:t>
              </a:r>
              <a:endParaRPr lang="nl-NL" sz="1400">
                <a:solidFill>
                  <a:schemeClr val="bg1"/>
                </a:solidFill>
              </a:endParaRP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grpSp>
        <p:nvGrpSpPr>
          <p:cNvPr id="23" name="Groep 22">
            <a:extLst>
              <a:ext uri="{FF2B5EF4-FFF2-40B4-BE49-F238E27FC236}">
                <a16:creationId xmlns:a16="http://schemas.microsoft.com/office/drawing/2014/main" id="{1574084B-F83C-1846-8E58-40F1AC482FC6}"/>
              </a:ext>
            </a:extLst>
          </p:cNvPr>
          <p:cNvGrpSpPr/>
          <p:nvPr/>
        </p:nvGrpSpPr>
        <p:grpSpPr>
          <a:xfrm>
            <a:off x="1005498" y="3333638"/>
            <a:ext cx="2111067" cy="461665"/>
            <a:chOff x="1005498" y="3333638"/>
            <a:chExt cx="2111067" cy="461665"/>
          </a:xfrm>
        </p:grpSpPr>
        <p:grpSp>
          <p:nvGrpSpPr>
            <p:cNvPr id="27" name="Groep 26">
              <a:extLst>
                <a:ext uri="{FF2B5EF4-FFF2-40B4-BE49-F238E27FC236}">
                  <a16:creationId xmlns:a16="http://schemas.microsoft.com/office/drawing/2014/main" id="{67E65EBD-405E-5C4F-96D6-F0F66E0F3FA1}"/>
                </a:ext>
              </a:extLst>
            </p:cNvPr>
            <p:cNvGrpSpPr/>
            <p:nvPr/>
          </p:nvGrpSpPr>
          <p:grpSpPr>
            <a:xfrm rot="10800000">
              <a:off x="2723966" y="3361955"/>
              <a:ext cx="392599" cy="392599"/>
              <a:chOff x="5703401" y="1891119"/>
              <a:chExt cx="550314" cy="550314"/>
            </a:xfrm>
          </p:grpSpPr>
          <p:sp>
            <p:nvSpPr>
              <p:cNvPr id="29" name="Ovaal 28">
                <a:hlinkClick r:id="rId5" action="ppaction://hlinksldjump"/>
                <a:extLst>
                  <a:ext uri="{FF2B5EF4-FFF2-40B4-BE49-F238E27FC236}">
                    <a16:creationId xmlns:a16="http://schemas.microsoft.com/office/drawing/2014/main" id="{68FE6FDB-584B-2644-87DC-28323FE68CD5}"/>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6" action="ppaction://hlinksldjump"/>
                <a:extLst>
                  <a:ext uri="{FF2B5EF4-FFF2-40B4-BE49-F238E27FC236}">
                    <a16:creationId xmlns:a16="http://schemas.microsoft.com/office/drawing/2014/main" id="{5C55AD56-587D-0E45-B166-923E8A8B9E7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8" name="Rechthoek 27">
              <a:extLst>
                <a:ext uri="{FF2B5EF4-FFF2-40B4-BE49-F238E27FC236}">
                  <a16:creationId xmlns:a16="http://schemas.microsoft.com/office/drawing/2014/main" id="{EB335980-421D-B249-818A-F3E11E8EAA6C}"/>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pic>
        <p:nvPicPr>
          <p:cNvPr id="32" name="Persona">
            <a:extLst>
              <a:ext uri="{FF2B5EF4-FFF2-40B4-BE49-F238E27FC236}">
                <a16:creationId xmlns:a16="http://schemas.microsoft.com/office/drawing/2014/main" id="{FDC0034A-1371-AE4B-90A3-7C865ECBA77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
        <p:nvSpPr>
          <p:cNvPr id="33" name="BTN_Probleem">
            <a:hlinkClick r:id="rId8" action="ppaction://hlinksldjump"/>
            <a:extLst>
              <a:ext uri="{FF2B5EF4-FFF2-40B4-BE49-F238E27FC236}">
                <a16:creationId xmlns:a16="http://schemas.microsoft.com/office/drawing/2014/main" id="{79B46761-5575-434D-B4F7-878DD1AB18A7}"/>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Tree>
    <p:extLst>
      <p:ext uri="{BB962C8B-B14F-4D97-AF65-F5344CB8AC3E}">
        <p14:creationId xmlns:p14="http://schemas.microsoft.com/office/powerpoint/2010/main" val="4088588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Vaak blijkt doorslaggevend: een passende behandelaar of hulpverlener, een ‘best person’. Iemand die een klik heeft met de cliënt, het vertrouwen van de cliënt weet te winnen, en níet loslaat. Deze persoon kan een belangrijk(st)e bijdrage leveren binnen de aanpak.</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4931" cy="2122243"/>
            <a:chOff x="838200" y="856931"/>
            <a:chExt cx="2274931" cy="212224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2974" cy="167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passende behandelaar of hulpverlener die het vertrouwen van de cliënt wint, is vaak van het grootste belang</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grpSp>
        <p:nvGrpSpPr>
          <p:cNvPr id="23" name="Groep 22">
            <a:extLst>
              <a:ext uri="{FF2B5EF4-FFF2-40B4-BE49-F238E27FC236}">
                <a16:creationId xmlns:a16="http://schemas.microsoft.com/office/drawing/2014/main" id="{1574084B-F83C-1846-8E58-40F1AC482FC6}"/>
              </a:ext>
            </a:extLst>
          </p:cNvPr>
          <p:cNvGrpSpPr/>
          <p:nvPr/>
        </p:nvGrpSpPr>
        <p:grpSpPr>
          <a:xfrm>
            <a:off x="1005498" y="3333638"/>
            <a:ext cx="2111067" cy="461665"/>
            <a:chOff x="1005498" y="3333638"/>
            <a:chExt cx="2111067" cy="461665"/>
          </a:xfrm>
        </p:grpSpPr>
        <p:grpSp>
          <p:nvGrpSpPr>
            <p:cNvPr id="27" name="Groep 26">
              <a:extLst>
                <a:ext uri="{FF2B5EF4-FFF2-40B4-BE49-F238E27FC236}">
                  <a16:creationId xmlns:a16="http://schemas.microsoft.com/office/drawing/2014/main" id="{67E65EBD-405E-5C4F-96D6-F0F66E0F3FA1}"/>
                </a:ext>
              </a:extLst>
            </p:cNvPr>
            <p:cNvGrpSpPr/>
            <p:nvPr/>
          </p:nvGrpSpPr>
          <p:grpSpPr>
            <a:xfrm rot="10800000">
              <a:off x="2723966" y="3361955"/>
              <a:ext cx="392599" cy="392599"/>
              <a:chOff x="5703401" y="1891119"/>
              <a:chExt cx="550314" cy="550314"/>
            </a:xfrm>
          </p:grpSpPr>
          <p:sp>
            <p:nvSpPr>
              <p:cNvPr id="29" name="Ovaal 28">
                <a:hlinkClick r:id="rId5" action="ppaction://hlinksldjump"/>
                <a:extLst>
                  <a:ext uri="{FF2B5EF4-FFF2-40B4-BE49-F238E27FC236}">
                    <a16:creationId xmlns:a16="http://schemas.microsoft.com/office/drawing/2014/main" id="{68FE6FDB-584B-2644-87DC-28323FE68CD5}"/>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6" action="ppaction://hlinksldjump"/>
                <a:extLst>
                  <a:ext uri="{FF2B5EF4-FFF2-40B4-BE49-F238E27FC236}">
                    <a16:creationId xmlns:a16="http://schemas.microsoft.com/office/drawing/2014/main" id="{5C55AD56-587D-0E45-B166-923E8A8B9E7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8" name="Rechthoek 27">
              <a:extLst>
                <a:ext uri="{FF2B5EF4-FFF2-40B4-BE49-F238E27FC236}">
                  <a16:creationId xmlns:a16="http://schemas.microsoft.com/office/drawing/2014/main" id="{EB335980-421D-B249-818A-F3E11E8EAA6C}"/>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pic>
        <p:nvPicPr>
          <p:cNvPr id="32" name="Persona">
            <a:extLst>
              <a:ext uri="{FF2B5EF4-FFF2-40B4-BE49-F238E27FC236}">
                <a16:creationId xmlns:a16="http://schemas.microsoft.com/office/drawing/2014/main" id="{FDC0034A-1371-AE4B-90A3-7C865ECBA77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
        <p:nvSpPr>
          <p:cNvPr id="33" name="BTN_Probleem">
            <a:hlinkClick r:id="rId8" action="ppaction://hlinksldjump"/>
            <a:extLst>
              <a:ext uri="{FF2B5EF4-FFF2-40B4-BE49-F238E27FC236}">
                <a16:creationId xmlns:a16="http://schemas.microsoft.com/office/drawing/2014/main" id="{79B46761-5575-434D-B4F7-878DD1AB18A7}"/>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Tree>
    <p:extLst>
      <p:ext uri="{BB962C8B-B14F-4D97-AF65-F5344CB8AC3E}">
        <p14:creationId xmlns:p14="http://schemas.microsoft.com/office/powerpoint/2010/main" val="1166271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De PGA-cliënt en diens systeem vanaf de start meenemen en een duidelijke uitleg geven over de PGA, en daarin steeds open en transparant zijn, blijkt waardevol. Voor mensen met een LVB is het lastig om het geleerde in de praktijk te brengen. Ouders of andere betrokkenen spelen hierin een belangrijke rol. Zo vormt hun kennis over wat in het verleden wel of niet heeft gewerkt, belangrijke input voor het plan van aanpak. Betrek ze en werk samen.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4931" cy="1945263"/>
            <a:chOff x="838200" y="856931"/>
            <a:chExt cx="2274931" cy="194526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2974" cy="14944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Betrekken van de PGA-cliënt, ouders (of andere betrokkenen uit het systeem) bij de aanpak vanaf de start</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grpSp>
        <p:nvGrpSpPr>
          <p:cNvPr id="23" name="Groep 22">
            <a:extLst>
              <a:ext uri="{FF2B5EF4-FFF2-40B4-BE49-F238E27FC236}">
                <a16:creationId xmlns:a16="http://schemas.microsoft.com/office/drawing/2014/main" id="{1574084B-F83C-1846-8E58-40F1AC482FC6}"/>
              </a:ext>
            </a:extLst>
          </p:cNvPr>
          <p:cNvGrpSpPr/>
          <p:nvPr/>
        </p:nvGrpSpPr>
        <p:grpSpPr>
          <a:xfrm>
            <a:off x="1005498" y="3333638"/>
            <a:ext cx="2111067" cy="461665"/>
            <a:chOff x="1005498" y="3333638"/>
            <a:chExt cx="2111067" cy="461665"/>
          </a:xfrm>
        </p:grpSpPr>
        <p:grpSp>
          <p:nvGrpSpPr>
            <p:cNvPr id="27" name="Groep 26">
              <a:extLst>
                <a:ext uri="{FF2B5EF4-FFF2-40B4-BE49-F238E27FC236}">
                  <a16:creationId xmlns:a16="http://schemas.microsoft.com/office/drawing/2014/main" id="{67E65EBD-405E-5C4F-96D6-F0F66E0F3FA1}"/>
                </a:ext>
              </a:extLst>
            </p:cNvPr>
            <p:cNvGrpSpPr/>
            <p:nvPr/>
          </p:nvGrpSpPr>
          <p:grpSpPr>
            <a:xfrm rot="10800000">
              <a:off x="2723966" y="3361955"/>
              <a:ext cx="392599" cy="392599"/>
              <a:chOff x="5703401" y="1891119"/>
              <a:chExt cx="550314" cy="550314"/>
            </a:xfrm>
          </p:grpSpPr>
          <p:sp>
            <p:nvSpPr>
              <p:cNvPr id="29" name="Ovaal 28">
                <a:hlinkClick r:id="rId3" action="ppaction://hlinksldjump"/>
                <a:extLst>
                  <a:ext uri="{FF2B5EF4-FFF2-40B4-BE49-F238E27FC236}">
                    <a16:creationId xmlns:a16="http://schemas.microsoft.com/office/drawing/2014/main" id="{68FE6FDB-584B-2644-87DC-28323FE68CD5}"/>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4" action="ppaction://hlinksldjump"/>
                <a:extLst>
                  <a:ext uri="{FF2B5EF4-FFF2-40B4-BE49-F238E27FC236}">
                    <a16:creationId xmlns:a16="http://schemas.microsoft.com/office/drawing/2014/main" id="{5C55AD56-587D-0E45-B166-923E8A8B9E7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3448" y="1941919"/>
                <a:ext cx="443408" cy="443408"/>
              </a:xfrm>
              <a:prstGeom prst="rect">
                <a:avLst/>
              </a:prstGeom>
            </p:spPr>
          </p:pic>
        </p:grpSp>
        <p:sp>
          <p:nvSpPr>
            <p:cNvPr id="28" name="Rechthoek 27">
              <a:extLst>
                <a:ext uri="{FF2B5EF4-FFF2-40B4-BE49-F238E27FC236}">
                  <a16:creationId xmlns:a16="http://schemas.microsoft.com/office/drawing/2014/main" id="{EB335980-421D-B249-818A-F3E11E8EAA6C}"/>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pic>
        <p:nvPicPr>
          <p:cNvPr id="32" name="Persona">
            <a:extLst>
              <a:ext uri="{FF2B5EF4-FFF2-40B4-BE49-F238E27FC236}">
                <a16:creationId xmlns:a16="http://schemas.microsoft.com/office/drawing/2014/main" id="{FDC0034A-1371-AE4B-90A3-7C865ECBA77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
        <p:nvSpPr>
          <p:cNvPr id="33" name="BTN_Probleem">
            <a:hlinkClick r:id="rId8" action="ppaction://hlinksldjump"/>
            <a:extLst>
              <a:ext uri="{FF2B5EF4-FFF2-40B4-BE49-F238E27FC236}">
                <a16:creationId xmlns:a16="http://schemas.microsoft.com/office/drawing/2014/main" id="{79B46761-5575-434D-B4F7-878DD1AB18A7}"/>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Tree>
    <p:extLst>
      <p:ext uri="{BB962C8B-B14F-4D97-AF65-F5344CB8AC3E}">
        <p14:creationId xmlns:p14="http://schemas.microsoft.com/office/powerpoint/2010/main" val="144277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Zorg voor een goede afstemming onderling, niet alleen op inhoud, maar ook op benaderingswijze in verband met het vermoeden van LVB. Stem dit goed met elkaar af.</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4931" cy="1370034"/>
            <a:chOff x="838200" y="856931"/>
            <a:chExt cx="2274931" cy="137003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2974" cy="919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Korte lijntjes met ketenpartners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grpSp>
        <p:nvGrpSpPr>
          <p:cNvPr id="23" name="Groep 22">
            <a:extLst>
              <a:ext uri="{FF2B5EF4-FFF2-40B4-BE49-F238E27FC236}">
                <a16:creationId xmlns:a16="http://schemas.microsoft.com/office/drawing/2014/main" id="{1574084B-F83C-1846-8E58-40F1AC482FC6}"/>
              </a:ext>
            </a:extLst>
          </p:cNvPr>
          <p:cNvGrpSpPr/>
          <p:nvPr/>
        </p:nvGrpSpPr>
        <p:grpSpPr>
          <a:xfrm>
            <a:off x="1005498" y="3333638"/>
            <a:ext cx="2111067" cy="461665"/>
            <a:chOff x="1005498" y="3333638"/>
            <a:chExt cx="2111067" cy="461665"/>
          </a:xfrm>
        </p:grpSpPr>
        <p:grpSp>
          <p:nvGrpSpPr>
            <p:cNvPr id="27" name="Groep 26">
              <a:extLst>
                <a:ext uri="{FF2B5EF4-FFF2-40B4-BE49-F238E27FC236}">
                  <a16:creationId xmlns:a16="http://schemas.microsoft.com/office/drawing/2014/main" id="{67E65EBD-405E-5C4F-96D6-F0F66E0F3FA1}"/>
                </a:ext>
              </a:extLst>
            </p:cNvPr>
            <p:cNvGrpSpPr/>
            <p:nvPr/>
          </p:nvGrpSpPr>
          <p:grpSpPr>
            <a:xfrm rot="10800000">
              <a:off x="2723966" y="3361955"/>
              <a:ext cx="392599" cy="392599"/>
              <a:chOff x="5703401" y="1891119"/>
              <a:chExt cx="550314" cy="550314"/>
            </a:xfrm>
          </p:grpSpPr>
          <p:sp>
            <p:nvSpPr>
              <p:cNvPr id="29" name="Ovaal 28">
                <a:hlinkClick r:id="rId3" action="ppaction://hlinksldjump"/>
                <a:extLst>
                  <a:ext uri="{FF2B5EF4-FFF2-40B4-BE49-F238E27FC236}">
                    <a16:creationId xmlns:a16="http://schemas.microsoft.com/office/drawing/2014/main" id="{68FE6FDB-584B-2644-87DC-28323FE68CD5}"/>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4" action="ppaction://hlinksldjump"/>
                <a:extLst>
                  <a:ext uri="{FF2B5EF4-FFF2-40B4-BE49-F238E27FC236}">
                    <a16:creationId xmlns:a16="http://schemas.microsoft.com/office/drawing/2014/main" id="{5C55AD56-587D-0E45-B166-923E8A8B9E7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3448" y="1941919"/>
                <a:ext cx="443408" cy="443408"/>
              </a:xfrm>
              <a:prstGeom prst="rect">
                <a:avLst/>
              </a:prstGeom>
            </p:spPr>
          </p:pic>
        </p:grpSp>
        <p:sp>
          <p:nvSpPr>
            <p:cNvPr id="28" name="Rechthoek 27">
              <a:extLst>
                <a:ext uri="{FF2B5EF4-FFF2-40B4-BE49-F238E27FC236}">
                  <a16:creationId xmlns:a16="http://schemas.microsoft.com/office/drawing/2014/main" id="{EB335980-421D-B249-818A-F3E11E8EAA6C}"/>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pic>
        <p:nvPicPr>
          <p:cNvPr id="32" name="Persona">
            <a:extLst>
              <a:ext uri="{FF2B5EF4-FFF2-40B4-BE49-F238E27FC236}">
                <a16:creationId xmlns:a16="http://schemas.microsoft.com/office/drawing/2014/main" id="{FDC0034A-1371-AE4B-90A3-7C865ECBA77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
        <p:nvSpPr>
          <p:cNvPr id="33" name="BTN_Probleem">
            <a:hlinkClick r:id="rId8" action="ppaction://hlinksldjump"/>
            <a:extLst>
              <a:ext uri="{FF2B5EF4-FFF2-40B4-BE49-F238E27FC236}">
                <a16:creationId xmlns:a16="http://schemas.microsoft.com/office/drawing/2014/main" id="{79B46761-5575-434D-B4F7-878DD1AB18A7}"/>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Tree>
    <p:extLst>
      <p:ext uri="{BB962C8B-B14F-4D97-AF65-F5344CB8AC3E}">
        <p14:creationId xmlns:p14="http://schemas.microsoft.com/office/powerpoint/2010/main" val="3687757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3692289" y="771501"/>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530538" y="1318040"/>
            <a:ext cx="6767587" cy="69185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960295"/>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6" name="Groep 85">
            <a:extLst>
              <a:ext uri="{FF2B5EF4-FFF2-40B4-BE49-F238E27FC236}">
                <a16:creationId xmlns:a16="http://schemas.microsoft.com/office/drawing/2014/main" id="{A2A87291-CBBB-3744-90F4-0FC42E5C7625}"/>
              </a:ext>
            </a:extLst>
          </p:cNvPr>
          <p:cNvGrpSpPr/>
          <p:nvPr/>
        </p:nvGrpSpPr>
        <p:grpSpPr>
          <a:xfrm>
            <a:off x="1039511" y="1297450"/>
            <a:ext cx="2342497" cy="1767646"/>
            <a:chOff x="4421294" y="2122922"/>
            <a:chExt cx="2342497" cy="176764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421294" y="2122922"/>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428730" y="2766521"/>
              <a:ext cx="2098518" cy="1124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Start de PGA op tijd (modder niet te lang door)</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057887"/>
              <a:ext cx="392599" cy="392599"/>
              <a:chOff x="5703401" y="165375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65375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7623" y="1720383"/>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3558887" y="911130"/>
            <a:ext cx="3323556" cy="1851310"/>
            <a:chOff x="3440236" y="2170283"/>
            <a:chExt cx="3323556" cy="1851310"/>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3489447" y="217028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6" action="ppaction://hlinksldjump"/>
              <a:extLst>
                <a:ext uri="{FF2B5EF4-FFF2-40B4-BE49-F238E27FC236}">
                  <a16:creationId xmlns:a16="http://schemas.microsoft.com/office/drawing/2014/main" id="{ADE3B5B9-0F85-1F47-A288-3439DC9268A1}"/>
                </a:ext>
              </a:extLst>
            </p:cNvPr>
            <p:cNvSpPr/>
            <p:nvPr/>
          </p:nvSpPr>
          <p:spPr>
            <a:xfrm>
              <a:off x="3440236" y="2824780"/>
              <a:ext cx="3100264" cy="1196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Goede onderlinge informatie-uitwisseling netwerkpartners, weet wanneer je welke info mag delen</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6"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93" name="Groep 92">
            <a:extLst>
              <a:ext uri="{FF2B5EF4-FFF2-40B4-BE49-F238E27FC236}">
                <a16:creationId xmlns:a16="http://schemas.microsoft.com/office/drawing/2014/main" id="{8735D84E-5D83-BF43-9905-15B3C1F6D051}"/>
              </a:ext>
            </a:extLst>
          </p:cNvPr>
          <p:cNvGrpSpPr/>
          <p:nvPr/>
        </p:nvGrpSpPr>
        <p:grpSpPr>
          <a:xfrm>
            <a:off x="7058779" y="892505"/>
            <a:ext cx="1780579" cy="1508216"/>
            <a:chOff x="4983213" y="2347986"/>
            <a:chExt cx="1780579" cy="1508216"/>
          </a:xfrm>
        </p:grpSpPr>
        <p:sp>
          <p:nvSpPr>
            <p:cNvPr id="94" name="Tijdelijke aanduiding voor tekst 2">
              <a:extLst>
                <a:ext uri="{FF2B5EF4-FFF2-40B4-BE49-F238E27FC236}">
                  <a16:creationId xmlns:a16="http://schemas.microsoft.com/office/drawing/2014/main" id="{491DC923-9A8A-2A44-B75C-B5BB6873F2AC}"/>
                </a:ext>
              </a:extLst>
            </p:cNvPr>
            <p:cNvSpPr txBox="1">
              <a:spLocks/>
            </p:cNvSpPr>
            <p:nvPr/>
          </p:nvSpPr>
          <p:spPr>
            <a:xfrm>
              <a:off x="5094895" y="234798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95" name="Rechthoek 94">
              <a:hlinkClick r:id="rId7" action="ppaction://hlinksldjump"/>
              <a:extLst>
                <a:ext uri="{FF2B5EF4-FFF2-40B4-BE49-F238E27FC236}">
                  <a16:creationId xmlns:a16="http://schemas.microsoft.com/office/drawing/2014/main" id="{6B4012F7-FE61-324C-9B40-FAAEAAC00B43}"/>
                </a:ext>
              </a:extLst>
            </p:cNvPr>
            <p:cNvSpPr/>
            <p:nvPr/>
          </p:nvSpPr>
          <p:spPr>
            <a:xfrm>
              <a:off x="4983213" y="2989264"/>
              <a:ext cx="1557288" cy="866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Afsluiten van een casus</a:t>
              </a:r>
            </a:p>
          </p:txBody>
        </p:sp>
        <p:grpSp>
          <p:nvGrpSpPr>
            <p:cNvPr id="96" name="Groep 95">
              <a:extLst>
                <a:ext uri="{FF2B5EF4-FFF2-40B4-BE49-F238E27FC236}">
                  <a16:creationId xmlns:a16="http://schemas.microsoft.com/office/drawing/2014/main" id="{463EF90E-2CDB-2042-93BC-2D21E39D5B36}"/>
                </a:ext>
              </a:extLst>
            </p:cNvPr>
            <p:cNvGrpSpPr/>
            <p:nvPr/>
          </p:nvGrpSpPr>
          <p:grpSpPr>
            <a:xfrm>
              <a:off x="6371193" y="3227222"/>
              <a:ext cx="392599" cy="392599"/>
              <a:chOff x="5703402" y="1891119"/>
              <a:chExt cx="550314" cy="550314"/>
            </a:xfrm>
          </p:grpSpPr>
          <p:sp>
            <p:nvSpPr>
              <p:cNvPr id="97" name="Ovaal 96">
                <a:extLst>
                  <a:ext uri="{FF2B5EF4-FFF2-40B4-BE49-F238E27FC236}">
                    <a16:creationId xmlns:a16="http://schemas.microsoft.com/office/drawing/2014/main" id="{2C7D42BD-4A5E-154F-8265-16636D47482F}"/>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8" name="Graphic 97" descr="Caret naar rechts met effen opvulling">
                <a:hlinkClick r:id="rId7" action="ppaction://hlinksldjump"/>
                <a:extLst>
                  <a:ext uri="{FF2B5EF4-FFF2-40B4-BE49-F238E27FC236}">
                    <a16:creationId xmlns:a16="http://schemas.microsoft.com/office/drawing/2014/main" id="{F8FBEB7B-90F0-F844-9752-C62D73589E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99" name="Groep 98">
            <a:extLst>
              <a:ext uri="{FF2B5EF4-FFF2-40B4-BE49-F238E27FC236}">
                <a16:creationId xmlns:a16="http://schemas.microsoft.com/office/drawing/2014/main" id="{46FDA7AA-E73C-8A42-8183-B4F4E7087DE0}"/>
              </a:ext>
            </a:extLst>
          </p:cNvPr>
          <p:cNvGrpSpPr/>
          <p:nvPr/>
        </p:nvGrpSpPr>
        <p:grpSpPr>
          <a:xfrm>
            <a:off x="9130642" y="469388"/>
            <a:ext cx="2335649" cy="2003849"/>
            <a:chOff x="4428143" y="2233522"/>
            <a:chExt cx="2335649" cy="2003849"/>
          </a:xfrm>
        </p:grpSpPr>
        <p:sp>
          <p:nvSpPr>
            <p:cNvPr id="100" name="Tijdelijke aanduiding voor tekst 2">
              <a:extLst>
                <a:ext uri="{FF2B5EF4-FFF2-40B4-BE49-F238E27FC236}">
                  <a16:creationId xmlns:a16="http://schemas.microsoft.com/office/drawing/2014/main" id="{FB741FAE-902D-8344-AE61-A9AC49D3683D}"/>
                </a:ext>
              </a:extLst>
            </p:cNvPr>
            <p:cNvSpPr txBox="1">
              <a:spLocks/>
            </p:cNvSpPr>
            <p:nvPr/>
          </p:nvSpPr>
          <p:spPr>
            <a:xfrm>
              <a:off x="4472124" y="2233522"/>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101" name="Rechthoek 100">
              <a:hlinkClick r:id="rId8" action="ppaction://hlinksldjump"/>
              <a:extLst>
                <a:ext uri="{FF2B5EF4-FFF2-40B4-BE49-F238E27FC236}">
                  <a16:creationId xmlns:a16="http://schemas.microsoft.com/office/drawing/2014/main" id="{A8A75A9C-3B82-FA4D-B760-96E74C010799}"/>
                </a:ext>
              </a:extLst>
            </p:cNvPr>
            <p:cNvSpPr/>
            <p:nvPr/>
          </p:nvSpPr>
          <p:spPr>
            <a:xfrm>
              <a:off x="4428143" y="2854517"/>
              <a:ext cx="2117450" cy="1382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Zoek gestructureerd naar haakjes op de </a:t>
              </a:r>
            </a:p>
            <a:p>
              <a:r>
                <a:rPr lang="nl-NL" sz="1400" b="1">
                  <a:solidFill>
                    <a:schemeClr val="bg1"/>
                  </a:solidFill>
                </a:rPr>
                <a:t>12 verschillende leefdomeinen om gedrag te doorbreken </a:t>
              </a:r>
            </a:p>
          </p:txBody>
        </p:sp>
        <p:grpSp>
          <p:nvGrpSpPr>
            <p:cNvPr id="102" name="Groep 101">
              <a:extLst>
                <a:ext uri="{FF2B5EF4-FFF2-40B4-BE49-F238E27FC236}">
                  <a16:creationId xmlns:a16="http://schemas.microsoft.com/office/drawing/2014/main" id="{8C32C9FB-30F5-D941-B7FD-414AAF708CFA}"/>
                </a:ext>
              </a:extLst>
            </p:cNvPr>
            <p:cNvGrpSpPr/>
            <p:nvPr/>
          </p:nvGrpSpPr>
          <p:grpSpPr>
            <a:xfrm>
              <a:off x="6371193" y="3227222"/>
              <a:ext cx="392599" cy="392599"/>
              <a:chOff x="5703402" y="1891119"/>
              <a:chExt cx="550314" cy="550314"/>
            </a:xfrm>
          </p:grpSpPr>
          <p:sp>
            <p:nvSpPr>
              <p:cNvPr id="103" name="Ovaal 102">
                <a:extLst>
                  <a:ext uri="{FF2B5EF4-FFF2-40B4-BE49-F238E27FC236}">
                    <a16:creationId xmlns:a16="http://schemas.microsoft.com/office/drawing/2014/main" id="{C8210A3B-D659-2F43-B400-ADB7CCDDBC37}"/>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4" name="Graphic 103" descr="Caret naar rechts met effen opvulling">
                <a:hlinkClick r:id="rId8" action="ppaction://hlinksldjump"/>
                <a:extLst>
                  <a:ext uri="{FF2B5EF4-FFF2-40B4-BE49-F238E27FC236}">
                    <a16:creationId xmlns:a16="http://schemas.microsoft.com/office/drawing/2014/main" id="{799BBC36-9D7C-744C-A52D-515003CFAD8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06" name="Groep 105">
            <a:extLst>
              <a:ext uri="{FF2B5EF4-FFF2-40B4-BE49-F238E27FC236}">
                <a16:creationId xmlns:a16="http://schemas.microsoft.com/office/drawing/2014/main" id="{C1BD5EF2-C56F-7C4C-980F-5DC58E1CFBC8}"/>
              </a:ext>
            </a:extLst>
          </p:cNvPr>
          <p:cNvGrpSpPr/>
          <p:nvPr/>
        </p:nvGrpSpPr>
        <p:grpSpPr>
          <a:xfrm>
            <a:off x="1276549" y="2928222"/>
            <a:ext cx="1893491" cy="1442121"/>
            <a:chOff x="4870301" y="2385343"/>
            <a:chExt cx="1893491" cy="1442121"/>
          </a:xfrm>
        </p:grpSpPr>
        <p:sp>
          <p:nvSpPr>
            <p:cNvPr id="107" name="Tijdelijke aanduiding voor tekst 2">
              <a:extLst>
                <a:ext uri="{FF2B5EF4-FFF2-40B4-BE49-F238E27FC236}">
                  <a16:creationId xmlns:a16="http://schemas.microsoft.com/office/drawing/2014/main" id="{6A8519B9-70E0-CD4D-BC4C-1BB01861810A}"/>
                </a:ext>
              </a:extLst>
            </p:cNvPr>
            <p:cNvSpPr txBox="1">
              <a:spLocks/>
            </p:cNvSpPr>
            <p:nvPr/>
          </p:nvSpPr>
          <p:spPr>
            <a:xfrm>
              <a:off x="4917139" y="238534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5</a:t>
              </a:r>
            </a:p>
          </p:txBody>
        </p:sp>
        <p:sp>
          <p:nvSpPr>
            <p:cNvPr id="108" name="Rechthoek 107">
              <a:hlinkClick r:id="rId9" action="ppaction://hlinksldjump"/>
              <a:extLst>
                <a:ext uri="{FF2B5EF4-FFF2-40B4-BE49-F238E27FC236}">
                  <a16:creationId xmlns:a16="http://schemas.microsoft.com/office/drawing/2014/main" id="{429C1056-406D-314B-BB9D-51618436445F}"/>
                </a:ext>
              </a:extLst>
            </p:cNvPr>
            <p:cNvSpPr/>
            <p:nvPr/>
          </p:nvSpPr>
          <p:spPr>
            <a:xfrm>
              <a:off x="4870301" y="3026864"/>
              <a:ext cx="1675291" cy="8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Doe aan scenariodenken</a:t>
              </a:r>
            </a:p>
          </p:txBody>
        </p:sp>
        <p:grpSp>
          <p:nvGrpSpPr>
            <p:cNvPr id="109" name="Groep 108">
              <a:extLst>
                <a:ext uri="{FF2B5EF4-FFF2-40B4-BE49-F238E27FC236}">
                  <a16:creationId xmlns:a16="http://schemas.microsoft.com/office/drawing/2014/main" id="{71911727-9010-944C-91F8-4EFDA402C7CD}"/>
                </a:ext>
              </a:extLst>
            </p:cNvPr>
            <p:cNvGrpSpPr/>
            <p:nvPr/>
          </p:nvGrpSpPr>
          <p:grpSpPr>
            <a:xfrm>
              <a:off x="6371193" y="3227222"/>
              <a:ext cx="392599" cy="392599"/>
              <a:chOff x="5703402" y="1891119"/>
              <a:chExt cx="550314" cy="550314"/>
            </a:xfrm>
          </p:grpSpPr>
          <p:sp>
            <p:nvSpPr>
              <p:cNvPr id="110" name="Ovaal 109">
                <a:extLst>
                  <a:ext uri="{FF2B5EF4-FFF2-40B4-BE49-F238E27FC236}">
                    <a16:creationId xmlns:a16="http://schemas.microsoft.com/office/drawing/2014/main" id="{5CDBBF24-8D27-AE4E-B9A4-C9F6551F6DE9}"/>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1" name="Graphic 110" descr="Caret naar rechts met effen opvulling">
                <a:hlinkClick r:id="rId9" action="ppaction://hlinksldjump"/>
                <a:extLst>
                  <a:ext uri="{FF2B5EF4-FFF2-40B4-BE49-F238E27FC236}">
                    <a16:creationId xmlns:a16="http://schemas.microsoft.com/office/drawing/2014/main" id="{4808FF23-4C46-E14B-9357-E8357DC2BB6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12" name="Groep 111">
            <a:extLst>
              <a:ext uri="{FF2B5EF4-FFF2-40B4-BE49-F238E27FC236}">
                <a16:creationId xmlns:a16="http://schemas.microsoft.com/office/drawing/2014/main" id="{13240E2B-7AA5-9A47-A8B9-E141ABF94C3D}"/>
              </a:ext>
            </a:extLst>
          </p:cNvPr>
          <p:cNvGrpSpPr/>
          <p:nvPr/>
        </p:nvGrpSpPr>
        <p:grpSpPr>
          <a:xfrm>
            <a:off x="3379810" y="2615746"/>
            <a:ext cx="2556550" cy="1843502"/>
            <a:chOff x="4207242" y="2159802"/>
            <a:chExt cx="2556550" cy="1843502"/>
          </a:xfrm>
        </p:grpSpPr>
        <p:sp>
          <p:nvSpPr>
            <p:cNvPr id="113" name="Tijdelijke aanduiding voor tekst 2">
              <a:extLst>
                <a:ext uri="{FF2B5EF4-FFF2-40B4-BE49-F238E27FC236}">
                  <a16:creationId xmlns:a16="http://schemas.microsoft.com/office/drawing/2014/main" id="{814E05F0-D76F-A447-BC08-71182C75F623}"/>
                </a:ext>
              </a:extLst>
            </p:cNvPr>
            <p:cNvSpPr txBox="1">
              <a:spLocks/>
            </p:cNvSpPr>
            <p:nvPr/>
          </p:nvSpPr>
          <p:spPr>
            <a:xfrm>
              <a:off x="4283187" y="2159802"/>
              <a:ext cx="400228"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6</a:t>
              </a:r>
            </a:p>
          </p:txBody>
        </p:sp>
        <p:sp>
          <p:nvSpPr>
            <p:cNvPr id="114" name="Rechthoek 113">
              <a:hlinkClick r:id="rId10" action="ppaction://hlinksldjump"/>
              <a:extLst>
                <a:ext uri="{FF2B5EF4-FFF2-40B4-BE49-F238E27FC236}">
                  <a16:creationId xmlns:a16="http://schemas.microsoft.com/office/drawing/2014/main" id="{FBDBFE43-30E9-4548-A94E-0A9D514C2582}"/>
                </a:ext>
              </a:extLst>
            </p:cNvPr>
            <p:cNvSpPr/>
            <p:nvPr/>
          </p:nvSpPr>
          <p:spPr>
            <a:xfrm>
              <a:off x="4207242" y="2814568"/>
              <a:ext cx="2338349" cy="1188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Zorg voor een stevige procesregisseur (niet alleen what works, maar ook who works)</a:t>
              </a:r>
            </a:p>
          </p:txBody>
        </p:sp>
        <p:grpSp>
          <p:nvGrpSpPr>
            <p:cNvPr id="115" name="Groep 114">
              <a:extLst>
                <a:ext uri="{FF2B5EF4-FFF2-40B4-BE49-F238E27FC236}">
                  <a16:creationId xmlns:a16="http://schemas.microsoft.com/office/drawing/2014/main" id="{5973EE99-A5EE-9043-96A3-96D2A9734D06}"/>
                </a:ext>
              </a:extLst>
            </p:cNvPr>
            <p:cNvGrpSpPr/>
            <p:nvPr/>
          </p:nvGrpSpPr>
          <p:grpSpPr>
            <a:xfrm>
              <a:off x="6371193" y="3227222"/>
              <a:ext cx="392599" cy="392599"/>
              <a:chOff x="5703402" y="1891119"/>
              <a:chExt cx="550314" cy="550314"/>
            </a:xfrm>
          </p:grpSpPr>
          <p:sp>
            <p:nvSpPr>
              <p:cNvPr id="116" name="Ovaal 115">
                <a:extLst>
                  <a:ext uri="{FF2B5EF4-FFF2-40B4-BE49-F238E27FC236}">
                    <a16:creationId xmlns:a16="http://schemas.microsoft.com/office/drawing/2014/main" id="{1327EDBF-F9C0-F547-B29D-E83E76D60DD0}"/>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7" name="Graphic 116" descr="Caret naar rechts met effen opvulling">
                <a:hlinkClick r:id="rId10" action="ppaction://hlinksldjump"/>
                <a:extLst>
                  <a:ext uri="{FF2B5EF4-FFF2-40B4-BE49-F238E27FC236}">
                    <a16:creationId xmlns:a16="http://schemas.microsoft.com/office/drawing/2014/main" id="{CFFC55E1-EF8B-0643-BFB4-58C77FFD2BA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18" name="Groep 117">
            <a:extLst>
              <a:ext uri="{FF2B5EF4-FFF2-40B4-BE49-F238E27FC236}">
                <a16:creationId xmlns:a16="http://schemas.microsoft.com/office/drawing/2014/main" id="{20A139E2-3CAC-9046-86F4-2E95DB263B34}"/>
              </a:ext>
            </a:extLst>
          </p:cNvPr>
          <p:cNvGrpSpPr/>
          <p:nvPr/>
        </p:nvGrpSpPr>
        <p:grpSpPr>
          <a:xfrm>
            <a:off x="6155782" y="2739941"/>
            <a:ext cx="2215645" cy="1825708"/>
            <a:chOff x="4548147" y="2192376"/>
            <a:chExt cx="2215645" cy="1825708"/>
          </a:xfrm>
        </p:grpSpPr>
        <p:sp>
          <p:nvSpPr>
            <p:cNvPr id="119" name="Tijdelijke aanduiding voor tekst 2">
              <a:extLst>
                <a:ext uri="{FF2B5EF4-FFF2-40B4-BE49-F238E27FC236}">
                  <a16:creationId xmlns:a16="http://schemas.microsoft.com/office/drawing/2014/main" id="{56F834FB-DCAC-5E40-BC61-FDA1F3756B66}"/>
                </a:ext>
              </a:extLst>
            </p:cNvPr>
            <p:cNvSpPr txBox="1">
              <a:spLocks/>
            </p:cNvSpPr>
            <p:nvPr/>
          </p:nvSpPr>
          <p:spPr>
            <a:xfrm>
              <a:off x="4565133" y="219237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7</a:t>
              </a:r>
            </a:p>
          </p:txBody>
        </p:sp>
        <p:sp>
          <p:nvSpPr>
            <p:cNvPr id="120" name="Rechthoek 119">
              <a:hlinkClick r:id="rId11" action="ppaction://hlinksldjump"/>
              <a:extLst>
                <a:ext uri="{FF2B5EF4-FFF2-40B4-BE49-F238E27FC236}">
                  <a16:creationId xmlns:a16="http://schemas.microsoft.com/office/drawing/2014/main" id="{635E4053-8601-604E-95E8-23284AE71D03}"/>
                </a:ext>
              </a:extLst>
            </p:cNvPr>
            <p:cNvSpPr/>
            <p:nvPr/>
          </p:nvSpPr>
          <p:spPr>
            <a:xfrm>
              <a:off x="4548147" y="2829348"/>
              <a:ext cx="1997445" cy="1188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Blijf kijken naar mogelijkheden om positieve krachten aan te boren</a:t>
              </a:r>
            </a:p>
          </p:txBody>
        </p:sp>
        <p:grpSp>
          <p:nvGrpSpPr>
            <p:cNvPr id="121" name="Groep 120">
              <a:extLst>
                <a:ext uri="{FF2B5EF4-FFF2-40B4-BE49-F238E27FC236}">
                  <a16:creationId xmlns:a16="http://schemas.microsoft.com/office/drawing/2014/main" id="{C7647A0B-182B-354C-B608-07575F937704}"/>
                </a:ext>
              </a:extLst>
            </p:cNvPr>
            <p:cNvGrpSpPr/>
            <p:nvPr/>
          </p:nvGrpSpPr>
          <p:grpSpPr>
            <a:xfrm>
              <a:off x="6371193" y="3227222"/>
              <a:ext cx="392599" cy="392599"/>
              <a:chOff x="5703402" y="1891119"/>
              <a:chExt cx="550314" cy="550314"/>
            </a:xfrm>
          </p:grpSpPr>
          <p:sp>
            <p:nvSpPr>
              <p:cNvPr id="122" name="Ovaal 121">
                <a:extLst>
                  <a:ext uri="{FF2B5EF4-FFF2-40B4-BE49-F238E27FC236}">
                    <a16:creationId xmlns:a16="http://schemas.microsoft.com/office/drawing/2014/main" id="{D1FADCE6-215C-4D48-ADB9-70B444BC5726}"/>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3" name="Graphic 122" descr="Caret naar rechts met effen opvulling">
                <a:hlinkClick r:id="rId11" action="ppaction://hlinksldjump"/>
                <a:extLst>
                  <a:ext uri="{FF2B5EF4-FFF2-40B4-BE49-F238E27FC236}">
                    <a16:creationId xmlns:a16="http://schemas.microsoft.com/office/drawing/2014/main" id="{FC07FACF-FFD5-F14A-8114-98447F2AC53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1201177" y="415292"/>
            <a:ext cx="7235610"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Algemene tips</a:t>
            </a:r>
            <a:endParaRPr lang="nl-NL" sz="3600"/>
          </a:p>
        </p:txBody>
      </p:sp>
      <p:grpSp>
        <p:nvGrpSpPr>
          <p:cNvPr id="69" name="Groep 68">
            <a:extLst>
              <a:ext uri="{FF2B5EF4-FFF2-40B4-BE49-F238E27FC236}">
                <a16:creationId xmlns:a16="http://schemas.microsoft.com/office/drawing/2014/main" id="{8C51019B-9098-454A-88B1-C03F246979DA}"/>
              </a:ext>
            </a:extLst>
          </p:cNvPr>
          <p:cNvGrpSpPr/>
          <p:nvPr/>
        </p:nvGrpSpPr>
        <p:grpSpPr>
          <a:xfrm>
            <a:off x="8599906" y="2223566"/>
            <a:ext cx="1754001" cy="1967609"/>
            <a:chOff x="5009791" y="2134854"/>
            <a:chExt cx="1754001" cy="1967609"/>
          </a:xfrm>
        </p:grpSpPr>
        <p:sp>
          <p:nvSpPr>
            <p:cNvPr id="70" name="Tijdelijke aanduiding voor tekst 2">
              <a:extLst>
                <a:ext uri="{FF2B5EF4-FFF2-40B4-BE49-F238E27FC236}">
                  <a16:creationId xmlns:a16="http://schemas.microsoft.com/office/drawing/2014/main" id="{84CFA40B-B7FC-7341-8961-F51A459FF626}"/>
                </a:ext>
              </a:extLst>
            </p:cNvPr>
            <p:cNvSpPr txBox="1">
              <a:spLocks/>
            </p:cNvSpPr>
            <p:nvPr/>
          </p:nvSpPr>
          <p:spPr>
            <a:xfrm>
              <a:off x="5012590" y="2134854"/>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8</a:t>
              </a:r>
            </a:p>
          </p:txBody>
        </p:sp>
        <p:sp>
          <p:nvSpPr>
            <p:cNvPr id="71" name="Rechthoek 70">
              <a:hlinkClick r:id="rId12" action="ppaction://hlinksldjump"/>
              <a:extLst>
                <a:ext uri="{FF2B5EF4-FFF2-40B4-BE49-F238E27FC236}">
                  <a16:creationId xmlns:a16="http://schemas.microsoft.com/office/drawing/2014/main" id="{98527FE8-C219-1D4E-B60D-7C34C1A16CAD}"/>
                </a:ext>
              </a:extLst>
            </p:cNvPr>
            <p:cNvSpPr/>
            <p:nvPr/>
          </p:nvSpPr>
          <p:spPr>
            <a:xfrm>
              <a:off x="5009791" y="2779233"/>
              <a:ext cx="1535800" cy="13232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Vier successen, onderling met professionals maar ook met de cliënt</a:t>
              </a:r>
            </a:p>
          </p:txBody>
        </p:sp>
        <p:grpSp>
          <p:nvGrpSpPr>
            <p:cNvPr id="72" name="Groep 71">
              <a:extLst>
                <a:ext uri="{FF2B5EF4-FFF2-40B4-BE49-F238E27FC236}">
                  <a16:creationId xmlns:a16="http://schemas.microsoft.com/office/drawing/2014/main" id="{3AA6C387-7413-D144-866F-3E6CDE52E5B7}"/>
                </a:ext>
              </a:extLst>
            </p:cNvPr>
            <p:cNvGrpSpPr/>
            <p:nvPr/>
          </p:nvGrpSpPr>
          <p:grpSpPr>
            <a:xfrm>
              <a:off x="6371193" y="3227222"/>
              <a:ext cx="392599" cy="392599"/>
              <a:chOff x="5703402" y="1891119"/>
              <a:chExt cx="550314" cy="550314"/>
            </a:xfrm>
          </p:grpSpPr>
          <p:sp>
            <p:nvSpPr>
              <p:cNvPr id="73" name="Ovaal 72">
                <a:extLst>
                  <a:ext uri="{FF2B5EF4-FFF2-40B4-BE49-F238E27FC236}">
                    <a16:creationId xmlns:a16="http://schemas.microsoft.com/office/drawing/2014/main" id="{B1202BA9-0EF2-F44F-A36B-2D39ACB14E04}"/>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5" name="Graphic 74" descr="Caret naar rechts met effen opvulling">
                <a:hlinkClick r:id="rId12" action="ppaction://hlinksldjump"/>
                <a:extLst>
                  <a:ext uri="{FF2B5EF4-FFF2-40B4-BE49-F238E27FC236}">
                    <a16:creationId xmlns:a16="http://schemas.microsoft.com/office/drawing/2014/main" id="{7C85793E-CCB8-7549-9BA0-9E347D0F4BB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76" name="Groep 75">
            <a:extLst>
              <a:ext uri="{FF2B5EF4-FFF2-40B4-BE49-F238E27FC236}">
                <a16:creationId xmlns:a16="http://schemas.microsoft.com/office/drawing/2014/main" id="{C57D0F73-0164-504A-8B1A-2E38FF29B22B}"/>
              </a:ext>
            </a:extLst>
          </p:cNvPr>
          <p:cNvGrpSpPr/>
          <p:nvPr/>
        </p:nvGrpSpPr>
        <p:grpSpPr>
          <a:xfrm>
            <a:off x="1025014" y="4315368"/>
            <a:ext cx="1632172" cy="1721154"/>
            <a:chOff x="5131620" y="2238639"/>
            <a:chExt cx="1632172" cy="1721154"/>
          </a:xfrm>
        </p:grpSpPr>
        <p:sp>
          <p:nvSpPr>
            <p:cNvPr id="77" name="Tijdelijke aanduiding voor tekst 2">
              <a:extLst>
                <a:ext uri="{FF2B5EF4-FFF2-40B4-BE49-F238E27FC236}">
                  <a16:creationId xmlns:a16="http://schemas.microsoft.com/office/drawing/2014/main" id="{893B554A-2DBA-F748-9137-B7CBF35955B6}"/>
                </a:ext>
              </a:extLst>
            </p:cNvPr>
            <p:cNvSpPr txBox="1">
              <a:spLocks/>
            </p:cNvSpPr>
            <p:nvPr/>
          </p:nvSpPr>
          <p:spPr>
            <a:xfrm>
              <a:off x="5175725" y="2238639"/>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9</a:t>
              </a:r>
            </a:p>
          </p:txBody>
        </p:sp>
        <p:sp>
          <p:nvSpPr>
            <p:cNvPr id="78" name="Rechthoek 77">
              <a:hlinkClick r:id="rId13" action="ppaction://hlinksldjump"/>
              <a:extLst>
                <a:ext uri="{FF2B5EF4-FFF2-40B4-BE49-F238E27FC236}">
                  <a16:creationId xmlns:a16="http://schemas.microsoft.com/office/drawing/2014/main" id="{7DBACBE0-C936-7446-9E9B-98E0C13B8875}"/>
                </a:ext>
              </a:extLst>
            </p:cNvPr>
            <p:cNvSpPr/>
            <p:nvPr/>
          </p:nvSpPr>
          <p:spPr>
            <a:xfrm>
              <a:off x="5131620" y="2878388"/>
              <a:ext cx="1413971" cy="10814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Denk buiten de gebaande kaders</a:t>
              </a:r>
            </a:p>
          </p:txBody>
        </p:sp>
        <p:grpSp>
          <p:nvGrpSpPr>
            <p:cNvPr id="79" name="Groep 78">
              <a:extLst>
                <a:ext uri="{FF2B5EF4-FFF2-40B4-BE49-F238E27FC236}">
                  <a16:creationId xmlns:a16="http://schemas.microsoft.com/office/drawing/2014/main" id="{FE9B6A5D-516C-9F41-8636-08420884567F}"/>
                </a:ext>
              </a:extLst>
            </p:cNvPr>
            <p:cNvGrpSpPr/>
            <p:nvPr/>
          </p:nvGrpSpPr>
          <p:grpSpPr>
            <a:xfrm>
              <a:off x="6371193" y="3227222"/>
              <a:ext cx="392599" cy="392599"/>
              <a:chOff x="5703402" y="1891119"/>
              <a:chExt cx="550314" cy="550314"/>
            </a:xfrm>
          </p:grpSpPr>
          <p:sp>
            <p:nvSpPr>
              <p:cNvPr id="80" name="Ovaal 79">
                <a:extLst>
                  <a:ext uri="{FF2B5EF4-FFF2-40B4-BE49-F238E27FC236}">
                    <a16:creationId xmlns:a16="http://schemas.microsoft.com/office/drawing/2014/main" id="{C9148C39-5B72-5B4A-976D-D7D5764CA3BA}"/>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1" name="Graphic 80" descr="Caret naar rechts met effen opvulling">
                <a:hlinkClick r:id="rId13" action="ppaction://hlinksldjump"/>
                <a:extLst>
                  <a:ext uri="{FF2B5EF4-FFF2-40B4-BE49-F238E27FC236}">
                    <a16:creationId xmlns:a16="http://schemas.microsoft.com/office/drawing/2014/main" id="{5621FF68-2FAE-2446-9B90-059C763ECAB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pic>
        <p:nvPicPr>
          <p:cNvPr id="105" name="Mira">
            <a:extLst>
              <a:ext uri="{FF2B5EF4-FFF2-40B4-BE49-F238E27FC236}">
                <a16:creationId xmlns:a16="http://schemas.microsoft.com/office/drawing/2014/main" id="{EE8E7034-1916-014A-BBFA-F5846AF35BCF}"/>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flipH="1">
            <a:off x="10154468" y="3615552"/>
            <a:ext cx="1517813" cy="2955270"/>
          </a:xfrm>
          <a:prstGeom prst="rect">
            <a:avLst/>
          </a:prstGeom>
        </p:spPr>
      </p:pic>
      <p:grpSp>
        <p:nvGrpSpPr>
          <p:cNvPr id="124" name="Groep 123">
            <a:extLst>
              <a:ext uri="{FF2B5EF4-FFF2-40B4-BE49-F238E27FC236}">
                <a16:creationId xmlns:a16="http://schemas.microsoft.com/office/drawing/2014/main" id="{AFBF067A-A37D-EF42-9D01-BF3DB8612A02}"/>
              </a:ext>
            </a:extLst>
          </p:cNvPr>
          <p:cNvGrpSpPr/>
          <p:nvPr/>
        </p:nvGrpSpPr>
        <p:grpSpPr>
          <a:xfrm>
            <a:off x="3090866" y="4356230"/>
            <a:ext cx="2980046" cy="1954579"/>
            <a:chOff x="3783746" y="2116135"/>
            <a:chExt cx="2980046" cy="1954579"/>
          </a:xfrm>
        </p:grpSpPr>
        <p:sp>
          <p:nvSpPr>
            <p:cNvPr id="125" name="Tijdelijke aanduiding voor tekst 2">
              <a:extLst>
                <a:ext uri="{FF2B5EF4-FFF2-40B4-BE49-F238E27FC236}">
                  <a16:creationId xmlns:a16="http://schemas.microsoft.com/office/drawing/2014/main" id="{2A29C1DE-4293-7448-9826-BE5AB639784C}"/>
                </a:ext>
              </a:extLst>
            </p:cNvPr>
            <p:cNvSpPr txBox="1">
              <a:spLocks/>
            </p:cNvSpPr>
            <p:nvPr/>
          </p:nvSpPr>
          <p:spPr>
            <a:xfrm>
              <a:off x="3791330" y="2116135"/>
              <a:ext cx="734191"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10</a:t>
              </a:r>
            </a:p>
          </p:txBody>
        </p:sp>
        <p:sp>
          <p:nvSpPr>
            <p:cNvPr id="126" name="Rechthoek 125">
              <a:hlinkClick r:id="rId15" action="ppaction://hlinksldjump"/>
              <a:extLst>
                <a:ext uri="{FF2B5EF4-FFF2-40B4-BE49-F238E27FC236}">
                  <a16:creationId xmlns:a16="http://schemas.microsoft.com/office/drawing/2014/main" id="{74B356B2-3D9D-1042-945E-0E4223A69869}"/>
                </a:ext>
              </a:extLst>
            </p:cNvPr>
            <p:cNvSpPr/>
            <p:nvPr/>
          </p:nvSpPr>
          <p:spPr>
            <a:xfrm>
              <a:off x="3783746" y="2746092"/>
              <a:ext cx="2761845" cy="1324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mogelijkheid en wenselijkheid om voorwaarden te verbinden aan wat je de cliënt aanbiedt</a:t>
              </a:r>
            </a:p>
          </p:txBody>
        </p:sp>
        <p:grpSp>
          <p:nvGrpSpPr>
            <p:cNvPr id="127" name="Groep 126">
              <a:extLst>
                <a:ext uri="{FF2B5EF4-FFF2-40B4-BE49-F238E27FC236}">
                  <a16:creationId xmlns:a16="http://schemas.microsoft.com/office/drawing/2014/main" id="{C32FAE12-9566-7F4C-8D0D-965E34F9A8E1}"/>
                </a:ext>
              </a:extLst>
            </p:cNvPr>
            <p:cNvGrpSpPr/>
            <p:nvPr/>
          </p:nvGrpSpPr>
          <p:grpSpPr>
            <a:xfrm>
              <a:off x="6371193" y="3227222"/>
              <a:ext cx="392599" cy="392599"/>
              <a:chOff x="5703402" y="1891119"/>
              <a:chExt cx="550314" cy="550314"/>
            </a:xfrm>
          </p:grpSpPr>
          <p:sp>
            <p:nvSpPr>
              <p:cNvPr id="128" name="Ovaal 127">
                <a:extLst>
                  <a:ext uri="{FF2B5EF4-FFF2-40B4-BE49-F238E27FC236}">
                    <a16:creationId xmlns:a16="http://schemas.microsoft.com/office/drawing/2014/main" id="{8B94CDBF-2E00-734A-B0F1-7F0E465AE43E}"/>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9" name="Graphic 128" descr="Caret naar rechts met effen opvulling">
                <a:hlinkClick r:id="rId15" action="ppaction://hlinksldjump"/>
                <a:extLst>
                  <a:ext uri="{FF2B5EF4-FFF2-40B4-BE49-F238E27FC236}">
                    <a16:creationId xmlns:a16="http://schemas.microsoft.com/office/drawing/2014/main" id="{6BEA8DAB-B0A3-AC47-988E-7EE928E0746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30" name="Groep 129">
            <a:extLst>
              <a:ext uri="{FF2B5EF4-FFF2-40B4-BE49-F238E27FC236}">
                <a16:creationId xmlns:a16="http://schemas.microsoft.com/office/drawing/2014/main" id="{C578EA4E-40A4-6F42-AE8F-75D9196B15DE}"/>
              </a:ext>
            </a:extLst>
          </p:cNvPr>
          <p:cNvGrpSpPr/>
          <p:nvPr/>
        </p:nvGrpSpPr>
        <p:grpSpPr>
          <a:xfrm>
            <a:off x="6531505" y="4477145"/>
            <a:ext cx="3781079" cy="1751978"/>
            <a:chOff x="2982713" y="2278062"/>
            <a:chExt cx="3781079" cy="1751978"/>
          </a:xfrm>
        </p:grpSpPr>
        <p:sp>
          <p:nvSpPr>
            <p:cNvPr id="131" name="Tijdelijke aanduiding voor tekst 2">
              <a:extLst>
                <a:ext uri="{FF2B5EF4-FFF2-40B4-BE49-F238E27FC236}">
                  <a16:creationId xmlns:a16="http://schemas.microsoft.com/office/drawing/2014/main" id="{B02DAB66-B3FE-E040-8EE4-56F4BF142FFD}"/>
                </a:ext>
              </a:extLst>
            </p:cNvPr>
            <p:cNvSpPr txBox="1">
              <a:spLocks/>
            </p:cNvSpPr>
            <p:nvPr/>
          </p:nvSpPr>
          <p:spPr>
            <a:xfrm>
              <a:off x="2982713" y="2278062"/>
              <a:ext cx="734191"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11</a:t>
              </a:r>
            </a:p>
          </p:txBody>
        </p:sp>
        <p:sp>
          <p:nvSpPr>
            <p:cNvPr id="132" name="Rechthoek 131">
              <a:hlinkClick r:id="rId16" action="ppaction://hlinksldjump"/>
              <a:extLst>
                <a:ext uri="{FF2B5EF4-FFF2-40B4-BE49-F238E27FC236}">
                  <a16:creationId xmlns:a16="http://schemas.microsoft.com/office/drawing/2014/main" id="{028989E4-6A17-6C4A-A7CE-DD81CF0C046C}"/>
                </a:ext>
              </a:extLst>
            </p:cNvPr>
            <p:cNvSpPr/>
            <p:nvPr/>
          </p:nvSpPr>
          <p:spPr>
            <a:xfrm>
              <a:off x="2998872" y="2932982"/>
              <a:ext cx="3546720" cy="10970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Vraag een collega-gemeente eens om een vastgelopen casus aan hun PGA-expert of in hun PGA-overleg te mogen voorleggen</a:t>
              </a:r>
            </a:p>
          </p:txBody>
        </p:sp>
        <p:grpSp>
          <p:nvGrpSpPr>
            <p:cNvPr id="133" name="Groep 132">
              <a:extLst>
                <a:ext uri="{FF2B5EF4-FFF2-40B4-BE49-F238E27FC236}">
                  <a16:creationId xmlns:a16="http://schemas.microsoft.com/office/drawing/2014/main" id="{58B9C4F0-519D-604A-90C1-54734CCF6F21}"/>
                </a:ext>
              </a:extLst>
            </p:cNvPr>
            <p:cNvGrpSpPr/>
            <p:nvPr/>
          </p:nvGrpSpPr>
          <p:grpSpPr>
            <a:xfrm>
              <a:off x="6371193" y="3227222"/>
              <a:ext cx="392599" cy="392599"/>
              <a:chOff x="5703402" y="1891119"/>
              <a:chExt cx="550314" cy="550314"/>
            </a:xfrm>
          </p:grpSpPr>
          <p:sp>
            <p:nvSpPr>
              <p:cNvPr id="134" name="Ovaal 133">
                <a:extLst>
                  <a:ext uri="{FF2B5EF4-FFF2-40B4-BE49-F238E27FC236}">
                    <a16:creationId xmlns:a16="http://schemas.microsoft.com/office/drawing/2014/main" id="{D1BA8E2E-D211-1343-9838-3191B0D77940}"/>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5" name="Graphic 134" descr="Caret naar rechts met effen opvulling">
                <a:hlinkClick r:id="rId16" action="ppaction://hlinksldjump"/>
                <a:extLst>
                  <a:ext uri="{FF2B5EF4-FFF2-40B4-BE49-F238E27FC236}">
                    <a16:creationId xmlns:a16="http://schemas.microsoft.com/office/drawing/2014/main" id="{D51D482C-5782-AB40-8735-68F24DE6EA0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Tree>
    <p:extLst>
      <p:ext uri="{BB962C8B-B14F-4D97-AF65-F5344CB8AC3E}">
        <p14:creationId xmlns:p14="http://schemas.microsoft.com/office/powerpoint/2010/main" val="109269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522327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We zien dat regelmatig jarenlang wordt gewacht voor een aanmelding bij de PGA. Al veel langer is dan sprake van complexe, domein overstijgende en meervoudige problematiek. Modder niet te lang door en start al in een vroeg stadium integrale samenwerking op. Overweeg aanmelding meteen zodra de casus aan de criteria voldoet (waaronder minimaal twee politieregistraties in het afgelopen jaar). Werk als zorg- en veiligheidspartners op basis van gelijkwaardigheid samen, maak gebruik van de reeds aanwezige verschillende kennis en ervaring en zet deze in. Veel cliënten binnen de PGA leven in zulke multiprobleem situaties, dat niet één partner het kan oplossen. Een integrale aanpak is noodzakelijk. Straf wordt vaak meer effectief in combinatie met zorg en zorg heeft meer impact als er op de achtergrond een sanctie dreigt. Waar de balans ligt, is per geval verschillend. Duidelijk is dat hoe verder de balans uitslaat naar een van beide kanten, hoe kleiner de kans is op blijvend resultaat. De gezamenlijke aanpak zou een mix moeten zijn van repressieve en preventieve maatregelen.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02812"/>
            <a:chOff x="838200" y="856931"/>
            <a:chExt cx="2278365" cy="1502812"/>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052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Start de PGA op tijd (modder niet te lang door)</a:t>
              </a:r>
              <a:endParaRPr lang="nl-NL" sz="1400">
                <a:solidFill>
                  <a:schemeClr val="bg1"/>
                </a:solidFill>
              </a:endParaRP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31" name="Titel_Casus">
            <a:extLst>
              <a:ext uri="{FF2B5EF4-FFF2-40B4-BE49-F238E27FC236}">
                <a16:creationId xmlns:a16="http://schemas.microsoft.com/office/drawing/2014/main" id="{02B56B2D-4D67-9844-A185-21C3319BC167}"/>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Tree>
    <p:extLst>
      <p:ext uri="{BB962C8B-B14F-4D97-AF65-F5344CB8AC3E}">
        <p14:creationId xmlns:p14="http://schemas.microsoft.com/office/powerpoint/2010/main" val="3782554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522327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Een goede onderlinge informatie-uitwisseling is noodzakelijk voor een goede samenwerking binnen de PGA. We zagen regelmatig dat dit beter kon, bijv. tussen politie of reclassering en sociaal domein. Het Startbaan-onderzoek leverde een stappenplan op over op welke grondslagen de verschillende domeinen informatie mogen delen. Wees je er daarbij van bewust dat er een verschil is in uitgangspunten tussen zorg- en veiligheidsdomein. In het zorgdomein wordt meestal gewerkt met een intrinsieke motivatie bij cliënten terwijl binnen het veiligheidsdomein de focus ligt op het handhaven van de wet- en regelgeving. Leer elkaars organisatie en werkwijze kennen. Dat geeft begrip en vergroot de mogelijkheid tot samenwerking en informatie-uitwisseling.</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915766"/>
            <a:chOff x="838200" y="856931"/>
            <a:chExt cx="2278365" cy="191576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4649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Goede onderlinge informatie-uitwisseling netwerkpartners, weet wanneer je welke info mag delen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grpSp>
        <p:nvGrpSpPr>
          <p:cNvPr id="21" name="LINK">
            <a:extLst>
              <a:ext uri="{FF2B5EF4-FFF2-40B4-BE49-F238E27FC236}">
                <a16:creationId xmlns:a16="http://schemas.microsoft.com/office/drawing/2014/main" id="{39AF719A-EAD7-954F-BD52-95232DC3699E}"/>
              </a:ext>
            </a:extLst>
          </p:cNvPr>
          <p:cNvGrpSpPr/>
          <p:nvPr/>
        </p:nvGrpSpPr>
        <p:grpSpPr>
          <a:xfrm>
            <a:off x="4004991" y="4677463"/>
            <a:ext cx="5941114" cy="392296"/>
            <a:chOff x="10502623" y="3649700"/>
            <a:chExt cx="5941114" cy="392296"/>
          </a:xfrm>
        </p:grpSpPr>
        <p:sp>
          <p:nvSpPr>
            <p:cNvPr id="23" name="Rechthoek 22">
              <a:hlinkClick r:id="rId6"/>
              <a:extLst>
                <a:ext uri="{FF2B5EF4-FFF2-40B4-BE49-F238E27FC236}">
                  <a16:creationId xmlns:a16="http://schemas.microsoft.com/office/drawing/2014/main" id="{A3898971-0EAB-0444-AA80-B28C115D65B4}"/>
                </a:ext>
              </a:extLst>
            </p:cNvPr>
            <p:cNvSpPr/>
            <p:nvPr/>
          </p:nvSpPr>
          <p:spPr>
            <a:xfrm>
              <a:off x="10728927" y="3649700"/>
              <a:ext cx="5714810"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STARTBAAN-ONDERZOEK</a:t>
              </a:r>
            </a:p>
          </p:txBody>
        </p:sp>
        <p:pic>
          <p:nvPicPr>
            <p:cNvPr id="25" name="Graphic 24" descr="Paperclip met effen opvulling">
              <a:extLst>
                <a:ext uri="{FF2B5EF4-FFF2-40B4-BE49-F238E27FC236}">
                  <a16:creationId xmlns:a16="http://schemas.microsoft.com/office/drawing/2014/main" id="{1E18A623-F604-374D-BE2C-9B3BB2CF28E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sp>
        <p:nvSpPr>
          <p:cNvPr id="26" name="Titel_Casus">
            <a:extLst>
              <a:ext uri="{FF2B5EF4-FFF2-40B4-BE49-F238E27FC236}">
                <a16:creationId xmlns:a16="http://schemas.microsoft.com/office/drawing/2014/main" id="{C51B5C86-161B-4D48-89C5-4F4DA4C2150F}"/>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7" name="Groep 26">
            <a:extLst>
              <a:ext uri="{FF2B5EF4-FFF2-40B4-BE49-F238E27FC236}">
                <a16:creationId xmlns:a16="http://schemas.microsoft.com/office/drawing/2014/main" id="{B2925DF3-7728-A84F-9BE9-E6988C4231C3}"/>
              </a:ext>
            </a:extLst>
          </p:cNvPr>
          <p:cNvGrpSpPr/>
          <p:nvPr/>
        </p:nvGrpSpPr>
        <p:grpSpPr>
          <a:xfrm>
            <a:off x="1005498" y="3333638"/>
            <a:ext cx="2111067" cy="461665"/>
            <a:chOff x="1005498" y="3333638"/>
            <a:chExt cx="2111067" cy="461665"/>
          </a:xfrm>
        </p:grpSpPr>
        <p:grpSp>
          <p:nvGrpSpPr>
            <p:cNvPr id="28" name="Groep 27">
              <a:extLst>
                <a:ext uri="{FF2B5EF4-FFF2-40B4-BE49-F238E27FC236}">
                  <a16:creationId xmlns:a16="http://schemas.microsoft.com/office/drawing/2014/main" id="{DF48D2AA-9254-F94B-9A8E-FCE9D3294A33}"/>
                </a:ext>
              </a:extLst>
            </p:cNvPr>
            <p:cNvGrpSpPr/>
            <p:nvPr/>
          </p:nvGrpSpPr>
          <p:grpSpPr>
            <a:xfrm rot="10800000">
              <a:off x="2723966" y="3361955"/>
              <a:ext cx="392599" cy="392599"/>
              <a:chOff x="5703401" y="1891119"/>
              <a:chExt cx="550314" cy="550314"/>
            </a:xfrm>
          </p:grpSpPr>
          <p:sp>
            <p:nvSpPr>
              <p:cNvPr id="30" name="Ovaal 29">
                <a:hlinkClick r:id="rId9" action="ppaction://hlinksldjump"/>
                <a:extLst>
                  <a:ext uri="{FF2B5EF4-FFF2-40B4-BE49-F238E27FC236}">
                    <a16:creationId xmlns:a16="http://schemas.microsoft.com/office/drawing/2014/main" id="{AE77D4B4-9A66-2747-AEF3-68E7C55870D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10" action="ppaction://hlinksldjump"/>
                <a:extLst>
                  <a:ext uri="{FF2B5EF4-FFF2-40B4-BE49-F238E27FC236}">
                    <a16:creationId xmlns:a16="http://schemas.microsoft.com/office/drawing/2014/main" id="{DD8E28BC-B862-B144-AFFB-8BE98B2DD04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9" name="Rechthoek 28">
              <a:extLst>
                <a:ext uri="{FF2B5EF4-FFF2-40B4-BE49-F238E27FC236}">
                  <a16:creationId xmlns:a16="http://schemas.microsoft.com/office/drawing/2014/main" id="{43DEDD55-BDC6-F145-A874-3D5B2F09AF1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1718310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3" y="1205210"/>
            <a:ext cx="5963935"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Vaak was behoefte aan een juridisch kader om de juiste hulp in te kunnen zetten wanneer de cliënt geen vrijwillige hulpverlening accepteert (zorgmijding). Pas een crisis biedt vaak de opening voor snelle verandering. Het kan een verstandige bewuste keuze zijn om de casus te laten escaleren (crisis forceren), zodat wél een juridisch kader of opening ontstaat waarbinnen toezicht, begeleiding en behandeling ingezet kunnen worden. Of de crisis maakt dat een partner ondanks bezwaren opeens wél een noodzakelijke stap wil zetten. Soms is het wachten op een strafbaar feit. Sein dan ook ZSM in dat áls er zich een aanhouding voordoet, de mogelijkheid van forensische zorg wordt meegewogen. Indien al wel sprake is van reclasseringstoezicht, maar de cliënt werkt niet mee, is het terugmelden van toezicht een serieuze optie, zodat de gemeentelijke nazorgmedewerker, de reclassering en de casemanager binnen de PI een plan van aanpak kunnen maken. Een crisismaatregel vanuit de Wet verplichte ggz (bij mensen met een psychische aandoening) of de Wet zorg en dwang (bij mensen met een verstandelijke beperking) dan wel onder-curatele-stelling kunnen ook uitkomst bieden. Benut ook het (huurrechtelijke) handelingsrepertoire van de woningcorporatie.</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2280116"/>
            <a:chOff x="838200" y="856931"/>
            <a:chExt cx="2278365" cy="228011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8293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Onderzoek de mogelijkheden om binnen gedwongen of civiel kader een (crisis)situatie te creëren om een doorbraak te bereiken</a:t>
              </a:r>
            </a:p>
          </p:txBody>
        </p:sp>
      </p:grpSp>
      <p:grpSp>
        <p:nvGrpSpPr>
          <p:cNvPr id="15" name="Groep 14">
            <a:extLst>
              <a:ext uri="{FF2B5EF4-FFF2-40B4-BE49-F238E27FC236}">
                <a16:creationId xmlns:a16="http://schemas.microsoft.com/office/drawing/2014/main" id="{4E57057C-94DA-5E4B-BC22-70B78EEDA2CA}"/>
              </a:ext>
            </a:extLst>
          </p:cNvPr>
          <p:cNvGrpSpPr/>
          <p:nvPr/>
        </p:nvGrpSpPr>
        <p:grpSpPr>
          <a:xfrm>
            <a:off x="9518457" y="5767607"/>
            <a:ext cx="2027915" cy="358055"/>
            <a:chOff x="9518457" y="5767607"/>
            <a:chExt cx="2027915" cy="358055"/>
          </a:xfrm>
        </p:grpSpPr>
        <p:grpSp>
          <p:nvGrpSpPr>
            <p:cNvPr id="16" name="Groep 15">
              <a:extLst>
                <a:ext uri="{FF2B5EF4-FFF2-40B4-BE49-F238E27FC236}">
                  <a16:creationId xmlns:a16="http://schemas.microsoft.com/office/drawing/2014/main" id="{FED3FDC8-473E-554E-8C0B-B959E5D037DC}"/>
                </a:ext>
              </a:extLst>
            </p:cNvPr>
            <p:cNvGrpSpPr/>
            <p:nvPr/>
          </p:nvGrpSpPr>
          <p:grpSpPr>
            <a:xfrm>
              <a:off x="11188317" y="5767607"/>
              <a:ext cx="358055" cy="358055"/>
              <a:chOff x="5703401" y="1891119"/>
              <a:chExt cx="550314" cy="550314"/>
            </a:xfrm>
          </p:grpSpPr>
          <p:sp>
            <p:nvSpPr>
              <p:cNvPr id="18" name="Ovaal 17">
                <a:extLst>
                  <a:ext uri="{FF2B5EF4-FFF2-40B4-BE49-F238E27FC236}">
                    <a16:creationId xmlns:a16="http://schemas.microsoft.com/office/drawing/2014/main" id="{9F861C99-B179-8643-8078-8367AF72EC1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Graphic 18" descr="Caret naar rechts met effen opvulling">
                <a:hlinkClick r:id="" action="ppaction://hlinkshowjump?jump=nextslide"/>
                <a:extLst>
                  <a:ext uri="{FF2B5EF4-FFF2-40B4-BE49-F238E27FC236}">
                    <a16:creationId xmlns:a16="http://schemas.microsoft.com/office/drawing/2014/main" id="{9FEC0A46-A811-F943-BDC5-DFC4F012531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17" name="Rechthoek 16">
              <a:extLst>
                <a:ext uri="{FF2B5EF4-FFF2-40B4-BE49-F238E27FC236}">
                  <a16:creationId xmlns:a16="http://schemas.microsoft.com/office/drawing/2014/main" id="{7740E1B4-1F7F-5445-A74A-9EE3AA43B897}"/>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21" name="Groep 20">
            <a:extLst>
              <a:ext uri="{FF2B5EF4-FFF2-40B4-BE49-F238E27FC236}">
                <a16:creationId xmlns:a16="http://schemas.microsoft.com/office/drawing/2014/main" id="{D2CCE9C9-E541-6946-9F4A-BF62F69EBE7F}"/>
              </a:ext>
            </a:extLst>
          </p:cNvPr>
          <p:cNvGrpSpPr/>
          <p:nvPr/>
        </p:nvGrpSpPr>
        <p:grpSpPr>
          <a:xfrm>
            <a:off x="1005498" y="3333638"/>
            <a:ext cx="2111067" cy="461665"/>
            <a:chOff x="1005498" y="3333638"/>
            <a:chExt cx="2111067" cy="461665"/>
          </a:xfrm>
        </p:grpSpPr>
        <p:grpSp>
          <p:nvGrpSpPr>
            <p:cNvPr id="23" name="Groep 22">
              <a:extLst>
                <a:ext uri="{FF2B5EF4-FFF2-40B4-BE49-F238E27FC236}">
                  <a16:creationId xmlns:a16="http://schemas.microsoft.com/office/drawing/2014/main" id="{735CC2F2-DDE2-5948-BBD3-855041B13E67}"/>
                </a:ext>
              </a:extLst>
            </p:cNvPr>
            <p:cNvGrpSpPr/>
            <p:nvPr/>
          </p:nvGrpSpPr>
          <p:grpSpPr>
            <a:xfrm rot="10800000">
              <a:off x="2723966" y="3361955"/>
              <a:ext cx="392599" cy="392599"/>
              <a:chOff x="5703401" y="1891119"/>
              <a:chExt cx="550314" cy="550314"/>
            </a:xfrm>
          </p:grpSpPr>
          <p:sp>
            <p:nvSpPr>
              <p:cNvPr id="27" name="Ovaal 26">
                <a:extLst>
                  <a:ext uri="{FF2B5EF4-FFF2-40B4-BE49-F238E27FC236}">
                    <a16:creationId xmlns:a16="http://schemas.microsoft.com/office/drawing/2014/main" id="{5587B614-6962-6040-A03F-E6D128C2522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Graphic 27" descr="Caret naar rechts met effen opvulling">
                <a:hlinkClick r:id="rId6" action="ppaction://hlinksldjump"/>
                <a:extLst>
                  <a:ext uri="{FF2B5EF4-FFF2-40B4-BE49-F238E27FC236}">
                    <a16:creationId xmlns:a16="http://schemas.microsoft.com/office/drawing/2014/main" id="{71F1DABD-C098-EC4C-8D60-8EF5DD73FB7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25" name="Rechthoek 24">
              <a:extLst>
                <a:ext uri="{FF2B5EF4-FFF2-40B4-BE49-F238E27FC236}">
                  <a16:creationId xmlns:a16="http://schemas.microsoft.com/office/drawing/2014/main" id="{8A9660C5-2729-A648-B68C-BD7B0DBB6990}"/>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30" name="BTN_Probleem">
            <a:hlinkClick r:id="rId7" action="ppaction://hlinksldjump"/>
            <a:extLst>
              <a:ext uri="{FF2B5EF4-FFF2-40B4-BE49-F238E27FC236}">
                <a16:creationId xmlns:a16="http://schemas.microsoft.com/office/drawing/2014/main" id="{5359FE55-0A79-0044-8171-D8A5FE991ABC}"/>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6" name="Titel_Casus">
            <a:extLst>
              <a:ext uri="{FF2B5EF4-FFF2-40B4-BE49-F238E27FC236}">
                <a16:creationId xmlns:a16="http://schemas.microsoft.com/office/drawing/2014/main" id="{3AB2B8ED-129B-764F-95F3-AA999768305C}"/>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2629615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7075611"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Het opschalen naar de PGA gaat via vaste criteria, maar die lijken minder helder bij het afsluiten </a:t>
            </a:r>
            <a:br>
              <a:rPr lang="nl-NL" sz="1300">
                <a:solidFill>
                  <a:schemeClr val="tx1"/>
                </a:solidFill>
              </a:rPr>
            </a:br>
            <a:r>
              <a:rPr lang="nl-NL" sz="1300">
                <a:solidFill>
                  <a:schemeClr val="tx1"/>
                </a:solidFill>
              </a:rPr>
              <a:t>van een casus. Zijn de doelen van de individuele PGA bereikt, gelden de ingangscriteria nog wel? </a:t>
            </a:r>
            <a:br>
              <a:rPr lang="nl-NL" sz="1300">
                <a:solidFill>
                  <a:schemeClr val="tx1"/>
                </a:solidFill>
              </a:rPr>
            </a:br>
            <a:r>
              <a:rPr lang="nl-NL" sz="1300">
                <a:solidFill>
                  <a:schemeClr val="tx1"/>
                </a:solidFill>
              </a:rPr>
              <a:t>Een belangrijke afweging hierbij is wat de toegevoegde waarde vanuit de PGA nog is. Soms blijkt er dan voornamelijk nog sprake te zijn van zorgproblematiek waar zorgpartners binnen het reguliere proces zelf mee aan de slag kunnen. We zagen dat PGA-experts het vanuit hun grote betrokkenheid vaak moeilijk vinden om een casus af te schalen. Een afspraak met een ketenpartner maken over monitoren kan goed werken (het lijntje niet in een keer doorknippen). Er zijn ook gemeenten die naar tevredenheid werken met een ‘actieve’ lijst en een ‘monitorlijst’ van PGA-cliënten. Als het ‘voorveld’ in de gemeente goed georganiseerd is, is het loslaten ook makkelijker.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150652"/>
            <a:chOff x="838200" y="856931"/>
            <a:chExt cx="2278365" cy="1150652"/>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69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Afsluiten van een casus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grpSp>
        <p:nvGrpSpPr>
          <p:cNvPr id="21" name="LINK">
            <a:extLst>
              <a:ext uri="{FF2B5EF4-FFF2-40B4-BE49-F238E27FC236}">
                <a16:creationId xmlns:a16="http://schemas.microsoft.com/office/drawing/2014/main" id="{39AF719A-EAD7-954F-BD52-95232DC3699E}"/>
              </a:ext>
            </a:extLst>
          </p:cNvPr>
          <p:cNvGrpSpPr/>
          <p:nvPr/>
        </p:nvGrpSpPr>
        <p:grpSpPr>
          <a:xfrm>
            <a:off x="4004991" y="4031740"/>
            <a:ext cx="5941114" cy="392296"/>
            <a:chOff x="10502623" y="3649700"/>
            <a:chExt cx="5941114" cy="392296"/>
          </a:xfrm>
        </p:grpSpPr>
        <p:sp>
          <p:nvSpPr>
            <p:cNvPr id="23" name="Rechthoek 22">
              <a:hlinkClick r:id="rId6"/>
              <a:extLst>
                <a:ext uri="{FF2B5EF4-FFF2-40B4-BE49-F238E27FC236}">
                  <a16:creationId xmlns:a16="http://schemas.microsoft.com/office/drawing/2014/main" id="{A3898971-0EAB-0444-AA80-B28C115D65B4}"/>
                </a:ext>
              </a:extLst>
            </p:cNvPr>
            <p:cNvSpPr/>
            <p:nvPr/>
          </p:nvSpPr>
          <p:spPr>
            <a:xfrm>
              <a:off x="10728927" y="3649700"/>
              <a:ext cx="5714810"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LEES HIER MEER OVER DE FASE VAN AFSLUITING</a:t>
              </a:r>
            </a:p>
          </p:txBody>
        </p:sp>
        <p:pic>
          <p:nvPicPr>
            <p:cNvPr id="25" name="Graphic 24" descr="Paperclip met effen opvulling">
              <a:extLst>
                <a:ext uri="{FF2B5EF4-FFF2-40B4-BE49-F238E27FC236}">
                  <a16:creationId xmlns:a16="http://schemas.microsoft.com/office/drawing/2014/main" id="{1E18A623-F604-374D-BE2C-9B3BB2CF28E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sp>
        <p:nvSpPr>
          <p:cNvPr id="26" name="Titel_Casus">
            <a:extLst>
              <a:ext uri="{FF2B5EF4-FFF2-40B4-BE49-F238E27FC236}">
                <a16:creationId xmlns:a16="http://schemas.microsoft.com/office/drawing/2014/main" id="{5AE319B0-AE97-A244-A615-71A227F75D11}"/>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sp>
        <p:nvSpPr>
          <p:cNvPr id="27" name="Rechthoek 26">
            <a:extLst>
              <a:ext uri="{FF2B5EF4-FFF2-40B4-BE49-F238E27FC236}">
                <a16:creationId xmlns:a16="http://schemas.microsoft.com/office/drawing/2014/main" id="{8859C355-C8F4-F342-AED0-92AB2FF1F4ED}"/>
              </a:ext>
            </a:extLst>
          </p:cNvPr>
          <p:cNvSpPr/>
          <p:nvPr/>
        </p:nvSpPr>
        <p:spPr>
          <a:xfrm>
            <a:off x="4081145" y="4548493"/>
            <a:ext cx="7433666" cy="3234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Het ‘opgeven’ van een inwoner waar het eigenlijk nog steeds niet goed mee gaat, is heel moeilijk. Die keuze kan in gezamenlijkheid wel worden gemaakt; de wereld is niet maakbaar. Soms zijn de mogelijkheden uitgeput en is er geen motivatie aanwezig of te kweken bij de cliënt om gedragsverandering door te maken. </a:t>
            </a:r>
            <a:br>
              <a:rPr lang="nl-NL" sz="1300">
                <a:solidFill>
                  <a:schemeClr val="tx1"/>
                </a:solidFill>
              </a:rPr>
            </a:br>
            <a:r>
              <a:rPr lang="nl-NL" sz="1300">
                <a:solidFill>
                  <a:schemeClr val="tx1"/>
                </a:solidFill>
              </a:rPr>
              <a:t>Het is goed om met elkaar te bespreken tot waar de gezamenlijke verantwoordelijkheid </a:t>
            </a:r>
            <a:br>
              <a:rPr lang="nl-NL" sz="1300">
                <a:solidFill>
                  <a:schemeClr val="tx1"/>
                </a:solidFill>
              </a:rPr>
            </a:br>
            <a:r>
              <a:rPr lang="nl-NL" sz="1300">
                <a:solidFill>
                  <a:schemeClr val="tx1"/>
                </a:solidFill>
              </a:rPr>
              <a:t>in een casus gaat. Betrek bij deze beslissing ook de burgemeester of wethouder.</a:t>
            </a:r>
          </a:p>
        </p:txBody>
      </p:sp>
      <p:grpSp>
        <p:nvGrpSpPr>
          <p:cNvPr id="28" name="Groep 27">
            <a:extLst>
              <a:ext uri="{FF2B5EF4-FFF2-40B4-BE49-F238E27FC236}">
                <a16:creationId xmlns:a16="http://schemas.microsoft.com/office/drawing/2014/main" id="{8B87C634-CCDF-944F-82C7-6C91656288D2}"/>
              </a:ext>
            </a:extLst>
          </p:cNvPr>
          <p:cNvGrpSpPr/>
          <p:nvPr/>
        </p:nvGrpSpPr>
        <p:grpSpPr>
          <a:xfrm>
            <a:off x="1005498" y="3333638"/>
            <a:ext cx="2111067" cy="461665"/>
            <a:chOff x="1005498" y="3333638"/>
            <a:chExt cx="2111067" cy="461665"/>
          </a:xfrm>
        </p:grpSpPr>
        <p:grpSp>
          <p:nvGrpSpPr>
            <p:cNvPr id="29" name="Groep 28">
              <a:extLst>
                <a:ext uri="{FF2B5EF4-FFF2-40B4-BE49-F238E27FC236}">
                  <a16:creationId xmlns:a16="http://schemas.microsoft.com/office/drawing/2014/main" id="{0A01CAAB-16A5-7B44-89FE-450C5BACFA79}"/>
                </a:ext>
              </a:extLst>
            </p:cNvPr>
            <p:cNvGrpSpPr/>
            <p:nvPr/>
          </p:nvGrpSpPr>
          <p:grpSpPr>
            <a:xfrm rot="10800000">
              <a:off x="2723966" y="3361955"/>
              <a:ext cx="392599" cy="392599"/>
              <a:chOff x="5703401" y="1891119"/>
              <a:chExt cx="550314" cy="550314"/>
            </a:xfrm>
          </p:grpSpPr>
          <p:sp>
            <p:nvSpPr>
              <p:cNvPr id="31" name="Ovaal 30">
                <a:hlinkClick r:id="rId9" action="ppaction://hlinksldjump"/>
                <a:extLst>
                  <a:ext uri="{FF2B5EF4-FFF2-40B4-BE49-F238E27FC236}">
                    <a16:creationId xmlns:a16="http://schemas.microsoft.com/office/drawing/2014/main" id="{D4FD27FD-37D3-C642-9814-8808D2947636}"/>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3" name="Graphic 32" descr="Caret naar rechts met effen opvulling">
                <a:hlinkClick r:id="rId10" action="ppaction://hlinksldjump"/>
                <a:extLst>
                  <a:ext uri="{FF2B5EF4-FFF2-40B4-BE49-F238E27FC236}">
                    <a16:creationId xmlns:a16="http://schemas.microsoft.com/office/drawing/2014/main" id="{22E00ED6-A67E-6845-BBE2-D38BDAB453B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30" name="Rechthoek 29">
              <a:extLst>
                <a:ext uri="{FF2B5EF4-FFF2-40B4-BE49-F238E27FC236}">
                  <a16:creationId xmlns:a16="http://schemas.microsoft.com/office/drawing/2014/main" id="{D114A1BC-09A4-0D4E-B690-1A2C5E398738}"/>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2129416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522327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Partners gaan in het casusoverleg gezamenlijk op zoek naar mogelijkheden om het gedrag te doorbreken. Het op een gestructureerde wijze in kaart brengen van de risico- en beschermende factoren helpt hierbij. Op deze manier wordt gestructureerd gewerkt en kan inzichtelijk gemaakt worden waar de kansen in een casus liggen. Gebruik van de PGA-monitor (zie in de link onder kopje onder Praktische hulp) van Midden-Nederland kan hierbij helpen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810338"/>
            <a:chOff x="838200" y="856931"/>
            <a:chExt cx="2278365" cy="181033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595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Zoek gestructureerd naar haakjes op de 12 verschillende leef-domeinen om gedrag te doorbreken </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grpSp>
        <p:nvGrpSpPr>
          <p:cNvPr id="21" name="LINK">
            <a:extLst>
              <a:ext uri="{FF2B5EF4-FFF2-40B4-BE49-F238E27FC236}">
                <a16:creationId xmlns:a16="http://schemas.microsoft.com/office/drawing/2014/main" id="{39AF719A-EAD7-954F-BD52-95232DC3699E}"/>
              </a:ext>
            </a:extLst>
          </p:cNvPr>
          <p:cNvGrpSpPr/>
          <p:nvPr/>
        </p:nvGrpSpPr>
        <p:grpSpPr>
          <a:xfrm>
            <a:off x="4004991" y="3558255"/>
            <a:ext cx="5941114" cy="392296"/>
            <a:chOff x="10502623" y="3649700"/>
            <a:chExt cx="5941114" cy="392296"/>
          </a:xfrm>
        </p:grpSpPr>
        <p:sp>
          <p:nvSpPr>
            <p:cNvPr id="23" name="Rechthoek 22">
              <a:hlinkClick r:id="rId6"/>
              <a:extLst>
                <a:ext uri="{FF2B5EF4-FFF2-40B4-BE49-F238E27FC236}">
                  <a16:creationId xmlns:a16="http://schemas.microsoft.com/office/drawing/2014/main" id="{A3898971-0EAB-0444-AA80-B28C115D65B4}"/>
                </a:ext>
              </a:extLst>
            </p:cNvPr>
            <p:cNvSpPr/>
            <p:nvPr/>
          </p:nvSpPr>
          <p:spPr>
            <a:xfrm>
              <a:off x="10728927" y="3649700"/>
              <a:ext cx="5714810"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PGA MONITOR</a:t>
              </a:r>
            </a:p>
          </p:txBody>
        </p:sp>
        <p:pic>
          <p:nvPicPr>
            <p:cNvPr id="25" name="Graphic 24" descr="Paperclip met effen opvulling">
              <a:extLst>
                <a:ext uri="{FF2B5EF4-FFF2-40B4-BE49-F238E27FC236}">
                  <a16:creationId xmlns:a16="http://schemas.microsoft.com/office/drawing/2014/main" id="{1E18A623-F604-374D-BE2C-9B3BB2CF28E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sp>
        <p:nvSpPr>
          <p:cNvPr id="26" name="Titel_Casus">
            <a:extLst>
              <a:ext uri="{FF2B5EF4-FFF2-40B4-BE49-F238E27FC236}">
                <a16:creationId xmlns:a16="http://schemas.microsoft.com/office/drawing/2014/main" id="{D1625DEE-38F9-7849-B361-029D30E51A60}"/>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7" name="Groep 26">
            <a:extLst>
              <a:ext uri="{FF2B5EF4-FFF2-40B4-BE49-F238E27FC236}">
                <a16:creationId xmlns:a16="http://schemas.microsoft.com/office/drawing/2014/main" id="{A9C373CC-3F60-1E4E-8997-AFA483FB46AD}"/>
              </a:ext>
            </a:extLst>
          </p:cNvPr>
          <p:cNvGrpSpPr/>
          <p:nvPr/>
        </p:nvGrpSpPr>
        <p:grpSpPr>
          <a:xfrm>
            <a:off x="1005498" y="3333638"/>
            <a:ext cx="2111067" cy="461665"/>
            <a:chOff x="1005498" y="3333638"/>
            <a:chExt cx="2111067" cy="461665"/>
          </a:xfrm>
        </p:grpSpPr>
        <p:grpSp>
          <p:nvGrpSpPr>
            <p:cNvPr id="28" name="Groep 27">
              <a:extLst>
                <a:ext uri="{FF2B5EF4-FFF2-40B4-BE49-F238E27FC236}">
                  <a16:creationId xmlns:a16="http://schemas.microsoft.com/office/drawing/2014/main" id="{69B48FBF-591F-B94A-926F-FE37DFA51A19}"/>
                </a:ext>
              </a:extLst>
            </p:cNvPr>
            <p:cNvGrpSpPr/>
            <p:nvPr/>
          </p:nvGrpSpPr>
          <p:grpSpPr>
            <a:xfrm rot="10800000">
              <a:off x="2723966" y="3361955"/>
              <a:ext cx="392599" cy="392599"/>
              <a:chOff x="5703401" y="1891119"/>
              <a:chExt cx="550314" cy="550314"/>
            </a:xfrm>
          </p:grpSpPr>
          <p:sp>
            <p:nvSpPr>
              <p:cNvPr id="30" name="Ovaal 29">
                <a:hlinkClick r:id="rId9" action="ppaction://hlinksldjump"/>
                <a:extLst>
                  <a:ext uri="{FF2B5EF4-FFF2-40B4-BE49-F238E27FC236}">
                    <a16:creationId xmlns:a16="http://schemas.microsoft.com/office/drawing/2014/main" id="{626367E2-64CA-DB47-BDDF-D1475080524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10" action="ppaction://hlinksldjump"/>
                <a:extLst>
                  <a:ext uri="{FF2B5EF4-FFF2-40B4-BE49-F238E27FC236}">
                    <a16:creationId xmlns:a16="http://schemas.microsoft.com/office/drawing/2014/main" id="{0E79A542-8708-B444-8529-D7C20490305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9" name="Rechthoek 28">
              <a:extLst>
                <a:ext uri="{FF2B5EF4-FFF2-40B4-BE49-F238E27FC236}">
                  <a16:creationId xmlns:a16="http://schemas.microsoft.com/office/drawing/2014/main" id="{63540870-AB6C-CB4F-B5C2-25ED15A6465F}"/>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1324343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994292"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Werk verschillende scenario’s en vervolgstappen uit, zodat áls een scenario zich voordoet, betrokken partijen sneller het moment kunnen benutten. Doe dat ook, en juist, als het momenteel rustig is in een casus (bijv. als iemand tijdelijk in de PI of kliniek zit).</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150653"/>
            <a:chOff x="838200" y="856931"/>
            <a:chExt cx="2278365" cy="115065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5</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6"/>
              <a:ext cx="2276408" cy="6998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Doe aan scenariodenken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9" name="Titel_Casus">
            <a:extLst>
              <a:ext uri="{FF2B5EF4-FFF2-40B4-BE49-F238E27FC236}">
                <a16:creationId xmlns:a16="http://schemas.microsoft.com/office/drawing/2014/main" id="{A0337564-3053-7F47-AFD1-A9FA45FB7AB8}"/>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5" name="Groep 24">
            <a:extLst>
              <a:ext uri="{FF2B5EF4-FFF2-40B4-BE49-F238E27FC236}">
                <a16:creationId xmlns:a16="http://schemas.microsoft.com/office/drawing/2014/main" id="{15CCB8C9-5880-CD46-B5EB-23606D122135}"/>
              </a:ext>
            </a:extLst>
          </p:cNvPr>
          <p:cNvGrpSpPr/>
          <p:nvPr/>
        </p:nvGrpSpPr>
        <p:grpSpPr>
          <a:xfrm>
            <a:off x="1005498" y="3333638"/>
            <a:ext cx="2111067" cy="461665"/>
            <a:chOff x="1005498" y="3333638"/>
            <a:chExt cx="2111067" cy="461665"/>
          </a:xfrm>
        </p:grpSpPr>
        <p:grpSp>
          <p:nvGrpSpPr>
            <p:cNvPr id="30" name="Groep 29">
              <a:extLst>
                <a:ext uri="{FF2B5EF4-FFF2-40B4-BE49-F238E27FC236}">
                  <a16:creationId xmlns:a16="http://schemas.microsoft.com/office/drawing/2014/main" id="{EEE665C5-EEA9-214B-8DBB-16DEBB7122D8}"/>
                </a:ext>
              </a:extLst>
            </p:cNvPr>
            <p:cNvGrpSpPr/>
            <p:nvPr/>
          </p:nvGrpSpPr>
          <p:grpSpPr>
            <a:xfrm rot="10800000">
              <a:off x="2723966" y="3361955"/>
              <a:ext cx="392599" cy="392599"/>
              <a:chOff x="5703401" y="1891119"/>
              <a:chExt cx="550314" cy="550314"/>
            </a:xfrm>
          </p:grpSpPr>
          <p:sp>
            <p:nvSpPr>
              <p:cNvPr id="33" name="Ovaal 32">
                <a:hlinkClick r:id="rId6" action="ppaction://hlinksldjump"/>
                <a:extLst>
                  <a:ext uri="{FF2B5EF4-FFF2-40B4-BE49-F238E27FC236}">
                    <a16:creationId xmlns:a16="http://schemas.microsoft.com/office/drawing/2014/main" id="{457B0B90-676A-DE4F-AA88-2154E685A2C1}"/>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4" name="Graphic 33" descr="Caret naar rechts met effen opvulling">
                <a:hlinkClick r:id="rId7" action="ppaction://hlinksldjump"/>
                <a:extLst>
                  <a:ext uri="{FF2B5EF4-FFF2-40B4-BE49-F238E27FC236}">
                    <a16:creationId xmlns:a16="http://schemas.microsoft.com/office/drawing/2014/main" id="{23AA9231-8C06-3C41-B119-BB13373D596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31" name="Rechthoek 30">
              <a:extLst>
                <a:ext uri="{FF2B5EF4-FFF2-40B4-BE49-F238E27FC236}">
                  <a16:creationId xmlns:a16="http://schemas.microsoft.com/office/drawing/2014/main" id="{AADFD837-72A8-0E49-8870-2AE4E0C9BFA2}"/>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677380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522327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Uit onderzoek Startbaan van  Hogeschool Utrecht kwamen de functiekenmerken van een goede procesregisseur naar voren.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48434"/>
            <a:chOff x="838200" y="856931"/>
            <a:chExt cx="2278365" cy="174843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6</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29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Zorg voor een stevige procesregisseur </a:t>
              </a:r>
              <a:br>
                <a:rPr lang="nl-NL" sz="1400" b="1"/>
              </a:br>
              <a:r>
                <a:rPr lang="nl-NL" sz="1400" b="1"/>
                <a:t>(niet alleen what works, maar ook who works)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6" name="Titel_Casus">
            <a:extLst>
              <a:ext uri="{FF2B5EF4-FFF2-40B4-BE49-F238E27FC236}">
                <a16:creationId xmlns:a16="http://schemas.microsoft.com/office/drawing/2014/main" id="{B10200EE-4BE7-444B-8510-2D4C5C4F915F}"/>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1" name="LINK">
            <a:extLst>
              <a:ext uri="{FF2B5EF4-FFF2-40B4-BE49-F238E27FC236}">
                <a16:creationId xmlns:a16="http://schemas.microsoft.com/office/drawing/2014/main" id="{59DDF292-709D-7D4E-B2B8-55D0A41895A5}"/>
              </a:ext>
            </a:extLst>
          </p:cNvPr>
          <p:cNvGrpSpPr/>
          <p:nvPr/>
        </p:nvGrpSpPr>
        <p:grpSpPr>
          <a:xfrm>
            <a:off x="4004991" y="2248199"/>
            <a:ext cx="5941114" cy="392296"/>
            <a:chOff x="10502623" y="3649700"/>
            <a:chExt cx="5941114" cy="392296"/>
          </a:xfrm>
        </p:grpSpPr>
        <p:sp>
          <p:nvSpPr>
            <p:cNvPr id="23" name="Rechthoek 22">
              <a:hlinkClick r:id="rId6"/>
              <a:extLst>
                <a:ext uri="{FF2B5EF4-FFF2-40B4-BE49-F238E27FC236}">
                  <a16:creationId xmlns:a16="http://schemas.microsoft.com/office/drawing/2014/main" id="{223C5FFB-2B71-414E-B905-111BCDF1DB4E}"/>
                </a:ext>
              </a:extLst>
            </p:cNvPr>
            <p:cNvSpPr/>
            <p:nvPr/>
          </p:nvSpPr>
          <p:spPr>
            <a:xfrm>
              <a:off x="10728927" y="3649700"/>
              <a:ext cx="5714810"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FUNCTIEKENMERKEN PGA-PROFESSIONALS</a:t>
              </a:r>
            </a:p>
          </p:txBody>
        </p:sp>
        <p:pic>
          <p:nvPicPr>
            <p:cNvPr id="25" name="Graphic 24" descr="Paperclip met effen opvulling">
              <a:extLst>
                <a:ext uri="{FF2B5EF4-FFF2-40B4-BE49-F238E27FC236}">
                  <a16:creationId xmlns:a16="http://schemas.microsoft.com/office/drawing/2014/main" id="{37F35E53-5ED4-384E-AC18-25FE45A99D3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grpSp>
        <p:nvGrpSpPr>
          <p:cNvPr id="27" name="Groep 26">
            <a:extLst>
              <a:ext uri="{FF2B5EF4-FFF2-40B4-BE49-F238E27FC236}">
                <a16:creationId xmlns:a16="http://schemas.microsoft.com/office/drawing/2014/main" id="{A0DF5754-5FA7-D349-AB25-24A71F4D55AE}"/>
              </a:ext>
            </a:extLst>
          </p:cNvPr>
          <p:cNvGrpSpPr/>
          <p:nvPr/>
        </p:nvGrpSpPr>
        <p:grpSpPr>
          <a:xfrm>
            <a:off x="1005498" y="3333638"/>
            <a:ext cx="2111067" cy="461665"/>
            <a:chOff x="1005498" y="3333638"/>
            <a:chExt cx="2111067" cy="461665"/>
          </a:xfrm>
        </p:grpSpPr>
        <p:grpSp>
          <p:nvGrpSpPr>
            <p:cNvPr id="28" name="Groep 27">
              <a:extLst>
                <a:ext uri="{FF2B5EF4-FFF2-40B4-BE49-F238E27FC236}">
                  <a16:creationId xmlns:a16="http://schemas.microsoft.com/office/drawing/2014/main" id="{9030BB2E-6E8E-7C45-93DF-6D843B8D9251}"/>
                </a:ext>
              </a:extLst>
            </p:cNvPr>
            <p:cNvGrpSpPr/>
            <p:nvPr/>
          </p:nvGrpSpPr>
          <p:grpSpPr>
            <a:xfrm rot="10800000">
              <a:off x="2723966" y="3361955"/>
              <a:ext cx="392599" cy="392599"/>
              <a:chOff x="5703401" y="1891119"/>
              <a:chExt cx="550314" cy="550314"/>
            </a:xfrm>
          </p:grpSpPr>
          <p:sp>
            <p:nvSpPr>
              <p:cNvPr id="30" name="Ovaal 29">
                <a:hlinkClick r:id="rId9" action="ppaction://hlinksldjump"/>
                <a:extLst>
                  <a:ext uri="{FF2B5EF4-FFF2-40B4-BE49-F238E27FC236}">
                    <a16:creationId xmlns:a16="http://schemas.microsoft.com/office/drawing/2014/main" id="{29784F12-7E1F-0C44-A688-3D738C8EA043}"/>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10" action="ppaction://hlinksldjump"/>
                <a:extLst>
                  <a:ext uri="{FF2B5EF4-FFF2-40B4-BE49-F238E27FC236}">
                    <a16:creationId xmlns:a16="http://schemas.microsoft.com/office/drawing/2014/main" id="{1299B058-0EA5-FB46-8673-C86898F6DC7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9" name="Rechthoek 28">
              <a:extLst>
                <a:ext uri="{FF2B5EF4-FFF2-40B4-BE49-F238E27FC236}">
                  <a16:creationId xmlns:a16="http://schemas.microsoft.com/office/drawing/2014/main" id="{5D9055BC-11F3-6C4F-B7AE-A09EE5BD74F4}"/>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3304898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522327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Denk bijvoorbeeld ook aan positieve ervaringen uit het verleden in het contact met cliënt, wat is de beste benaderingswijze, zit er een haakje in de behandeling/bejegening bij de vroegtijdige problematiek? Probeer blijvend aansluiting te vinden bij de leefwereld van de cliënt, wat wil de cliënt zélf, zijn de primaire zaken geregeld zoals wonen, financiën, etc. Ervaring leert dat wanneer de basis niet op orde is, er vaak geen ruimte is bij cliënt om aan overige problemen te werken.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47057"/>
            <a:chOff x="838200" y="856931"/>
            <a:chExt cx="2278365" cy="154705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7</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6"/>
              <a:ext cx="2276408" cy="10962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Blijf kijken naar mogelijk-heden om positieve krachten aan te boren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6" name="Titel_Casus">
            <a:extLst>
              <a:ext uri="{FF2B5EF4-FFF2-40B4-BE49-F238E27FC236}">
                <a16:creationId xmlns:a16="http://schemas.microsoft.com/office/drawing/2014/main" id="{5271DFE0-701A-6141-BF1B-CE7B31ED5B2A}"/>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1" name="Groep 20">
            <a:extLst>
              <a:ext uri="{FF2B5EF4-FFF2-40B4-BE49-F238E27FC236}">
                <a16:creationId xmlns:a16="http://schemas.microsoft.com/office/drawing/2014/main" id="{65D7A32A-93E2-B54E-B4FD-1AC830570796}"/>
              </a:ext>
            </a:extLst>
          </p:cNvPr>
          <p:cNvGrpSpPr/>
          <p:nvPr/>
        </p:nvGrpSpPr>
        <p:grpSpPr>
          <a:xfrm>
            <a:off x="1005498" y="3333638"/>
            <a:ext cx="2111067" cy="461665"/>
            <a:chOff x="1005498" y="3333638"/>
            <a:chExt cx="2111067" cy="461665"/>
          </a:xfrm>
        </p:grpSpPr>
        <p:grpSp>
          <p:nvGrpSpPr>
            <p:cNvPr id="23" name="Groep 22">
              <a:extLst>
                <a:ext uri="{FF2B5EF4-FFF2-40B4-BE49-F238E27FC236}">
                  <a16:creationId xmlns:a16="http://schemas.microsoft.com/office/drawing/2014/main" id="{E6D3AA66-8BD2-B341-BCB6-6CFFF0C63FD7}"/>
                </a:ext>
              </a:extLst>
            </p:cNvPr>
            <p:cNvGrpSpPr/>
            <p:nvPr/>
          </p:nvGrpSpPr>
          <p:grpSpPr>
            <a:xfrm rot="10800000">
              <a:off x="2723966" y="3361955"/>
              <a:ext cx="392599" cy="392599"/>
              <a:chOff x="5703401" y="1891119"/>
              <a:chExt cx="550314" cy="550314"/>
            </a:xfrm>
          </p:grpSpPr>
          <p:sp>
            <p:nvSpPr>
              <p:cNvPr id="27" name="Ovaal 26">
                <a:hlinkClick r:id="rId6" action="ppaction://hlinksldjump"/>
                <a:extLst>
                  <a:ext uri="{FF2B5EF4-FFF2-40B4-BE49-F238E27FC236}">
                    <a16:creationId xmlns:a16="http://schemas.microsoft.com/office/drawing/2014/main" id="{3BA3C040-6098-5F49-B794-D79DF2AB1A9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Graphic 27" descr="Caret naar rechts met effen opvulling">
                <a:hlinkClick r:id="rId7" action="ppaction://hlinksldjump"/>
                <a:extLst>
                  <a:ext uri="{FF2B5EF4-FFF2-40B4-BE49-F238E27FC236}">
                    <a16:creationId xmlns:a16="http://schemas.microsoft.com/office/drawing/2014/main" id="{2C02284A-1249-CA45-9160-E6B2E3D4AEF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5" name="Rechthoek 24">
              <a:extLst>
                <a:ext uri="{FF2B5EF4-FFF2-40B4-BE49-F238E27FC236}">
                  <a16:creationId xmlns:a16="http://schemas.microsoft.com/office/drawing/2014/main" id="{8CF4B75B-5FAC-6C43-AAE1-76F06A169C35}"/>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3394427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522327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Deel complimenten uit waar dat kan. En een goed voorbeeld van enkele gemeenten is: organiseer jaarlijks een ontwikkel(mid)dag samen met de ketenpartners. Dit kan gekoppeld worden aan een specifiek moment, zoals het ondertekenen van een reglement of een training op een bepaald onderwerp. Grijp dat aan om successen te belichten.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33343"/>
            <a:chOff x="838200" y="856931"/>
            <a:chExt cx="2278365" cy="153334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8</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082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Vier successen, onderling met professionals maar ook met de cliënt</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6" name="Titel_Casus">
            <a:extLst>
              <a:ext uri="{FF2B5EF4-FFF2-40B4-BE49-F238E27FC236}">
                <a16:creationId xmlns:a16="http://schemas.microsoft.com/office/drawing/2014/main" id="{F8A272C0-A5E9-414D-8816-5144995D6320}"/>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1" name="Groep 20">
            <a:extLst>
              <a:ext uri="{FF2B5EF4-FFF2-40B4-BE49-F238E27FC236}">
                <a16:creationId xmlns:a16="http://schemas.microsoft.com/office/drawing/2014/main" id="{34C559E2-1F59-2343-A6A0-60B4C5DF20DB}"/>
              </a:ext>
            </a:extLst>
          </p:cNvPr>
          <p:cNvGrpSpPr/>
          <p:nvPr/>
        </p:nvGrpSpPr>
        <p:grpSpPr>
          <a:xfrm>
            <a:off x="1005498" y="3333638"/>
            <a:ext cx="2111067" cy="461665"/>
            <a:chOff x="1005498" y="3333638"/>
            <a:chExt cx="2111067" cy="461665"/>
          </a:xfrm>
        </p:grpSpPr>
        <p:grpSp>
          <p:nvGrpSpPr>
            <p:cNvPr id="23" name="Groep 22">
              <a:extLst>
                <a:ext uri="{FF2B5EF4-FFF2-40B4-BE49-F238E27FC236}">
                  <a16:creationId xmlns:a16="http://schemas.microsoft.com/office/drawing/2014/main" id="{2910FBFF-2693-6543-B2D6-40A44F66613F}"/>
                </a:ext>
              </a:extLst>
            </p:cNvPr>
            <p:cNvGrpSpPr/>
            <p:nvPr/>
          </p:nvGrpSpPr>
          <p:grpSpPr>
            <a:xfrm rot="10800000">
              <a:off x="2723966" y="3361955"/>
              <a:ext cx="392599" cy="392599"/>
              <a:chOff x="5703401" y="1891119"/>
              <a:chExt cx="550314" cy="550314"/>
            </a:xfrm>
          </p:grpSpPr>
          <p:sp>
            <p:nvSpPr>
              <p:cNvPr id="27" name="Ovaal 26">
                <a:hlinkClick r:id="rId6" action="ppaction://hlinksldjump"/>
                <a:extLst>
                  <a:ext uri="{FF2B5EF4-FFF2-40B4-BE49-F238E27FC236}">
                    <a16:creationId xmlns:a16="http://schemas.microsoft.com/office/drawing/2014/main" id="{B151D7AC-2486-3143-8FE0-A32D07F4A3A8}"/>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Graphic 27" descr="Caret naar rechts met effen opvulling">
                <a:hlinkClick r:id="rId7" action="ppaction://hlinksldjump"/>
                <a:extLst>
                  <a:ext uri="{FF2B5EF4-FFF2-40B4-BE49-F238E27FC236}">
                    <a16:creationId xmlns:a16="http://schemas.microsoft.com/office/drawing/2014/main" id="{30FE1220-C14E-1144-A238-1876ED822D4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5" name="Rechthoek 24">
              <a:extLst>
                <a:ext uri="{FF2B5EF4-FFF2-40B4-BE49-F238E27FC236}">
                  <a16:creationId xmlns:a16="http://schemas.microsoft.com/office/drawing/2014/main" id="{56488F06-8459-8A46-92A5-0A3E9367243E}"/>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3742200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3" y="1205210"/>
            <a:ext cx="7852355"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Uit de verschillende intervisiesessies kwamen leuke, inspirerende out-of-the-box ideeën </a:t>
            </a:r>
            <a:br>
              <a:rPr lang="nl-NL" sz="1300">
                <a:solidFill>
                  <a:schemeClr val="tx1"/>
                </a:solidFill>
              </a:rPr>
            </a:br>
            <a:r>
              <a:rPr lang="nl-NL" sz="1300">
                <a:solidFill>
                  <a:schemeClr val="tx1"/>
                </a:solidFill>
              </a:rPr>
              <a:t>naar voren, zoals:</a:t>
            </a:r>
          </a:p>
          <a:p>
            <a:pPr marL="285750" lvl="0" indent="-285750">
              <a:lnSpc>
                <a:spcPct val="140000"/>
              </a:lnSpc>
              <a:buFont typeface="Arial" panose="020B0604020202020204" pitchFamily="34" charset="0"/>
              <a:buChar char="•"/>
            </a:pPr>
            <a:r>
              <a:rPr lang="nl-NL" sz="1300">
                <a:solidFill>
                  <a:schemeClr val="tx1"/>
                </a:solidFill>
              </a:rPr>
              <a:t>Maak een business case met de kosten die al gemaakt zijn en nog verwacht worden als op </a:t>
            </a:r>
            <a:br>
              <a:rPr lang="nl-NL" sz="1300">
                <a:solidFill>
                  <a:schemeClr val="tx1"/>
                </a:solidFill>
              </a:rPr>
            </a:br>
            <a:r>
              <a:rPr lang="nl-NL" sz="1300">
                <a:solidFill>
                  <a:schemeClr val="tx1"/>
                </a:solidFill>
              </a:rPr>
              <a:t>dezelfde voet wordt doorgegaan versus de kosten van een duurzame lange termijnoplossing die </a:t>
            </a:r>
            <a:br>
              <a:rPr lang="nl-NL" sz="1300">
                <a:solidFill>
                  <a:schemeClr val="tx1"/>
                </a:solidFill>
              </a:rPr>
            </a:br>
            <a:r>
              <a:rPr lang="nl-NL" sz="1300">
                <a:solidFill>
                  <a:schemeClr val="tx1"/>
                </a:solidFill>
              </a:rPr>
              <a:t>misschien wat meer out-of-the-box is. Gebruik bijv. de Effectencalculator of de Doorbraakmethode.</a:t>
            </a:r>
          </a:p>
          <a:p>
            <a:pPr marL="285750" lvl="0" indent="-285750">
              <a:lnSpc>
                <a:spcPct val="140000"/>
              </a:lnSpc>
              <a:buFont typeface="Arial" panose="020B0604020202020204" pitchFamily="34" charset="0"/>
              <a:buChar char="•"/>
            </a:pPr>
            <a:endParaRPr lang="nl-NL" sz="1300">
              <a:solidFill>
                <a:schemeClr val="tx1"/>
              </a:solidFill>
            </a:endParaRPr>
          </a:p>
          <a:p>
            <a:pPr marL="285750" lvl="0" indent="-285750">
              <a:lnSpc>
                <a:spcPct val="140000"/>
              </a:lnSpc>
              <a:buFont typeface="Arial" panose="020B0604020202020204" pitchFamily="34" charset="0"/>
              <a:buChar char="•"/>
            </a:pPr>
            <a:endParaRPr lang="nl-NL" sz="1300">
              <a:solidFill>
                <a:schemeClr val="tx1"/>
              </a:solidFill>
            </a:endParaRPr>
          </a:p>
          <a:p>
            <a:pPr marL="285750" lvl="0" indent="-285750">
              <a:lnSpc>
                <a:spcPct val="140000"/>
              </a:lnSpc>
              <a:buFont typeface="Arial" panose="020B0604020202020204" pitchFamily="34" charset="0"/>
              <a:buChar char="•"/>
            </a:pPr>
            <a:r>
              <a:rPr lang="nl-NL" sz="1300">
                <a:solidFill>
                  <a:schemeClr val="tx1"/>
                </a:solidFill>
              </a:rPr>
              <a:t>Pleegzorg voor een 26-jarige die duidelijk behoefte heeft aan een vaderfiguur</a:t>
            </a:r>
          </a:p>
          <a:p>
            <a:pPr marL="285750" lvl="0" indent="-285750">
              <a:lnSpc>
                <a:spcPct val="140000"/>
              </a:lnSpc>
              <a:buFont typeface="Arial" panose="020B0604020202020204" pitchFamily="34" charset="0"/>
              <a:buChar char="•"/>
            </a:pPr>
            <a:r>
              <a:rPr lang="nl-NL" sz="1300">
                <a:solidFill>
                  <a:schemeClr val="tx1"/>
                </a:solidFill>
              </a:rPr>
              <a:t>Samenwerking met de advocaat van de PGA-cliënt</a:t>
            </a:r>
          </a:p>
          <a:p>
            <a:pPr marL="285750" lvl="0" indent="-285750">
              <a:lnSpc>
                <a:spcPct val="140000"/>
              </a:lnSpc>
              <a:buFont typeface="Arial" panose="020B0604020202020204" pitchFamily="34" charset="0"/>
              <a:buChar char="•"/>
            </a:pPr>
            <a:r>
              <a:rPr lang="nl-NL" sz="1300">
                <a:solidFill>
                  <a:schemeClr val="tx1"/>
                </a:solidFill>
              </a:rPr>
              <a:t>Niet alleen dag- maar ook avondbesteding</a:t>
            </a:r>
          </a:p>
          <a:p>
            <a:pPr marL="285750" lvl="0" indent="-285750">
              <a:lnSpc>
                <a:spcPct val="140000"/>
              </a:lnSpc>
              <a:buFont typeface="Arial" panose="020B0604020202020204" pitchFamily="34" charset="0"/>
              <a:buChar char="•"/>
            </a:pPr>
            <a:r>
              <a:rPr lang="nl-NL" sz="1300">
                <a:solidFill>
                  <a:schemeClr val="tx1"/>
                </a:solidFill>
              </a:rPr>
              <a:t>Uitkering fysiek laten ophalen en daar een helpende voorwaarde aan verbinden, </a:t>
            </a:r>
            <a:br>
              <a:rPr lang="nl-NL" sz="1300">
                <a:solidFill>
                  <a:schemeClr val="tx1"/>
                </a:solidFill>
              </a:rPr>
            </a:br>
            <a:r>
              <a:rPr lang="nl-NL" sz="1300">
                <a:solidFill>
                  <a:schemeClr val="tx1"/>
                </a:solidFill>
              </a:rPr>
              <a:t>zoals bv. meewerken aan hulp of behandeling</a:t>
            </a:r>
          </a:p>
          <a:p>
            <a:pPr marL="285750" lvl="0" indent="-285750">
              <a:lnSpc>
                <a:spcPct val="140000"/>
              </a:lnSpc>
              <a:buFont typeface="Arial" panose="020B0604020202020204" pitchFamily="34" charset="0"/>
              <a:buChar char="•"/>
            </a:pPr>
            <a:r>
              <a:rPr lang="nl-NL" sz="1300">
                <a:solidFill>
                  <a:schemeClr val="tx1"/>
                </a:solidFill>
              </a:rPr>
              <a:t>En neem de wensen van de cliënt serieus, stel je oordeel uit, </a:t>
            </a:r>
            <a:br>
              <a:rPr lang="nl-NL" sz="1300">
                <a:solidFill>
                  <a:schemeClr val="tx1"/>
                </a:solidFill>
              </a:rPr>
            </a:br>
            <a:r>
              <a:rPr lang="nl-NL" sz="1300">
                <a:solidFill>
                  <a:schemeClr val="tx1"/>
                </a:solidFill>
              </a:rPr>
              <a:t>ook als het als een fantastische droom in de oren klinkt.</a:t>
            </a:r>
          </a:p>
          <a:p>
            <a:pPr marL="285750" lvl="0" indent="-285750">
              <a:lnSpc>
                <a:spcPct val="140000"/>
              </a:lnSpc>
              <a:buFont typeface="Arial" panose="020B0604020202020204" pitchFamily="34" charset="0"/>
              <a:buChar char="•"/>
            </a:pPr>
            <a:r>
              <a:rPr lang="nl-NL" sz="1300">
                <a:solidFill>
                  <a:schemeClr val="tx1"/>
                </a:solidFill>
              </a:rPr>
              <a:t>Check de Handelingsbank voor verschillende handelingsperspectieven in </a:t>
            </a:r>
            <a:br>
              <a:rPr lang="nl-NL" sz="1300">
                <a:solidFill>
                  <a:schemeClr val="tx1"/>
                </a:solidFill>
              </a:rPr>
            </a:br>
            <a:r>
              <a:rPr lang="nl-NL" sz="1300">
                <a:solidFill>
                  <a:schemeClr val="tx1"/>
                </a:solidFill>
              </a:rPr>
              <a:t>verschillende lastige situaties met personen met verward gedrag.</a:t>
            </a:r>
          </a:p>
          <a:p>
            <a:pPr lvl="0">
              <a:lnSpc>
                <a:spcPct val="150000"/>
              </a:lnSpc>
            </a:pPr>
            <a:endParaRPr lang="nl-NL" sz="1300">
              <a:solidFill>
                <a:schemeClr val="tx1"/>
              </a:solidFill>
            </a:endParaRPr>
          </a:p>
          <a:p>
            <a:pPr lvl="0">
              <a:lnSpc>
                <a:spcPct val="150000"/>
              </a:lnSpc>
            </a:pPr>
            <a:endParaRPr lang="nl-NL" sz="1300">
              <a:solidFill>
                <a:schemeClr val="tx1"/>
              </a:solidFill>
            </a:endParaRPr>
          </a:p>
          <a:p>
            <a:pPr lvl="0">
              <a:lnSpc>
                <a:spcPct val="150000"/>
              </a:lnSpc>
            </a:pPr>
            <a:endParaRPr lang="nl-NL" sz="1300">
              <a:solidFill>
                <a:schemeClr val="tx1"/>
              </a:solidFill>
            </a:endParaRP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325830"/>
            <a:chOff x="838200" y="856931"/>
            <a:chExt cx="2278365" cy="1325830"/>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9</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6"/>
              <a:ext cx="2276408" cy="8750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Denk buiten de gebaande kaders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6" name="Titel_Casus">
            <a:extLst>
              <a:ext uri="{FF2B5EF4-FFF2-40B4-BE49-F238E27FC236}">
                <a16:creationId xmlns:a16="http://schemas.microsoft.com/office/drawing/2014/main" id="{5694B7D7-C13A-494B-8C87-69F634976B47}"/>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1" name="LINK">
            <a:extLst>
              <a:ext uri="{FF2B5EF4-FFF2-40B4-BE49-F238E27FC236}">
                <a16:creationId xmlns:a16="http://schemas.microsoft.com/office/drawing/2014/main" id="{56150442-D7BD-4543-9531-4D08C9DD9B9F}"/>
              </a:ext>
            </a:extLst>
          </p:cNvPr>
          <p:cNvGrpSpPr/>
          <p:nvPr/>
        </p:nvGrpSpPr>
        <p:grpSpPr>
          <a:xfrm>
            <a:off x="4300075" y="2719139"/>
            <a:ext cx="2285920" cy="392296"/>
            <a:chOff x="10502623" y="3649700"/>
            <a:chExt cx="2285920" cy="392296"/>
          </a:xfrm>
        </p:grpSpPr>
        <p:sp>
          <p:nvSpPr>
            <p:cNvPr id="23" name="Rechthoek 22">
              <a:hlinkClick r:id="rId6"/>
              <a:extLst>
                <a:ext uri="{FF2B5EF4-FFF2-40B4-BE49-F238E27FC236}">
                  <a16:creationId xmlns:a16="http://schemas.microsoft.com/office/drawing/2014/main" id="{52E44825-DDC9-9B42-BAEB-865F9B720070}"/>
                </a:ext>
              </a:extLst>
            </p:cNvPr>
            <p:cNvSpPr/>
            <p:nvPr/>
          </p:nvSpPr>
          <p:spPr>
            <a:xfrm>
              <a:off x="10728927" y="3649700"/>
              <a:ext cx="2059616"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EFFECTENCALCULATOR</a:t>
              </a:r>
            </a:p>
          </p:txBody>
        </p:sp>
        <p:pic>
          <p:nvPicPr>
            <p:cNvPr id="25" name="Graphic 24" descr="Paperclip met effen opvulling">
              <a:extLst>
                <a:ext uri="{FF2B5EF4-FFF2-40B4-BE49-F238E27FC236}">
                  <a16:creationId xmlns:a16="http://schemas.microsoft.com/office/drawing/2014/main" id="{26662D18-6D07-0D42-B4B0-BC77269DB13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grpSp>
        <p:nvGrpSpPr>
          <p:cNvPr id="27" name="LINK">
            <a:extLst>
              <a:ext uri="{FF2B5EF4-FFF2-40B4-BE49-F238E27FC236}">
                <a16:creationId xmlns:a16="http://schemas.microsoft.com/office/drawing/2014/main" id="{132A3FEA-1782-AC46-B6C4-E888C4F07E8B}"/>
              </a:ext>
            </a:extLst>
          </p:cNvPr>
          <p:cNvGrpSpPr/>
          <p:nvPr/>
        </p:nvGrpSpPr>
        <p:grpSpPr>
          <a:xfrm>
            <a:off x="6522414" y="2719139"/>
            <a:ext cx="2285920" cy="392296"/>
            <a:chOff x="10502623" y="3649700"/>
            <a:chExt cx="2285920" cy="392296"/>
          </a:xfrm>
        </p:grpSpPr>
        <p:sp>
          <p:nvSpPr>
            <p:cNvPr id="28" name="Rechthoek 27">
              <a:hlinkClick r:id="rId9"/>
              <a:extLst>
                <a:ext uri="{FF2B5EF4-FFF2-40B4-BE49-F238E27FC236}">
                  <a16:creationId xmlns:a16="http://schemas.microsoft.com/office/drawing/2014/main" id="{71F5C262-49E7-F541-BDE2-15B879F8DAB4}"/>
                </a:ext>
              </a:extLst>
            </p:cNvPr>
            <p:cNvSpPr/>
            <p:nvPr/>
          </p:nvSpPr>
          <p:spPr>
            <a:xfrm>
              <a:off x="10728927" y="3649700"/>
              <a:ext cx="2059616"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DOORBRAAKMETHODE</a:t>
              </a:r>
            </a:p>
          </p:txBody>
        </p:sp>
        <p:pic>
          <p:nvPicPr>
            <p:cNvPr id="29" name="Graphic 28" descr="Paperclip met effen opvulling">
              <a:extLst>
                <a:ext uri="{FF2B5EF4-FFF2-40B4-BE49-F238E27FC236}">
                  <a16:creationId xmlns:a16="http://schemas.microsoft.com/office/drawing/2014/main" id="{9BA3364B-AC90-EF42-9535-3DE869C33FD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grpSp>
        <p:nvGrpSpPr>
          <p:cNvPr id="30" name="LINK">
            <a:extLst>
              <a:ext uri="{FF2B5EF4-FFF2-40B4-BE49-F238E27FC236}">
                <a16:creationId xmlns:a16="http://schemas.microsoft.com/office/drawing/2014/main" id="{3B6325A8-4BA4-A547-A10B-0D24D43BAAF4}"/>
              </a:ext>
            </a:extLst>
          </p:cNvPr>
          <p:cNvGrpSpPr/>
          <p:nvPr/>
        </p:nvGrpSpPr>
        <p:grpSpPr>
          <a:xfrm>
            <a:off x="4300075" y="5747340"/>
            <a:ext cx="2285920" cy="392296"/>
            <a:chOff x="10502623" y="3649700"/>
            <a:chExt cx="2285920" cy="392296"/>
          </a:xfrm>
        </p:grpSpPr>
        <p:sp>
          <p:nvSpPr>
            <p:cNvPr id="31" name="Rechthoek 30">
              <a:hlinkClick r:id="rId10"/>
              <a:extLst>
                <a:ext uri="{FF2B5EF4-FFF2-40B4-BE49-F238E27FC236}">
                  <a16:creationId xmlns:a16="http://schemas.microsoft.com/office/drawing/2014/main" id="{3387D097-9D34-CA43-BBC7-3535C658CA7A}"/>
                </a:ext>
              </a:extLst>
            </p:cNvPr>
            <p:cNvSpPr/>
            <p:nvPr/>
          </p:nvSpPr>
          <p:spPr>
            <a:xfrm>
              <a:off x="10728927" y="3649700"/>
              <a:ext cx="2059616"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HANDELINGSBANK</a:t>
              </a:r>
            </a:p>
          </p:txBody>
        </p:sp>
        <p:pic>
          <p:nvPicPr>
            <p:cNvPr id="33" name="Graphic 32" descr="Paperclip met effen opvulling">
              <a:extLst>
                <a:ext uri="{FF2B5EF4-FFF2-40B4-BE49-F238E27FC236}">
                  <a16:creationId xmlns:a16="http://schemas.microsoft.com/office/drawing/2014/main" id="{EBB21C5B-0F71-C249-B44A-2FC0B40400C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grpSp>
        <p:nvGrpSpPr>
          <p:cNvPr id="34" name="Groep 33">
            <a:extLst>
              <a:ext uri="{FF2B5EF4-FFF2-40B4-BE49-F238E27FC236}">
                <a16:creationId xmlns:a16="http://schemas.microsoft.com/office/drawing/2014/main" id="{DA60A84A-7788-3D40-B08F-0D693D7B7013}"/>
              </a:ext>
            </a:extLst>
          </p:cNvPr>
          <p:cNvGrpSpPr/>
          <p:nvPr/>
        </p:nvGrpSpPr>
        <p:grpSpPr>
          <a:xfrm>
            <a:off x="1005498" y="3333638"/>
            <a:ext cx="2111067" cy="461665"/>
            <a:chOff x="1005498" y="3333638"/>
            <a:chExt cx="2111067" cy="461665"/>
          </a:xfrm>
        </p:grpSpPr>
        <p:grpSp>
          <p:nvGrpSpPr>
            <p:cNvPr id="35" name="Groep 34">
              <a:extLst>
                <a:ext uri="{FF2B5EF4-FFF2-40B4-BE49-F238E27FC236}">
                  <a16:creationId xmlns:a16="http://schemas.microsoft.com/office/drawing/2014/main" id="{3DD92950-2CEF-594B-8989-EE0EB0D1936D}"/>
                </a:ext>
              </a:extLst>
            </p:cNvPr>
            <p:cNvGrpSpPr/>
            <p:nvPr/>
          </p:nvGrpSpPr>
          <p:grpSpPr>
            <a:xfrm rot="10800000">
              <a:off x="2723966" y="3361955"/>
              <a:ext cx="392599" cy="392599"/>
              <a:chOff x="5703401" y="1891119"/>
              <a:chExt cx="550314" cy="550314"/>
            </a:xfrm>
          </p:grpSpPr>
          <p:sp>
            <p:nvSpPr>
              <p:cNvPr id="46" name="Ovaal 45">
                <a:hlinkClick r:id="rId11" action="ppaction://hlinksldjump"/>
                <a:extLst>
                  <a:ext uri="{FF2B5EF4-FFF2-40B4-BE49-F238E27FC236}">
                    <a16:creationId xmlns:a16="http://schemas.microsoft.com/office/drawing/2014/main" id="{89E05655-1F19-CB4D-BDD9-830131AC59AA}"/>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7" name="Graphic 46" descr="Caret naar rechts met effen opvulling">
                <a:hlinkClick r:id="rId12" action="ppaction://hlinksldjump"/>
                <a:extLst>
                  <a:ext uri="{FF2B5EF4-FFF2-40B4-BE49-F238E27FC236}">
                    <a16:creationId xmlns:a16="http://schemas.microsoft.com/office/drawing/2014/main" id="{2E287332-CC83-004E-AE74-D60B8FB898E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36" name="Rechthoek 35">
              <a:extLst>
                <a:ext uri="{FF2B5EF4-FFF2-40B4-BE49-F238E27FC236}">
                  <a16:creationId xmlns:a16="http://schemas.microsoft.com/office/drawing/2014/main" id="{548ED8B6-FD59-384C-8F1E-90099FA25E31}"/>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2422060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3801214"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Denk aan een uitkering verstrekken onder voorwaarden (bijv. budgetbegeleiding), huren onder voorwaarden (bijv. begeleiding) en stage/werk onder voorwaarden. Dit kan goed werken. Het kan overkomen als een gebrek aan vertrouwen; neem de moeite om dit goed te bespreken.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908903"/>
            <a:chOff x="838200" y="856931"/>
            <a:chExt cx="2278365" cy="190890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10</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6"/>
              <a:ext cx="2276408" cy="1458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mogelijkheid en wenselijkheid om voorwaarden te verbinden aan wat je de cliënt aanbiedt</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9" name="Titel_Casus">
            <a:extLst>
              <a:ext uri="{FF2B5EF4-FFF2-40B4-BE49-F238E27FC236}">
                <a16:creationId xmlns:a16="http://schemas.microsoft.com/office/drawing/2014/main" id="{5E0FD1CD-E25F-1A4D-8253-389CF1675B03}"/>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30" name="Groep 29">
            <a:extLst>
              <a:ext uri="{FF2B5EF4-FFF2-40B4-BE49-F238E27FC236}">
                <a16:creationId xmlns:a16="http://schemas.microsoft.com/office/drawing/2014/main" id="{824A6F02-D597-2548-8CD2-90B17470D251}"/>
              </a:ext>
            </a:extLst>
          </p:cNvPr>
          <p:cNvGrpSpPr/>
          <p:nvPr/>
        </p:nvGrpSpPr>
        <p:grpSpPr>
          <a:xfrm>
            <a:off x="1005498" y="3333638"/>
            <a:ext cx="2111067" cy="461665"/>
            <a:chOff x="1005498" y="3333638"/>
            <a:chExt cx="2111067" cy="461665"/>
          </a:xfrm>
        </p:grpSpPr>
        <p:grpSp>
          <p:nvGrpSpPr>
            <p:cNvPr id="31" name="Groep 30">
              <a:extLst>
                <a:ext uri="{FF2B5EF4-FFF2-40B4-BE49-F238E27FC236}">
                  <a16:creationId xmlns:a16="http://schemas.microsoft.com/office/drawing/2014/main" id="{B77B10B5-A3F5-D840-97CE-C13FADA7B204}"/>
                </a:ext>
              </a:extLst>
            </p:cNvPr>
            <p:cNvGrpSpPr/>
            <p:nvPr/>
          </p:nvGrpSpPr>
          <p:grpSpPr>
            <a:xfrm rot="10800000">
              <a:off x="2723966" y="3361955"/>
              <a:ext cx="392599" cy="392599"/>
              <a:chOff x="5703401" y="1891119"/>
              <a:chExt cx="550314" cy="550314"/>
            </a:xfrm>
          </p:grpSpPr>
          <p:sp>
            <p:nvSpPr>
              <p:cNvPr id="34" name="Ovaal 33">
                <a:hlinkClick r:id="rId6" action="ppaction://hlinksldjump"/>
                <a:extLst>
                  <a:ext uri="{FF2B5EF4-FFF2-40B4-BE49-F238E27FC236}">
                    <a16:creationId xmlns:a16="http://schemas.microsoft.com/office/drawing/2014/main" id="{D97AB7E1-F9A7-7243-B423-B1E2FA6C2F21}"/>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Graphic 34" descr="Caret naar rechts met effen opvulling">
                <a:hlinkClick r:id="rId7" action="ppaction://hlinksldjump"/>
                <a:extLst>
                  <a:ext uri="{FF2B5EF4-FFF2-40B4-BE49-F238E27FC236}">
                    <a16:creationId xmlns:a16="http://schemas.microsoft.com/office/drawing/2014/main" id="{B067097E-7880-C148-85D4-563F45D1C84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33" name="Rechthoek 32">
              <a:extLst>
                <a:ext uri="{FF2B5EF4-FFF2-40B4-BE49-F238E27FC236}">
                  <a16:creationId xmlns:a16="http://schemas.microsoft.com/office/drawing/2014/main" id="{2A33C65B-01E3-B64F-AA72-6A797E1432D0}"/>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1403241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BE2AD774-2948-C048-83A1-82251F13C9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5971" y="5316093"/>
            <a:ext cx="1363860" cy="925066"/>
          </a:xfrm>
          <a:prstGeom prst="rect">
            <a:avLst/>
          </a:prstGeom>
        </p:spPr>
      </p:pic>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994292"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Intervisie bleek heel waardevol te zijn: de frisse blik van de ander, het steun vinden bij elkaar, nieuwe inzichten of ervaringen uit een andere plaats. Het kan ook helpend zijn als een bepaalde tafel binnen de eigen gemeente net opgestart is en in een andere gemeente al langer actief is. Er is grote bereidheid bij de ander om mee te denken.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2102184"/>
            <a:chOff x="838200" y="856931"/>
            <a:chExt cx="2278365" cy="210218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11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651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Vraag een collega-gemeente eens om een vastgelopen casus aan hun PGA-expert of in hun PGA-overleg te mogen voorleggen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INTERVISIESESSIE</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6" name="Titel_Casus">
            <a:extLst>
              <a:ext uri="{FF2B5EF4-FFF2-40B4-BE49-F238E27FC236}">
                <a16:creationId xmlns:a16="http://schemas.microsoft.com/office/drawing/2014/main" id="{C9C2E463-6E1E-2645-996D-0C02883B6C5E}"/>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7" name="Groep 26">
            <a:extLst>
              <a:ext uri="{FF2B5EF4-FFF2-40B4-BE49-F238E27FC236}">
                <a16:creationId xmlns:a16="http://schemas.microsoft.com/office/drawing/2014/main" id="{A9D375AC-1FF9-E847-A509-5169B4E63B1C}"/>
              </a:ext>
            </a:extLst>
          </p:cNvPr>
          <p:cNvGrpSpPr/>
          <p:nvPr/>
        </p:nvGrpSpPr>
        <p:grpSpPr>
          <a:xfrm>
            <a:off x="1005498" y="3333638"/>
            <a:ext cx="2111067" cy="461665"/>
            <a:chOff x="1005498" y="3333638"/>
            <a:chExt cx="2111067" cy="461665"/>
          </a:xfrm>
        </p:grpSpPr>
        <p:grpSp>
          <p:nvGrpSpPr>
            <p:cNvPr id="28" name="Groep 27">
              <a:extLst>
                <a:ext uri="{FF2B5EF4-FFF2-40B4-BE49-F238E27FC236}">
                  <a16:creationId xmlns:a16="http://schemas.microsoft.com/office/drawing/2014/main" id="{F8C56561-E367-B44F-BB81-377DB82EF9DD}"/>
                </a:ext>
              </a:extLst>
            </p:cNvPr>
            <p:cNvGrpSpPr/>
            <p:nvPr/>
          </p:nvGrpSpPr>
          <p:grpSpPr>
            <a:xfrm rot="10800000">
              <a:off x="2723966" y="3361955"/>
              <a:ext cx="392599" cy="392599"/>
              <a:chOff x="5703401" y="1891119"/>
              <a:chExt cx="550314" cy="550314"/>
            </a:xfrm>
          </p:grpSpPr>
          <p:sp>
            <p:nvSpPr>
              <p:cNvPr id="30" name="Ovaal 29">
                <a:hlinkClick r:id="rId7" action="ppaction://hlinksldjump"/>
                <a:extLst>
                  <a:ext uri="{FF2B5EF4-FFF2-40B4-BE49-F238E27FC236}">
                    <a16:creationId xmlns:a16="http://schemas.microsoft.com/office/drawing/2014/main" id="{0C5D0552-BF62-0F47-8CC3-7BAE95397F5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8" action="ppaction://hlinksldjump"/>
                <a:extLst>
                  <a:ext uri="{FF2B5EF4-FFF2-40B4-BE49-F238E27FC236}">
                    <a16:creationId xmlns:a16="http://schemas.microsoft.com/office/drawing/2014/main" id="{DD5F4EE5-68C5-AE4C-B3A8-C2DC6EFEECA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93448" y="1941919"/>
                <a:ext cx="443408" cy="443408"/>
              </a:xfrm>
              <a:prstGeom prst="rect">
                <a:avLst/>
              </a:prstGeom>
            </p:spPr>
          </p:pic>
        </p:grpSp>
        <p:sp>
          <p:nvSpPr>
            <p:cNvPr id="29" name="Rechthoek 28">
              <a:extLst>
                <a:ext uri="{FF2B5EF4-FFF2-40B4-BE49-F238E27FC236}">
                  <a16:creationId xmlns:a16="http://schemas.microsoft.com/office/drawing/2014/main" id="{C4599BF8-EEE8-9141-A1AF-840D89A28B08}"/>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pic>
        <p:nvPicPr>
          <p:cNvPr id="4" name="Afbeelding 3">
            <a:extLst>
              <a:ext uri="{FF2B5EF4-FFF2-40B4-BE49-F238E27FC236}">
                <a16:creationId xmlns:a16="http://schemas.microsoft.com/office/drawing/2014/main" id="{A0A26875-75B9-D446-9C70-C50B1FD5D42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0980245">
            <a:off x="6456779" y="3827065"/>
            <a:ext cx="1453714" cy="1048297"/>
          </a:xfrm>
          <a:prstGeom prst="rect">
            <a:avLst/>
          </a:prstGeom>
        </p:spPr>
      </p:pic>
      <p:grpSp>
        <p:nvGrpSpPr>
          <p:cNvPr id="14" name="Groep 13">
            <a:extLst>
              <a:ext uri="{FF2B5EF4-FFF2-40B4-BE49-F238E27FC236}">
                <a16:creationId xmlns:a16="http://schemas.microsoft.com/office/drawing/2014/main" id="{7467CF19-CD13-034F-A0EE-0E45A3DA56E8}"/>
              </a:ext>
            </a:extLst>
          </p:cNvPr>
          <p:cNvGrpSpPr/>
          <p:nvPr/>
        </p:nvGrpSpPr>
        <p:grpSpPr>
          <a:xfrm>
            <a:off x="5405508" y="5194861"/>
            <a:ext cx="1869052" cy="1391222"/>
            <a:chOff x="4456005" y="4549301"/>
            <a:chExt cx="2176041" cy="1619728"/>
          </a:xfrm>
        </p:grpSpPr>
        <p:grpSp>
          <p:nvGrpSpPr>
            <p:cNvPr id="9" name="Groep 8">
              <a:extLst>
                <a:ext uri="{FF2B5EF4-FFF2-40B4-BE49-F238E27FC236}">
                  <a16:creationId xmlns:a16="http://schemas.microsoft.com/office/drawing/2014/main" id="{16EC81A1-2574-984F-AC88-F9BF6AC4E30A}"/>
                </a:ext>
              </a:extLst>
            </p:cNvPr>
            <p:cNvGrpSpPr/>
            <p:nvPr/>
          </p:nvGrpSpPr>
          <p:grpSpPr>
            <a:xfrm>
              <a:off x="4456005" y="4549301"/>
              <a:ext cx="2176041" cy="1342333"/>
              <a:chOff x="4456005" y="4549301"/>
              <a:chExt cx="2176041" cy="1342333"/>
            </a:xfrm>
          </p:grpSpPr>
          <p:sp>
            <p:nvSpPr>
              <p:cNvPr id="25" name="Vrije vorm 24">
                <a:extLst>
                  <a:ext uri="{FF2B5EF4-FFF2-40B4-BE49-F238E27FC236}">
                    <a16:creationId xmlns:a16="http://schemas.microsoft.com/office/drawing/2014/main" id="{00FD78C3-ACC5-D74A-9E17-DE4F1D270D6F}"/>
                  </a:ext>
                </a:extLst>
              </p:cNvPr>
              <p:cNvSpPr/>
              <p:nvPr/>
            </p:nvSpPr>
            <p:spPr>
              <a:xfrm>
                <a:off x="4456005" y="4549301"/>
                <a:ext cx="2176041" cy="1342333"/>
              </a:xfrm>
              <a:custGeom>
                <a:avLst/>
                <a:gdLst>
                  <a:gd name="connsiteX0" fmla="*/ 368855 w 2176041"/>
                  <a:gd name="connsiteY0" fmla="*/ 195419 h 1342333"/>
                  <a:gd name="connsiteX1" fmla="*/ 207218 w 2176041"/>
                  <a:gd name="connsiteY1" fmla="*/ 357056 h 1342333"/>
                  <a:gd name="connsiteX2" fmla="*/ 207218 w 2176041"/>
                  <a:gd name="connsiteY2" fmla="*/ 1003582 h 1342333"/>
                  <a:gd name="connsiteX3" fmla="*/ 368855 w 2176041"/>
                  <a:gd name="connsiteY3" fmla="*/ 1165219 h 1342333"/>
                  <a:gd name="connsiteX4" fmla="*/ 1498678 w 2176041"/>
                  <a:gd name="connsiteY4" fmla="*/ 1165219 h 1342333"/>
                  <a:gd name="connsiteX5" fmla="*/ 1660315 w 2176041"/>
                  <a:gd name="connsiteY5" fmla="*/ 1003582 h 1342333"/>
                  <a:gd name="connsiteX6" fmla="*/ 1660315 w 2176041"/>
                  <a:gd name="connsiteY6" fmla="*/ 357056 h 1342333"/>
                  <a:gd name="connsiteX7" fmla="*/ 1498678 w 2176041"/>
                  <a:gd name="connsiteY7" fmla="*/ 195419 h 1342333"/>
                  <a:gd name="connsiteX8" fmla="*/ 0 w 2176041"/>
                  <a:gd name="connsiteY8" fmla="*/ 0 h 1342333"/>
                  <a:gd name="connsiteX9" fmla="*/ 2176041 w 2176041"/>
                  <a:gd name="connsiteY9" fmla="*/ 0 h 1342333"/>
                  <a:gd name="connsiteX10" fmla="*/ 2176041 w 2176041"/>
                  <a:gd name="connsiteY10" fmla="*/ 1342333 h 1342333"/>
                  <a:gd name="connsiteX11" fmla="*/ 0 w 2176041"/>
                  <a:gd name="connsiteY11" fmla="*/ 1342333 h 13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041" h="1342333">
                    <a:moveTo>
                      <a:pt x="368855" y="195419"/>
                    </a:moveTo>
                    <a:cubicBezTo>
                      <a:pt x="279585" y="195419"/>
                      <a:pt x="207218" y="267786"/>
                      <a:pt x="207218" y="357056"/>
                    </a:cubicBezTo>
                    <a:lnTo>
                      <a:pt x="207218" y="1003582"/>
                    </a:lnTo>
                    <a:cubicBezTo>
                      <a:pt x="207218" y="1092852"/>
                      <a:pt x="279585" y="1165219"/>
                      <a:pt x="368855" y="1165219"/>
                    </a:cubicBezTo>
                    <a:lnTo>
                      <a:pt x="1498678" y="1165219"/>
                    </a:lnTo>
                    <a:cubicBezTo>
                      <a:pt x="1587948" y="1165219"/>
                      <a:pt x="1660315" y="1092852"/>
                      <a:pt x="1660315" y="1003582"/>
                    </a:cubicBezTo>
                    <a:lnTo>
                      <a:pt x="1660315" y="357056"/>
                    </a:lnTo>
                    <a:cubicBezTo>
                      <a:pt x="1660315" y="267786"/>
                      <a:pt x="1587948" y="195419"/>
                      <a:pt x="1498678" y="195419"/>
                    </a:cubicBezTo>
                    <a:close/>
                    <a:moveTo>
                      <a:pt x="0" y="0"/>
                    </a:moveTo>
                    <a:lnTo>
                      <a:pt x="2176041" y="0"/>
                    </a:lnTo>
                    <a:lnTo>
                      <a:pt x="2176041" y="1342333"/>
                    </a:lnTo>
                    <a:lnTo>
                      <a:pt x="0" y="13423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Ovaal 7">
                <a:extLst>
                  <a:ext uri="{FF2B5EF4-FFF2-40B4-BE49-F238E27FC236}">
                    <a16:creationId xmlns:a16="http://schemas.microsoft.com/office/drawing/2014/main" id="{0A68C954-467D-9B4A-8243-A74B474F8E00}"/>
                  </a:ext>
                </a:extLst>
              </p:cNvPr>
              <p:cNvSpPr/>
              <p:nvPr/>
            </p:nvSpPr>
            <p:spPr>
              <a:xfrm>
                <a:off x="6311282" y="4843025"/>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al 32">
                <a:extLst>
                  <a:ext uri="{FF2B5EF4-FFF2-40B4-BE49-F238E27FC236}">
                    <a16:creationId xmlns:a16="http://schemas.microsoft.com/office/drawing/2014/main" id="{6A56CA38-66A8-4A4F-8DC2-1A12EA67FE97}"/>
                  </a:ext>
                </a:extLst>
              </p:cNvPr>
              <p:cNvSpPr/>
              <p:nvPr/>
            </p:nvSpPr>
            <p:spPr>
              <a:xfrm>
                <a:off x="6311282" y="5040733"/>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al 33">
                <a:extLst>
                  <a:ext uri="{FF2B5EF4-FFF2-40B4-BE49-F238E27FC236}">
                    <a16:creationId xmlns:a16="http://schemas.microsoft.com/office/drawing/2014/main" id="{A53586BB-9A08-DD4F-B459-A3C3D6E5AD45}"/>
                  </a:ext>
                </a:extLst>
              </p:cNvPr>
              <p:cNvSpPr/>
              <p:nvPr/>
            </p:nvSpPr>
            <p:spPr>
              <a:xfrm>
                <a:off x="6311282" y="5238441"/>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3" name="Afgeronde rechthoek 12">
              <a:extLst>
                <a:ext uri="{FF2B5EF4-FFF2-40B4-BE49-F238E27FC236}">
                  <a16:creationId xmlns:a16="http://schemas.microsoft.com/office/drawing/2014/main" id="{16ED84C7-610D-2F44-8CF3-9509ADA4ABF6}"/>
                </a:ext>
              </a:extLst>
            </p:cNvPr>
            <p:cNvSpPr/>
            <p:nvPr/>
          </p:nvSpPr>
          <p:spPr>
            <a:xfrm rot="1049206">
              <a:off x="5167424" y="5782175"/>
              <a:ext cx="101113" cy="386854"/>
            </a:xfrm>
            <a:prstGeom prst="roundRect">
              <a:avLst>
                <a:gd name="adj" fmla="val 4782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Afgeronde rechthoek 34">
              <a:extLst>
                <a:ext uri="{FF2B5EF4-FFF2-40B4-BE49-F238E27FC236}">
                  <a16:creationId xmlns:a16="http://schemas.microsoft.com/office/drawing/2014/main" id="{3AA85DE4-DDC2-CE4A-9338-FD3179600A76}"/>
                </a:ext>
              </a:extLst>
            </p:cNvPr>
            <p:cNvSpPr/>
            <p:nvPr/>
          </p:nvSpPr>
          <p:spPr>
            <a:xfrm rot="20860566">
              <a:off x="5898021" y="5776198"/>
              <a:ext cx="101113" cy="386854"/>
            </a:xfrm>
            <a:prstGeom prst="roundRect">
              <a:avLst>
                <a:gd name="adj" fmla="val 4782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6" name="Groep 35">
            <a:extLst>
              <a:ext uri="{FF2B5EF4-FFF2-40B4-BE49-F238E27FC236}">
                <a16:creationId xmlns:a16="http://schemas.microsoft.com/office/drawing/2014/main" id="{418DF8C5-CB6A-A84A-A32F-5321E1F772EF}"/>
              </a:ext>
            </a:extLst>
          </p:cNvPr>
          <p:cNvGrpSpPr/>
          <p:nvPr/>
        </p:nvGrpSpPr>
        <p:grpSpPr>
          <a:xfrm rot="21063476">
            <a:off x="6340034" y="3754852"/>
            <a:ext cx="1869052" cy="1391224"/>
            <a:chOff x="4456005" y="4549301"/>
            <a:chExt cx="2176041" cy="1619730"/>
          </a:xfrm>
        </p:grpSpPr>
        <p:grpSp>
          <p:nvGrpSpPr>
            <p:cNvPr id="41" name="Groep 40">
              <a:extLst>
                <a:ext uri="{FF2B5EF4-FFF2-40B4-BE49-F238E27FC236}">
                  <a16:creationId xmlns:a16="http://schemas.microsoft.com/office/drawing/2014/main" id="{4D9F7B40-8DA2-C148-957D-F5AF03D8186D}"/>
                </a:ext>
              </a:extLst>
            </p:cNvPr>
            <p:cNvGrpSpPr/>
            <p:nvPr/>
          </p:nvGrpSpPr>
          <p:grpSpPr>
            <a:xfrm>
              <a:off x="4456005" y="4549301"/>
              <a:ext cx="2176041" cy="1342333"/>
              <a:chOff x="4456005" y="4549301"/>
              <a:chExt cx="2176041" cy="1342333"/>
            </a:xfrm>
          </p:grpSpPr>
          <p:sp>
            <p:nvSpPr>
              <p:cNvPr id="44" name="Vrije vorm 43">
                <a:extLst>
                  <a:ext uri="{FF2B5EF4-FFF2-40B4-BE49-F238E27FC236}">
                    <a16:creationId xmlns:a16="http://schemas.microsoft.com/office/drawing/2014/main" id="{55B62BD8-D74A-7D4C-84D2-26A0921A906C}"/>
                  </a:ext>
                </a:extLst>
              </p:cNvPr>
              <p:cNvSpPr/>
              <p:nvPr/>
            </p:nvSpPr>
            <p:spPr>
              <a:xfrm>
                <a:off x="4456005" y="4549301"/>
                <a:ext cx="2176041" cy="1342333"/>
              </a:xfrm>
              <a:custGeom>
                <a:avLst/>
                <a:gdLst>
                  <a:gd name="connsiteX0" fmla="*/ 368855 w 2176041"/>
                  <a:gd name="connsiteY0" fmla="*/ 195419 h 1342333"/>
                  <a:gd name="connsiteX1" fmla="*/ 207218 w 2176041"/>
                  <a:gd name="connsiteY1" fmla="*/ 357056 h 1342333"/>
                  <a:gd name="connsiteX2" fmla="*/ 207218 w 2176041"/>
                  <a:gd name="connsiteY2" fmla="*/ 1003582 h 1342333"/>
                  <a:gd name="connsiteX3" fmla="*/ 368855 w 2176041"/>
                  <a:gd name="connsiteY3" fmla="*/ 1165219 h 1342333"/>
                  <a:gd name="connsiteX4" fmla="*/ 1498678 w 2176041"/>
                  <a:gd name="connsiteY4" fmla="*/ 1165219 h 1342333"/>
                  <a:gd name="connsiteX5" fmla="*/ 1660315 w 2176041"/>
                  <a:gd name="connsiteY5" fmla="*/ 1003582 h 1342333"/>
                  <a:gd name="connsiteX6" fmla="*/ 1660315 w 2176041"/>
                  <a:gd name="connsiteY6" fmla="*/ 357056 h 1342333"/>
                  <a:gd name="connsiteX7" fmla="*/ 1498678 w 2176041"/>
                  <a:gd name="connsiteY7" fmla="*/ 195419 h 1342333"/>
                  <a:gd name="connsiteX8" fmla="*/ 0 w 2176041"/>
                  <a:gd name="connsiteY8" fmla="*/ 0 h 1342333"/>
                  <a:gd name="connsiteX9" fmla="*/ 2176041 w 2176041"/>
                  <a:gd name="connsiteY9" fmla="*/ 0 h 1342333"/>
                  <a:gd name="connsiteX10" fmla="*/ 2176041 w 2176041"/>
                  <a:gd name="connsiteY10" fmla="*/ 1342333 h 1342333"/>
                  <a:gd name="connsiteX11" fmla="*/ 0 w 2176041"/>
                  <a:gd name="connsiteY11" fmla="*/ 1342333 h 13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041" h="1342333">
                    <a:moveTo>
                      <a:pt x="368855" y="195419"/>
                    </a:moveTo>
                    <a:cubicBezTo>
                      <a:pt x="279585" y="195419"/>
                      <a:pt x="207218" y="267786"/>
                      <a:pt x="207218" y="357056"/>
                    </a:cubicBezTo>
                    <a:lnTo>
                      <a:pt x="207218" y="1003582"/>
                    </a:lnTo>
                    <a:cubicBezTo>
                      <a:pt x="207218" y="1092852"/>
                      <a:pt x="279585" y="1165219"/>
                      <a:pt x="368855" y="1165219"/>
                    </a:cubicBezTo>
                    <a:lnTo>
                      <a:pt x="1498678" y="1165219"/>
                    </a:lnTo>
                    <a:cubicBezTo>
                      <a:pt x="1587948" y="1165219"/>
                      <a:pt x="1660315" y="1092852"/>
                      <a:pt x="1660315" y="1003582"/>
                    </a:cubicBezTo>
                    <a:lnTo>
                      <a:pt x="1660315" y="357056"/>
                    </a:lnTo>
                    <a:cubicBezTo>
                      <a:pt x="1660315" y="267786"/>
                      <a:pt x="1587948" y="195419"/>
                      <a:pt x="1498678" y="195419"/>
                    </a:cubicBezTo>
                    <a:close/>
                    <a:moveTo>
                      <a:pt x="0" y="0"/>
                    </a:moveTo>
                    <a:lnTo>
                      <a:pt x="2176041" y="0"/>
                    </a:lnTo>
                    <a:lnTo>
                      <a:pt x="2176041" y="1342333"/>
                    </a:lnTo>
                    <a:lnTo>
                      <a:pt x="0" y="13423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5" name="Ovaal 44">
                <a:extLst>
                  <a:ext uri="{FF2B5EF4-FFF2-40B4-BE49-F238E27FC236}">
                    <a16:creationId xmlns:a16="http://schemas.microsoft.com/office/drawing/2014/main" id="{D748EC2D-2442-1344-8295-7442B2005388}"/>
                  </a:ext>
                </a:extLst>
              </p:cNvPr>
              <p:cNvSpPr/>
              <p:nvPr/>
            </p:nvSpPr>
            <p:spPr>
              <a:xfrm>
                <a:off x="6311282" y="4843025"/>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al 45">
                <a:extLst>
                  <a:ext uri="{FF2B5EF4-FFF2-40B4-BE49-F238E27FC236}">
                    <a16:creationId xmlns:a16="http://schemas.microsoft.com/office/drawing/2014/main" id="{55A65C45-2E77-764D-8826-1C5C43CFFB52}"/>
                  </a:ext>
                </a:extLst>
              </p:cNvPr>
              <p:cNvSpPr/>
              <p:nvPr/>
            </p:nvSpPr>
            <p:spPr>
              <a:xfrm>
                <a:off x="6311282" y="5040733"/>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al 46">
                <a:extLst>
                  <a:ext uri="{FF2B5EF4-FFF2-40B4-BE49-F238E27FC236}">
                    <a16:creationId xmlns:a16="http://schemas.microsoft.com/office/drawing/2014/main" id="{29B86889-0648-6241-965B-B545BF40B824}"/>
                  </a:ext>
                </a:extLst>
              </p:cNvPr>
              <p:cNvSpPr/>
              <p:nvPr/>
            </p:nvSpPr>
            <p:spPr>
              <a:xfrm>
                <a:off x="6311282" y="5238441"/>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Afgeronde rechthoek 41">
              <a:extLst>
                <a:ext uri="{FF2B5EF4-FFF2-40B4-BE49-F238E27FC236}">
                  <a16:creationId xmlns:a16="http://schemas.microsoft.com/office/drawing/2014/main" id="{F2618ECB-90C8-6347-B6DB-CC0CAAF95601}"/>
                </a:ext>
              </a:extLst>
            </p:cNvPr>
            <p:cNvSpPr/>
            <p:nvPr/>
          </p:nvSpPr>
          <p:spPr>
            <a:xfrm rot="1049206">
              <a:off x="5012821" y="5782177"/>
              <a:ext cx="101113" cy="386854"/>
            </a:xfrm>
            <a:prstGeom prst="roundRect">
              <a:avLst>
                <a:gd name="adj" fmla="val 478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Afgeronde rechthoek 42">
              <a:extLst>
                <a:ext uri="{FF2B5EF4-FFF2-40B4-BE49-F238E27FC236}">
                  <a16:creationId xmlns:a16="http://schemas.microsoft.com/office/drawing/2014/main" id="{63928B5B-EB41-DB42-9F37-BF832C5ADF00}"/>
                </a:ext>
              </a:extLst>
            </p:cNvPr>
            <p:cNvSpPr/>
            <p:nvPr/>
          </p:nvSpPr>
          <p:spPr>
            <a:xfrm rot="20860566">
              <a:off x="5858005" y="5776199"/>
              <a:ext cx="101113" cy="386854"/>
            </a:xfrm>
            <a:prstGeom prst="roundRect">
              <a:avLst>
                <a:gd name="adj" fmla="val 478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9" name="Rechthoek 48">
            <a:hlinkClick r:id="rId10"/>
            <a:extLst>
              <a:ext uri="{FF2B5EF4-FFF2-40B4-BE49-F238E27FC236}">
                <a16:creationId xmlns:a16="http://schemas.microsoft.com/office/drawing/2014/main" id="{6CDA6C08-599B-1A4A-9645-43E767A118A6}"/>
              </a:ext>
            </a:extLst>
          </p:cNvPr>
          <p:cNvSpPr/>
          <p:nvPr/>
        </p:nvSpPr>
        <p:spPr>
          <a:xfrm rot="21074300">
            <a:off x="6096000" y="3298628"/>
            <a:ext cx="263652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PROGRAMMAMANAGER MYRIAM</a:t>
            </a:r>
          </a:p>
          <a:p>
            <a:r>
              <a:rPr lang="nl-NL" sz="1000" b="1">
                <a:solidFill>
                  <a:schemeClr val="tx1"/>
                </a:solidFill>
                <a:latin typeface="Ubuntu" panose="020B0504030602030204" pitchFamily="34" charset="0"/>
              </a:rPr>
              <a:t>AAN HET WOORD</a:t>
            </a:r>
          </a:p>
        </p:txBody>
      </p:sp>
      <p:sp>
        <p:nvSpPr>
          <p:cNvPr id="50" name="Rechthoek 49">
            <a:hlinkClick r:id="rId10"/>
            <a:extLst>
              <a:ext uri="{FF2B5EF4-FFF2-40B4-BE49-F238E27FC236}">
                <a16:creationId xmlns:a16="http://schemas.microsoft.com/office/drawing/2014/main" id="{3814C78E-CCBF-6C45-9A6C-B975490C494E}"/>
              </a:ext>
            </a:extLst>
          </p:cNvPr>
          <p:cNvSpPr/>
          <p:nvPr/>
        </p:nvSpPr>
        <p:spPr>
          <a:xfrm>
            <a:off x="3757306" y="5552881"/>
            <a:ext cx="1640583"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sz="1000" b="1">
                <a:solidFill>
                  <a:schemeClr val="tx1"/>
                </a:solidFill>
                <a:latin typeface="Ubuntu" panose="020B0504030602030204" pitchFamily="34" charset="0"/>
              </a:rPr>
              <a:t>PGA-EXPERT MARIEKE</a:t>
            </a:r>
          </a:p>
          <a:p>
            <a:pPr algn="r"/>
            <a:r>
              <a:rPr lang="nl-NL" sz="1000" b="1">
                <a:solidFill>
                  <a:schemeClr val="tx1"/>
                </a:solidFill>
                <a:latin typeface="Ubuntu" panose="020B0504030602030204" pitchFamily="34" charset="0"/>
              </a:rPr>
              <a:t>AAN HET WOORD</a:t>
            </a:r>
          </a:p>
        </p:txBody>
      </p:sp>
      <p:pic>
        <p:nvPicPr>
          <p:cNvPr id="17" name="Afbeelding 16">
            <a:extLst>
              <a:ext uri="{FF2B5EF4-FFF2-40B4-BE49-F238E27FC236}">
                <a16:creationId xmlns:a16="http://schemas.microsoft.com/office/drawing/2014/main" id="{E49710E9-CBC9-2241-BFF3-1EC9EA94403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608896" y="5158927"/>
            <a:ext cx="1701307" cy="1077053"/>
          </a:xfrm>
          <a:prstGeom prst="rect">
            <a:avLst/>
          </a:prstGeom>
        </p:spPr>
      </p:pic>
      <p:grpSp>
        <p:nvGrpSpPr>
          <p:cNvPr id="52" name="Groep 51">
            <a:extLst>
              <a:ext uri="{FF2B5EF4-FFF2-40B4-BE49-F238E27FC236}">
                <a16:creationId xmlns:a16="http://schemas.microsoft.com/office/drawing/2014/main" id="{7A85F857-F0FC-094F-93BE-ACA77F9187C7}"/>
              </a:ext>
            </a:extLst>
          </p:cNvPr>
          <p:cNvGrpSpPr/>
          <p:nvPr/>
        </p:nvGrpSpPr>
        <p:grpSpPr>
          <a:xfrm>
            <a:off x="7504170" y="5065776"/>
            <a:ext cx="2042473" cy="1520307"/>
            <a:chOff x="4456005" y="4549301"/>
            <a:chExt cx="2176041" cy="1619728"/>
          </a:xfrm>
        </p:grpSpPr>
        <p:grpSp>
          <p:nvGrpSpPr>
            <p:cNvPr id="53" name="Groep 52">
              <a:extLst>
                <a:ext uri="{FF2B5EF4-FFF2-40B4-BE49-F238E27FC236}">
                  <a16:creationId xmlns:a16="http://schemas.microsoft.com/office/drawing/2014/main" id="{56DF51FF-EB14-EA43-BE88-75685BF3734D}"/>
                </a:ext>
              </a:extLst>
            </p:cNvPr>
            <p:cNvGrpSpPr/>
            <p:nvPr/>
          </p:nvGrpSpPr>
          <p:grpSpPr>
            <a:xfrm>
              <a:off x="4456005" y="4549301"/>
              <a:ext cx="2176041" cy="1342333"/>
              <a:chOff x="4456005" y="4549301"/>
              <a:chExt cx="2176041" cy="1342333"/>
            </a:xfrm>
          </p:grpSpPr>
          <p:sp>
            <p:nvSpPr>
              <p:cNvPr id="56" name="Vrije vorm 55">
                <a:extLst>
                  <a:ext uri="{FF2B5EF4-FFF2-40B4-BE49-F238E27FC236}">
                    <a16:creationId xmlns:a16="http://schemas.microsoft.com/office/drawing/2014/main" id="{1156CF20-BCA1-E44B-A4B4-A6310341D3BE}"/>
                  </a:ext>
                </a:extLst>
              </p:cNvPr>
              <p:cNvSpPr/>
              <p:nvPr/>
            </p:nvSpPr>
            <p:spPr>
              <a:xfrm>
                <a:off x="4456005" y="4549301"/>
                <a:ext cx="2176041" cy="1342333"/>
              </a:xfrm>
              <a:custGeom>
                <a:avLst/>
                <a:gdLst>
                  <a:gd name="connsiteX0" fmla="*/ 368855 w 2176041"/>
                  <a:gd name="connsiteY0" fmla="*/ 195419 h 1342333"/>
                  <a:gd name="connsiteX1" fmla="*/ 207218 w 2176041"/>
                  <a:gd name="connsiteY1" fmla="*/ 357056 h 1342333"/>
                  <a:gd name="connsiteX2" fmla="*/ 207218 w 2176041"/>
                  <a:gd name="connsiteY2" fmla="*/ 1003582 h 1342333"/>
                  <a:gd name="connsiteX3" fmla="*/ 368855 w 2176041"/>
                  <a:gd name="connsiteY3" fmla="*/ 1165219 h 1342333"/>
                  <a:gd name="connsiteX4" fmla="*/ 1498678 w 2176041"/>
                  <a:gd name="connsiteY4" fmla="*/ 1165219 h 1342333"/>
                  <a:gd name="connsiteX5" fmla="*/ 1660315 w 2176041"/>
                  <a:gd name="connsiteY5" fmla="*/ 1003582 h 1342333"/>
                  <a:gd name="connsiteX6" fmla="*/ 1660315 w 2176041"/>
                  <a:gd name="connsiteY6" fmla="*/ 357056 h 1342333"/>
                  <a:gd name="connsiteX7" fmla="*/ 1498678 w 2176041"/>
                  <a:gd name="connsiteY7" fmla="*/ 195419 h 1342333"/>
                  <a:gd name="connsiteX8" fmla="*/ 0 w 2176041"/>
                  <a:gd name="connsiteY8" fmla="*/ 0 h 1342333"/>
                  <a:gd name="connsiteX9" fmla="*/ 2176041 w 2176041"/>
                  <a:gd name="connsiteY9" fmla="*/ 0 h 1342333"/>
                  <a:gd name="connsiteX10" fmla="*/ 2176041 w 2176041"/>
                  <a:gd name="connsiteY10" fmla="*/ 1342333 h 1342333"/>
                  <a:gd name="connsiteX11" fmla="*/ 0 w 2176041"/>
                  <a:gd name="connsiteY11" fmla="*/ 1342333 h 13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041" h="1342333">
                    <a:moveTo>
                      <a:pt x="368855" y="195419"/>
                    </a:moveTo>
                    <a:cubicBezTo>
                      <a:pt x="279585" y="195419"/>
                      <a:pt x="207218" y="267786"/>
                      <a:pt x="207218" y="357056"/>
                    </a:cubicBezTo>
                    <a:lnTo>
                      <a:pt x="207218" y="1003582"/>
                    </a:lnTo>
                    <a:cubicBezTo>
                      <a:pt x="207218" y="1092852"/>
                      <a:pt x="279585" y="1165219"/>
                      <a:pt x="368855" y="1165219"/>
                    </a:cubicBezTo>
                    <a:lnTo>
                      <a:pt x="1498678" y="1165219"/>
                    </a:lnTo>
                    <a:cubicBezTo>
                      <a:pt x="1587948" y="1165219"/>
                      <a:pt x="1660315" y="1092852"/>
                      <a:pt x="1660315" y="1003582"/>
                    </a:cubicBezTo>
                    <a:lnTo>
                      <a:pt x="1660315" y="357056"/>
                    </a:lnTo>
                    <a:cubicBezTo>
                      <a:pt x="1660315" y="267786"/>
                      <a:pt x="1587948" y="195419"/>
                      <a:pt x="1498678" y="195419"/>
                    </a:cubicBezTo>
                    <a:close/>
                    <a:moveTo>
                      <a:pt x="0" y="0"/>
                    </a:moveTo>
                    <a:lnTo>
                      <a:pt x="2176041" y="0"/>
                    </a:lnTo>
                    <a:lnTo>
                      <a:pt x="2176041" y="1342333"/>
                    </a:lnTo>
                    <a:lnTo>
                      <a:pt x="0" y="1342333"/>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7" name="Ovaal 56">
                <a:extLst>
                  <a:ext uri="{FF2B5EF4-FFF2-40B4-BE49-F238E27FC236}">
                    <a16:creationId xmlns:a16="http://schemas.microsoft.com/office/drawing/2014/main" id="{B2725044-D898-BB44-B15D-6F061B91F413}"/>
                  </a:ext>
                </a:extLst>
              </p:cNvPr>
              <p:cNvSpPr/>
              <p:nvPr/>
            </p:nvSpPr>
            <p:spPr>
              <a:xfrm>
                <a:off x="6311282" y="4843025"/>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al 57">
                <a:extLst>
                  <a:ext uri="{FF2B5EF4-FFF2-40B4-BE49-F238E27FC236}">
                    <a16:creationId xmlns:a16="http://schemas.microsoft.com/office/drawing/2014/main" id="{C34741AE-AC64-6949-BE3F-1C837BEACCE8}"/>
                  </a:ext>
                </a:extLst>
              </p:cNvPr>
              <p:cNvSpPr/>
              <p:nvPr/>
            </p:nvSpPr>
            <p:spPr>
              <a:xfrm>
                <a:off x="6311282" y="5040733"/>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al 58">
                <a:extLst>
                  <a:ext uri="{FF2B5EF4-FFF2-40B4-BE49-F238E27FC236}">
                    <a16:creationId xmlns:a16="http://schemas.microsoft.com/office/drawing/2014/main" id="{EEBE4C0C-0992-E847-8047-4A42713C48E5}"/>
                  </a:ext>
                </a:extLst>
              </p:cNvPr>
              <p:cNvSpPr/>
              <p:nvPr/>
            </p:nvSpPr>
            <p:spPr>
              <a:xfrm>
                <a:off x="6311282" y="5238441"/>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4" name="Afgeronde rechthoek 53">
              <a:extLst>
                <a:ext uri="{FF2B5EF4-FFF2-40B4-BE49-F238E27FC236}">
                  <a16:creationId xmlns:a16="http://schemas.microsoft.com/office/drawing/2014/main" id="{755D85D5-DED6-894E-8F81-CD68DF879E62}"/>
                </a:ext>
              </a:extLst>
            </p:cNvPr>
            <p:cNvSpPr/>
            <p:nvPr/>
          </p:nvSpPr>
          <p:spPr>
            <a:xfrm rot="1049206">
              <a:off x="5167424" y="5782175"/>
              <a:ext cx="101113" cy="386854"/>
            </a:xfrm>
            <a:prstGeom prst="roundRect">
              <a:avLst>
                <a:gd name="adj" fmla="val 4782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Afgeronde rechthoek 54">
              <a:extLst>
                <a:ext uri="{FF2B5EF4-FFF2-40B4-BE49-F238E27FC236}">
                  <a16:creationId xmlns:a16="http://schemas.microsoft.com/office/drawing/2014/main" id="{2D32FB12-E48F-CA41-9E20-99C49B173D03}"/>
                </a:ext>
              </a:extLst>
            </p:cNvPr>
            <p:cNvSpPr/>
            <p:nvPr/>
          </p:nvSpPr>
          <p:spPr>
            <a:xfrm rot="20860566">
              <a:off x="5898021" y="5776198"/>
              <a:ext cx="101113" cy="386854"/>
            </a:xfrm>
            <a:prstGeom prst="roundRect">
              <a:avLst>
                <a:gd name="adj" fmla="val 4782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1" name="Rechthoek 60">
            <a:hlinkClick r:id="rId10"/>
            <a:extLst>
              <a:ext uri="{FF2B5EF4-FFF2-40B4-BE49-F238E27FC236}">
                <a16:creationId xmlns:a16="http://schemas.microsoft.com/office/drawing/2014/main" id="{F4D58B51-9506-BA4E-BB84-ACCBB83CAC79}"/>
              </a:ext>
            </a:extLst>
          </p:cNvPr>
          <p:cNvSpPr/>
          <p:nvPr/>
        </p:nvSpPr>
        <p:spPr>
          <a:xfrm>
            <a:off x="8418576" y="4597076"/>
            <a:ext cx="263652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PGA-EXPERT MARTIJN </a:t>
            </a:r>
            <a:br>
              <a:rPr lang="nl-NL" sz="1000" b="1">
                <a:solidFill>
                  <a:schemeClr val="tx1"/>
                </a:solidFill>
                <a:latin typeface="Ubuntu" panose="020B0504030602030204" pitchFamily="34" charset="0"/>
              </a:rPr>
            </a:br>
            <a:r>
              <a:rPr lang="nl-NL" sz="1000" b="1">
                <a:solidFill>
                  <a:schemeClr val="tx1"/>
                </a:solidFill>
                <a:latin typeface="Ubuntu" panose="020B0504030602030204" pitchFamily="34" charset="0"/>
              </a:rPr>
              <a:t>AAN HET WOORD</a:t>
            </a:r>
          </a:p>
        </p:txBody>
      </p:sp>
      <p:grpSp>
        <p:nvGrpSpPr>
          <p:cNvPr id="19" name="Groep 18">
            <a:extLst>
              <a:ext uri="{FF2B5EF4-FFF2-40B4-BE49-F238E27FC236}">
                <a16:creationId xmlns:a16="http://schemas.microsoft.com/office/drawing/2014/main" id="{57D37C80-0BC4-E74E-8C9F-234D1FAA7E2B}"/>
              </a:ext>
            </a:extLst>
          </p:cNvPr>
          <p:cNvGrpSpPr/>
          <p:nvPr/>
        </p:nvGrpSpPr>
        <p:grpSpPr>
          <a:xfrm>
            <a:off x="5085786" y="4077752"/>
            <a:ext cx="913483" cy="854014"/>
            <a:chOff x="5085786" y="4077752"/>
            <a:chExt cx="913483" cy="854014"/>
          </a:xfrm>
        </p:grpSpPr>
        <p:sp>
          <p:nvSpPr>
            <p:cNvPr id="18" name="Traan 17">
              <a:extLst>
                <a:ext uri="{FF2B5EF4-FFF2-40B4-BE49-F238E27FC236}">
                  <a16:creationId xmlns:a16="http://schemas.microsoft.com/office/drawing/2014/main" id="{4632D121-29D6-E843-96EF-6D0A5F5ACF33}"/>
                </a:ext>
              </a:extLst>
            </p:cNvPr>
            <p:cNvSpPr/>
            <p:nvPr/>
          </p:nvSpPr>
          <p:spPr>
            <a:xfrm rot="5400000">
              <a:off x="5145255" y="4077752"/>
              <a:ext cx="854014" cy="854014"/>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B9261F28-409D-F74C-8490-F3854DFEC92C}"/>
                </a:ext>
              </a:extLst>
            </p:cNvPr>
            <p:cNvSpPr/>
            <p:nvPr/>
          </p:nvSpPr>
          <p:spPr>
            <a:xfrm>
              <a:off x="5085786" y="4310457"/>
              <a:ext cx="907861" cy="553998"/>
            </a:xfrm>
            <a:prstGeom prst="rect">
              <a:avLst/>
            </a:prstGeom>
          </p:spPr>
          <p:txBody>
            <a:bodyPr wrap="square">
              <a:spAutoFit/>
            </a:bodyPr>
            <a:lstStyle/>
            <a:p>
              <a:pPr algn="r"/>
              <a:r>
                <a:rPr lang="nl-NL" sz="1000">
                  <a:solidFill>
                    <a:schemeClr val="bg1"/>
                  </a:solidFill>
                  <a:latin typeface="Ubuntu" panose="020B0504030602030204" pitchFamily="34" charset="0"/>
                </a:rPr>
                <a:t>KLIK</a:t>
              </a:r>
              <a:br>
                <a:rPr lang="nl-NL" sz="1000">
                  <a:solidFill>
                    <a:schemeClr val="bg1"/>
                  </a:solidFill>
                  <a:latin typeface="Ubuntu" panose="020B0504030602030204" pitchFamily="34" charset="0"/>
                </a:rPr>
              </a:br>
              <a:r>
                <a:rPr lang="nl-NL" sz="1000">
                  <a:solidFill>
                    <a:schemeClr val="bg1"/>
                  </a:solidFill>
                  <a:latin typeface="Ubuntu" panose="020B0504030602030204" pitchFamily="34" charset="0"/>
                </a:rPr>
                <a:t>OP DE</a:t>
              </a:r>
            </a:p>
            <a:p>
              <a:pPr algn="r"/>
              <a:r>
                <a:rPr lang="nl-NL" sz="1000">
                  <a:solidFill>
                    <a:schemeClr val="bg1"/>
                  </a:solidFill>
                  <a:latin typeface="Ubuntu" panose="020B0504030602030204" pitchFamily="34" charset="0"/>
                </a:rPr>
                <a:t>FILMPJES</a:t>
              </a:r>
            </a:p>
          </p:txBody>
        </p:sp>
      </p:grpSp>
      <p:sp>
        <p:nvSpPr>
          <p:cNvPr id="20" name="Rechthoek 19">
            <a:hlinkClick r:id="rId12"/>
            <a:extLst>
              <a:ext uri="{FF2B5EF4-FFF2-40B4-BE49-F238E27FC236}">
                <a16:creationId xmlns:a16="http://schemas.microsoft.com/office/drawing/2014/main" id="{E3695084-9627-CD4F-A6BC-CC8F0F51841E}"/>
              </a:ext>
            </a:extLst>
          </p:cNvPr>
          <p:cNvSpPr/>
          <p:nvPr/>
        </p:nvSpPr>
        <p:spPr>
          <a:xfrm>
            <a:off x="5390313" y="5173465"/>
            <a:ext cx="1876671" cy="1152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hlinkClick r:id="rId13"/>
            <a:extLst>
              <a:ext uri="{FF2B5EF4-FFF2-40B4-BE49-F238E27FC236}">
                <a16:creationId xmlns:a16="http://schemas.microsoft.com/office/drawing/2014/main" id="{B127490D-379D-2C4B-89F3-2DF07A129880}"/>
              </a:ext>
            </a:extLst>
          </p:cNvPr>
          <p:cNvSpPr/>
          <p:nvPr/>
        </p:nvSpPr>
        <p:spPr>
          <a:xfrm>
            <a:off x="7484289" y="5045449"/>
            <a:ext cx="2041875" cy="1258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hlinkClick r:id="rId14"/>
            <a:extLst>
              <a:ext uri="{FF2B5EF4-FFF2-40B4-BE49-F238E27FC236}">
                <a16:creationId xmlns:a16="http://schemas.microsoft.com/office/drawing/2014/main" id="{85BAD905-A8EB-E348-A7AC-7777109C7C85}"/>
              </a:ext>
            </a:extLst>
          </p:cNvPr>
          <p:cNvSpPr/>
          <p:nvPr/>
        </p:nvSpPr>
        <p:spPr>
          <a:xfrm rot="21066810">
            <a:off x="6323396" y="3753457"/>
            <a:ext cx="1887174" cy="1148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7570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0F5F3EEC-74D7-E543-937C-041842F35DE5}"/>
              </a:ext>
            </a:extLst>
          </p:cNvPr>
          <p:cNvSpPr/>
          <p:nvPr/>
        </p:nvSpPr>
        <p:spPr>
          <a:xfrm>
            <a:off x="-1375925" y="4850684"/>
            <a:ext cx="4279543" cy="42795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7690C140-CA8F-8A43-B7C7-134BE7EF3BC3}"/>
              </a:ext>
            </a:extLst>
          </p:cNvPr>
          <p:cNvSpPr/>
          <p:nvPr/>
        </p:nvSpPr>
        <p:spPr>
          <a:xfrm>
            <a:off x="9924171" y="4388073"/>
            <a:ext cx="3913158" cy="391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39A1EFB8-B584-8342-9DB3-68C5949362E8}"/>
              </a:ext>
            </a:extLst>
          </p:cNvPr>
          <p:cNvSpPr/>
          <p:nvPr/>
        </p:nvSpPr>
        <p:spPr>
          <a:xfrm>
            <a:off x="1090862" y="532685"/>
            <a:ext cx="10475495" cy="451021"/>
          </a:xfrm>
          <a:prstGeom prst="rect">
            <a:avLst/>
          </a:prstGeom>
        </p:spPr>
        <p:txBody>
          <a:bodyPr wrap="square">
            <a:spAutoFit/>
          </a:bodyPr>
          <a:lstStyle/>
          <a:p>
            <a:pPr>
              <a:lnSpc>
                <a:spcPct val="107000"/>
              </a:lnSpc>
              <a:spcBef>
                <a:spcPts val="1200"/>
              </a:spcBef>
            </a:pPr>
            <a:r>
              <a:rPr lang="nl-NL" sz="2400" b="1" kern="0">
                <a:solidFill>
                  <a:schemeClr val="accent2"/>
                </a:solidFill>
                <a:latin typeface="Ubuntu" panose="020B0504030602030204" pitchFamily="34" charset="0"/>
                <a:ea typeface="Times New Roman" panose="02020603050405020304" pitchFamily="18" charset="0"/>
                <a:cs typeface="Times New Roman" panose="02020603050405020304" pitchFamily="18" charset="0"/>
              </a:rPr>
              <a:t>Hoe houd je een waardevolle intervisiesessie, wat is daarvoor nodig?</a:t>
            </a:r>
          </a:p>
        </p:txBody>
      </p:sp>
      <p:sp>
        <p:nvSpPr>
          <p:cNvPr id="5" name="Rechthoek 4">
            <a:extLst>
              <a:ext uri="{FF2B5EF4-FFF2-40B4-BE49-F238E27FC236}">
                <a16:creationId xmlns:a16="http://schemas.microsoft.com/office/drawing/2014/main" id="{795F633B-F67C-B547-8D83-29F37EBF3709}"/>
              </a:ext>
            </a:extLst>
          </p:cNvPr>
          <p:cNvSpPr/>
          <p:nvPr/>
        </p:nvSpPr>
        <p:spPr>
          <a:xfrm>
            <a:off x="1193566" y="1157086"/>
            <a:ext cx="10475495" cy="333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3" spcCol="360000" rtlCol="0" anchor="t" anchorCtr="0"/>
          <a:lstStyle/>
          <a:p>
            <a:pPr lvl="0">
              <a:lnSpc>
                <a:spcPct val="150000"/>
              </a:lnSpc>
            </a:pPr>
            <a:r>
              <a:rPr lang="nl-NL" sz="1300">
                <a:solidFill>
                  <a:schemeClr val="tx1"/>
                </a:solidFill>
              </a:rPr>
              <a:t>Een intervisiesessie is een waardevolle manier om met collega’s, ketenpartners en vakgenoten te leren van vragen en problemen uit de dagelijkse werkpraktijk. Hierbij gaat het niet om “goed” of “fout”. Het doel van een intervisiesessie is delen en leren met elkaar. </a:t>
            </a:r>
            <a:br>
              <a:rPr lang="nl-NL" sz="1300">
                <a:solidFill>
                  <a:schemeClr val="tx1"/>
                </a:solidFill>
              </a:rPr>
            </a:br>
            <a:r>
              <a:rPr lang="nl-NL" sz="1300">
                <a:solidFill>
                  <a:schemeClr val="tx1"/>
                </a:solidFill>
              </a:rPr>
              <a:t>De casus fungeert hierbij alleen als vliegwiel. Een intervisiesessie is daarom ook niet met de cliënt aan tafel.</a:t>
            </a:r>
          </a:p>
          <a:p>
            <a:pPr lvl="0">
              <a:lnSpc>
                <a:spcPct val="150000"/>
              </a:lnSpc>
            </a:pPr>
            <a:endParaRPr lang="nl-NL" sz="1300">
              <a:solidFill>
                <a:schemeClr val="tx1"/>
              </a:solidFill>
            </a:endParaRPr>
          </a:p>
          <a:p>
            <a:pPr lvl="0">
              <a:lnSpc>
                <a:spcPct val="150000"/>
              </a:lnSpc>
            </a:pPr>
            <a:endParaRPr lang="nl-NL" sz="1300">
              <a:solidFill>
                <a:schemeClr val="tx1"/>
              </a:solidFill>
            </a:endParaRPr>
          </a:p>
          <a:p>
            <a:pPr lvl="0">
              <a:lnSpc>
                <a:spcPct val="150000"/>
              </a:lnSpc>
            </a:pPr>
            <a:r>
              <a:rPr lang="nl-NL" sz="1300">
                <a:solidFill>
                  <a:schemeClr val="tx1"/>
                </a:solidFill>
              </a:rPr>
              <a:t>De (neutrale) gespreksleider geeft in de intervisiesessie deelnemers de ruimte om – zonder de haast van allerlei casussen afwerken – eens rustig te reflecteren op het eigen handelen en de mogelijkheden. Tijdens de intervisiesessie brengen deelnemers vraagstukken in, in de vorm van cases. De inbrenger van de casus vertelt over de situatie die hem of haar bezighoudt.</a:t>
            </a:r>
          </a:p>
          <a:p>
            <a:pPr lvl="0">
              <a:lnSpc>
                <a:spcPct val="150000"/>
              </a:lnSpc>
            </a:pPr>
            <a:endParaRPr lang="nl-NL" sz="1300">
              <a:solidFill>
                <a:schemeClr val="tx1"/>
              </a:solidFill>
            </a:endParaRPr>
          </a:p>
          <a:p>
            <a:pPr lvl="0">
              <a:lnSpc>
                <a:spcPct val="150000"/>
              </a:lnSpc>
            </a:pPr>
            <a:endParaRPr lang="nl-NL" sz="1300">
              <a:solidFill>
                <a:schemeClr val="tx1"/>
              </a:solidFill>
            </a:endParaRPr>
          </a:p>
          <a:p>
            <a:pPr lvl="0">
              <a:lnSpc>
                <a:spcPct val="150000"/>
              </a:lnSpc>
            </a:pPr>
            <a:r>
              <a:rPr lang="nl-NL" sz="1300">
                <a:solidFill>
                  <a:schemeClr val="tx1"/>
                </a:solidFill>
              </a:rPr>
              <a:t>Kenmerk van de intervisiesessie is de gestructureerde manier van werken. Het helpt echt wanneer je aan de hand van een stappenplan werkt. De (neutrale) gespreksleider creëert een veilige ruimte en benoemt expliciet dat er geen goed of fout in handelen en keuzes is. ‘Missers’ zijn er om van te leren. De gespreksleider nodigt deelnemers uit “out of the box” te denken, om actief deel te nemen en prikkelende vragen te stellen aan elkaar en bewaakt de tijd. </a:t>
            </a:r>
          </a:p>
        </p:txBody>
      </p:sp>
      <p:sp>
        <p:nvSpPr>
          <p:cNvPr id="6" name="Rechthoek 5">
            <a:extLst>
              <a:ext uri="{FF2B5EF4-FFF2-40B4-BE49-F238E27FC236}">
                <a16:creationId xmlns:a16="http://schemas.microsoft.com/office/drawing/2014/main" id="{B33B575F-E57F-5B4A-B3B3-25C8A455EF1D}"/>
              </a:ext>
            </a:extLst>
          </p:cNvPr>
          <p:cNvSpPr/>
          <p:nvPr/>
        </p:nvSpPr>
        <p:spPr>
          <a:xfrm>
            <a:off x="1090861" y="4149628"/>
            <a:ext cx="10475495" cy="331501"/>
          </a:xfrm>
          <a:prstGeom prst="rect">
            <a:avLst/>
          </a:prstGeom>
        </p:spPr>
        <p:txBody>
          <a:bodyPr wrap="square">
            <a:spAutoFit/>
          </a:bodyPr>
          <a:lstStyle/>
          <a:p>
            <a:pPr>
              <a:lnSpc>
                <a:spcPct val="107000"/>
              </a:lnSpc>
              <a:spcBef>
                <a:spcPts val="1200"/>
              </a:spcBef>
            </a:pPr>
            <a:r>
              <a:rPr lang="nl-NL" sz="1600" kern="0">
                <a:solidFill>
                  <a:schemeClr val="accent2"/>
                </a:solidFill>
                <a:latin typeface="Ubuntu" panose="020B0504030602030204" pitchFamily="34" charset="0"/>
                <a:ea typeface="Times New Roman" panose="02020603050405020304" pitchFamily="18" charset="0"/>
                <a:cs typeface="Times New Roman" panose="02020603050405020304" pitchFamily="18" charset="0"/>
              </a:rPr>
              <a:t>In de intervisiesessie is het proces opgedeeld in 3 delen, namelijk:</a:t>
            </a:r>
          </a:p>
        </p:txBody>
      </p:sp>
      <p:cxnSp>
        <p:nvCxnSpPr>
          <p:cNvPr id="8" name="Rechte verbindingslijn 7">
            <a:extLst>
              <a:ext uri="{FF2B5EF4-FFF2-40B4-BE49-F238E27FC236}">
                <a16:creationId xmlns:a16="http://schemas.microsoft.com/office/drawing/2014/main" id="{573A73E0-C4CF-A34E-A14F-1F00D1FF113C}"/>
              </a:ext>
            </a:extLst>
          </p:cNvPr>
          <p:cNvCxnSpPr>
            <a:cxnSpLocks/>
          </p:cNvCxnSpPr>
          <p:nvPr/>
        </p:nvCxnSpPr>
        <p:spPr>
          <a:xfrm>
            <a:off x="2358189" y="5547490"/>
            <a:ext cx="47324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al 8">
            <a:extLst>
              <a:ext uri="{FF2B5EF4-FFF2-40B4-BE49-F238E27FC236}">
                <a16:creationId xmlns:a16="http://schemas.microsoft.com/office/drawing/2014/main" id="{E113E910-D1C0-294C-9731-B20BB08337AB}"/>
              </a:ext>
            </a:extLst>
          </p:cNvPr>
          <p:cNvSpPr/>
          <p:nvPr/>
        </p:nvSpPr>
        <p:spPr>
          <a:xfrm>
            <a:off x="1138987" y="4665172"/>
            <a:ext cx="1764631" cy="176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nl-NL" sz="2800" b="1"/>
              <a:t>1</a:t>
            </a:r>
          </a:p>
          <a:p>
            <a:pPr algn="ctr"/>
            <a:r>
              <a:rPr lang="nl-NL" sz="1400"/>
              <a:t>VOORBEREIDING</a:t>
            </a:r>
          </a:p>
        </p:txBody>
      </p:sp>
      <p:sp>
        <p:nvSpPr>
          <p:cNvPr id="12" name="Ovaal 11">
            <a:extLst>
              <a:ext uri="{FF2B5EF4-FFF2-40B4-BE49-F238E27FC236}">
                <a16:creationId xmlns:a16="http://schemas.microsoft.com/office/drawing/2014/main" id="{31D52406-E23F-9D4C-92BC-59E90D4BCE5B}"/>
              </a:ext>
            </a:extLst>
          </p:cNvPr>
          <p:cNvSpPr/>
          <p:nvPr/>
        </p:nvSpPr>
        <p:spPr>
          <a:xfrm>
            <a:off x="3705723" y="4665172"/>
            <a:ext cx="1764631" cy="176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nl-NL" sz="2800" b="1"/>
              <a:t>2</a:t>
            </a:r>
          </a:p>
          <a:p>
            <a:pPr algn="ctr"/>
            <a:r>
              <a:rPr lang="nl-NL" sz="1400"/>
              <a:t>INTERVISIESESSIE</a:t>
            </a:r>
          </a:p>
        </p:txBody>
      </p:sp>
      <p:sp>
        <p:nvSpPr>
          <p:cNvPr id="13" name="Ovaal 12">
            <a:extLst>
              <a:ext uri="{FF2B5EF4-FFF2-40B4-BE49-F238E27FC236}">
                <a16:creationId xmlns:a16="http://schemas.microsoft.com/office/drawing/2014/main" id="{E28D17B7-FB45-B34F-8B60-05CB69885FAE}"/>
              </a:ext>
            </a:extLst>
          </p:cNvPr>
          <p:cNvSpPr/>
          <p:nvPr/>
        </p:nvSpPr>
        <p:spPr>
          <a:xfrm>
            <a:off x="6208291" y="4665172"/>
            <a:ext cx="1764631" cy="176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nl-NL" sz="2800" b="1"/>
              <a:t>3</a:t>
            </a:r>
          </a:p>
          <a:p>
            <a:pPr algn="ctr"/>
            <a:r>
              <a:rPr lang="nl-NL" sz="1400"/>
              <a:t>UITVOERING</a:t>
            </a:r>
          </a:p>
        </p:txBody>
      </p:sp>
      <p:sp>
        <p:nvSpPr>
          <p:cNvPr id="20" name="Ovaal 19">
            <a:extLst>
              <a:ext uri="{FF2B5EF4-FFF2-40B4-BE49-F238E27FC236}">
                <a16:creationId xmlns:a16="http://schemas.microsoft.com/office/drawing/2014/main" id="{15827BCD-EC47-3546-BEFD-776C73D21CDA}"/>
              </a:ext>
            </a:extLst>
          </p:cNvPr>
          <p:cNvSpPr/>
          <p:nvPr/>
        </p:nvSpPr>
        <p:spPr>
          <a:xfrm>
            <a:off x="7389518" y="6088536"/>
            <a:ext cx="3913158" cy="391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Afgeronde rechthoek 22">
            <a:hlinkClick r:id="rId2" action="ppaction://hlinksldjump"/>
            <a:extLst>
              <a:ext uri="{FF2B5EF4-FFF2-40B4-BE49-F238E27FC236}">
                <a16:creationId xmlns:a16="http://schemas.microsoft.com/office/drawing/2014/main" id="{CC94A9C5-3576-DE4B-8376-9CE81081A387}"/>
              </a:ext>
            </a:extLst>
          </p:cNvPr>
          <p:cNvSpPr/>
          <p:nvPr/>
        </p:nvSpPr>
        <p:spPr>
          <a:xfrm>
            <a:off x="8357939" y="4708301"/>
            <a:ext cx="3311122" cy="458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LEES MEER OVER HET PROCES</a:t>
            </a:r>
          </a:p>
        </p:txBody>
      </p:sp>
      <p:sp>
        <p:nvSpPr>
          <p:cNvPr id="14" name="Rechthoek 13">
            <a:hlinkClick r:id="rId3" action="ppaction://hlinksldjump"/>
            <a:extLst>
              <a:ext uri="{FF2B5EF4-FFF2-40B4-BE49-F238E27FC236}">
                <a16:creationId xmlns:a16="http://schemas.microsoft.com/office/drawing/2014/main" id="{5791D850-C797-8944-8132-9CFFF797DC97}"/>
              </a:ext>
            </a:extLst>
          </p:cNvPr>
          <p:cNvSpPr/>
          <p:nvPr/>
        </p:nvSpPr>
        <p:spPr>
          <a:xfrm>
            <a:off x="9054880" y="5249797"/>
            <a:ext cx="263652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BEKIJK OOK DE FILMPJES</a:t>
            </a:r>
          </a:p>
        </p:txBody>
      </p:sp>
      <p:grpSp>
        <p:nvGrpSpPr>
          <p:cNvPr id="2" name="Groep 1">
            <a:extLst>
              <a:ext uri="{FF2B5EF4-FFF2-40B4-BE49-F238E27FC236}">
                <a16:creationId xmlns:a16="http://schemas.microsoft.com/office/drawing/2014/main" id="{BA601F16-4002-F74C-9CEA-84FB89EC62B8}"/>
              </a:ext>
            </a:extLst>
          </p:cNvPr>
          <p:cNvGrpSpPr/>
          <p:nvPr/>
        </p:nvGrpSpPr>
        <p:grpSpPr>
          <a:xfrm>
            <a:off x="8350713" y="5332533"/>
            <a:ext cx="995384" cy="680529"/>
            <a:chOff x="5405508" y="3754852"/>
            <a:chExt cx="4141135" cy="2831231"/>
          </a:xfrm>
        </p:grpSpPr>
        <p:grpSp>
          <p:nvGrpSpPr>
            <p:cNvPr id="27" name="Groep 26">
              <a:extLst>
                <a:ext uri="{FF2B5EF4-FFF2-40B4-BE49-F238E27FC236}">
                  <a16:creationId xmlns:a16="http://schemas.microsoft.com/office/drawing/2014/main" id="{86BD4CEF-364B-074E-9845-2B76AEAD4FDD}"/>
                </a:ext>
              </a:extLst>
            </p:cNvPr>
            <p:cNvGrpSpPr/>
            <p:nvPr/>
          </p:nvGrpSpPr>
          <p:grpSpPr>
            <a:xfrm>
              <a:off x="5405508" y="5194861"/>
              <a:ext cx="1869052" cy="1391222"/>
              <a:chOff x="4456005" y="4549301"/>
              <a:chExt cx="2176041" cy="1619728"/>
            </a:xfrm>
          </p:grpSpPr>
          <p:grpSp>
            <p:nvGrpSpPr>
              <p:cNvPr id="28" name="Groep 27">
                <a:extLst>
                  <a:ext uri="{FF2B5EF4-FFF2-40B4-BE49-F238E27FC236}">
                    <a16:creationId xmlns:a16="http://schemas.microsoft.com/office/drawing/2014/main" id="{7E2A349B-72E7-044C-BDD5-D25DC12E8709}"/>
                  </a:ext>
                </a:extLst>
              </p:cNvPr>
              <p:cNvGrpSpPr/>
              <p:nvPr/>
            </p:nvGrpSpPr>
            <p:grpSpPr>
              <a:xfrm>
                <a:off x="4456005" y="4549301"/>
                <a:ext cx="2176041" cy="1342333"/>
                <a:chOff x="4456005" y="4549301"/>
                <a:chExt cx="2176041" cy="1342333"/>
              </a:xfrm>
            </p:grpSpPr>
            <p:sp>
              <p:nvSpPr>
                <p:cNvPr id="31" name="Vrije vorm 30">
                  <a:extLst>
                    <a:ext uri="{FF2B5EF4-FFF2-40B4-BE49-F238E27FC236}">
                      <a16:creationId xmlns:a16="http://schemas.microsoft.com/office/drawing/2014/main" id="{B29494A0-882C-B342-860D-400C5BE3C664}"/>
                    </a:ext>
                  </a:extLst>
                </p:cNvPr>
                <p:cNvSpPr/>
                <p:nvPr/>
              </p:nvSpPr>
              <p:spPr>
                <a:xfrm>
                  <a:off x="4456005" y="4549301"/>
                  <a:ext cx="2176041" cy="1342333"/>
                </a:xfrm>
                <a:custGeom>
                  <a:avLst/>
                  <a:gdLst>
                    <a:gd name="connsiteX0" fmla="*/ 368855 w 2176041"/>
                    <a:gd name="connsiteY0" fmla="*/ 195419 h 1342333"/>
                    <a:gd name="connsiteX1" fmla="*/ 207218 w 2176041"/>
                    <a:gd name="connsiteY1" fmla="*/ 357056 h 1342333"/>
                    <a:gd name="connsiteX2" fmla="*/ 207218 w 2176041"/>
                    <a:gd name="connsiteY2" fmla="*/ 1003582 h 1342333"/>
                    <a:gd name="connsiteX3" fmla="*/ 368855 w 2176041"/>
                    <a:gd name="connsiteY3" fmla="*/ 1165219 h 1342333"/>
                    <a:gd name="connsiteX4" fmla="*/ 1498678 w 2176041"/>
                    <a:gd name="connsiteY4" fmla="*/ 1165219 h 1342333"/>
                    <a:gd name="connsiteX5" fmla="*/ 1660315 w 2176041"/>
                    <a:gd name="connsiteY5" fmla="*/ 1003582 h 1342333"/>
                    <a:gd name="connsiteX6" fmla="*/ 1660315 w 2176041"/>
                    <a:gd name="connsiteY6" fmla="*/ 357056 h 1342333"/>
                    <a:gd name="connsiteX7" fmla="*/ 1498678 w 2176041"/>
                    <a:gd name="connsiteY7" fmla="*/ 195419 h 1342333"/>
                    <a:gd name="connsiteX8" fmla="*/ 0 w 2176041"/>
                    <a:gd name="connsiteY8" fmla="*/ 0 h 1342333"/>
                    <a:gd name="connsiteX9" fmla="*/ 2176041 w 2176041"/>
                    <a:gd name="connsiteY9" fmla="*/ 0 h 1342333"/>
                    <a:gd name="connsiteX10" fmla="*/ 2176041 w 2176041"/>
                    <a:gd name="connsiteY10" fmla="*/ 1342333 h 1342333"/>
                    <a:gd name="connsiteX11" fmla="*/ 0 w 2176041"/>
                    <a:gd name="connsiteY11" fmla="*/ 1342333 h 13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041" h="1342333">
                      <a:moveTo>
                        <a:pt x="368855" y="195419"/>
                      </a:moveTo>
                      <a:cubicBezTo>
                        <a:pt x="279585" y="195419"/>
                        <a:pt x="207218" y="267786"/>
                        <a:pt x="207218" y="357056"/>
                      </a:cubicBezTo>
                      <a:lnTo>
                        <a:pt x="207218" y="1003582"/>
                      </a:lnTo>
                      <a:cubicBezTo>
                        <a:pt x="207218" y="1092852"/>
                        <a:pt x="279585" y="1165219"/>
                        <a:pt x="368855" y="1165219"/>
                      </a:cubicBezTo>
                      <a:lnTo>
                        <a:pt x="1498678" y="1165219"/>
                      </a:lnTo>
                      <a:cubicBezTo>
                        <a:pt x="1587948" y="1165219"/>
                        <a:pt x="1660315" y="1092852"/>
                        <a:pt x="1660315" y="1003582"/>
                      </a:cubicBezTo>
                      <a:lnTo>
                        <a:pt x="1660315" y="357056"/>
                      </a:lnTo>
                      <a:cubicBezTo>
                        <a:pt x="1660315" y="267786"/>
                        <a:pt x="1587948" y="195419"/>
                        <a:pt x="1498678" y="195419"/>
                      </a:cubicBezTo>
                      <a:close/>
                      <a:moveTo>
                        <a:pt x="0" y="0"/>
                      </a:moveTo>
                      <a:lnTo>
                        <a:pt x="2176041" y="0"/>
                      </a:lnTo>
                      <a:lnTo>
                        <a:pt x="2176041" y="1342333"/>
                      </a:lnTo>
                      <a:lnTo>
                        <a:pt x="0" y="13423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2" name="Ovaal 31">
                  <a:extLst>
                    <a:ext uri="{FF2B5EF4-FFF2-40B4-BE49-F238E27FC236}">
                      <a16:creationId xmlns:a16="http://schemas.microsoft.com/office/drawing/2014/main" id="{B07BD778-F4A5-504B-A1EB-87FB29CDDE7C}"/>
                    </a:ext>
                  </a:extLst>
                </p:cNvPr>
                <p:cNvSpPr/>
                <p:nvPr/>
              </p:nvSpPr>
              <p:spPr>
                <a:xfrm>
                  <a:off x="6311282" y="4843025"/>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al 32">
                  <a:extLst>
                    <a:ext uri="{FF2B5EF4-FFF2-40B4-BE49-F238E27FC236}">
                      <a16:creationId xmlns:a16="http://schemas.microsoft.com/office/drawing/2014/main" id="{382A2FDD-B056-0842-879B-316A8074A48C}"/>
                    </a:ext>
                  </a:extLst>
                </p:cNvPr>
                <p:cNvSpPr/>
                <p:nvPr/>
              </p:nvSpPr>
              <p:spPr>
                <a:xfrm>
                  <a:off x="6311282" y="5040733"/>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al 33">
                  <a:extLst>
                    <a:ext uri="{FF2B5EF4-FFF2-40B4-BE49-F238E27FC236}">
                      <a16:creationId xmlns:a16="http://schemas.microsoft.com/office/drawing/2014/main" id="{7D273C6B-6FFD-164F-9361-7939438CE88D}"/>
                    </a:ext>
                  </a:extLst>
                </p:cNvPr>
                <p:cNvSpPr/>
                <p:nvPr/>
              </p:nvSpPr>
              <p:spPr>
                <a:xfrm>
                  <a:off x="6311282" y="5238441"/>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9" name="Afgeronde rechthoek 28">
                <a:extLst>
                  <a:ext uri="{FF2B5EF4-FFF2-40B4-BE49-F238E27FC236}">
                    <a16:creationId xmlns:a16="http://schemas.microsoft.com/office/drawing/2014/main" id="{3C3CC457-BCB8-3C4A-9C66-AAB7170D5353}"/>
                  </a:ext>
                </a:extLst>
              </p:cNvPr>
              <p:cNvSpPr/>
              <p:nvPr/>
            </p:nvSpPr>
            <p:spPr>
              <a:xfrm rot="1049206">
                <a:off x="5167424" y="5782175"/>
                <a:ext cx="101113" cy="386854"/>
              </a:xfrm>
              <a:prstGeom prst="roundRect">
                <a:avLst>
                  <a:gd name="adj" fmla="val 4782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Afgeronde rechthoek 29">
                <a:extLst>
                  <a:ext uri="{FF2B5EF4-FFF2-40B4-BE49-F238E27FC236}">
                    <a16:creationId xmlns:a16="http://schemas.microsoft.com/office/drawing/2014/main" id="{29ADF1D5-F44F-B84B-ADAE-2E013EA14493}"/>
                  </a:ext>
                </a:extLst>
              </p:cNvPr>
              <p:cNvSpPr/>
              <p:nvPr/>
            </p:nvSpPr>
            <p:spPr>
              <a:xfrm rot="20860566">
                <a:off x="5898021" y="5776198"/>
                <a:ext cx="101113" cy="386854"/>
              </a:xfrm>
              <a:prstGeom prst="roundRect">
                <a:avLst>
                  <a:gd name="adj" fmla="val 4782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5" name="Groep 34">
              <a:extLst>
                <a:ext uri="{FF2B5EF4-FFF2-40B4-BE49-F238E27FC236}">
                  <a16:creationId xmlns:a16="http://schemas.microsoft.com/office/drawing/2014/main" id="{2354AE7A-2CD3-0C41-B687-72AA904964F8}"/>
                </a:ext>
              </a:extLst>
            </p:cNvPr>
            <p:cNvGrpSpPr/>
            <p:nvPr/>
          </p:nvGrpSpPr>
          <p:grpSpPr>
            <a:xfrm rot="21063476">
              <a:off x="6340034" y="3754852"/>
              <a:ext cx="1869052" cy="1391224"/>
              <a:chOff x="4456005" y="4549301"/>
              <a:chExt cx="2176041" cy="1619730"/>
            </a:xfrm>
          </p:grpSpPr>
          <p:grpSp>
            <p:nvGrpSpPr>
              <p:cNvPr id="36" name="Groep 35">
                <a:extLst>
                  <a:ext uri="{FF2B5EF4-FFF2-40B4-BE49-F238E27FC236}">
                    <a16:creationId xmlns:a16="http://schemas.microsoft.com/office/drawing/2014/main" id="{CD853013-CE83-DE43-8C95-FF153A863825}"/>
                  </a:ext>
                </a:extLst>
              </p:cNvPr>
              <p:cNvGrpSpPr/>
              <p:nvPr/>
            </p:nvGrpSpPr>
            <p:grpSpPr>
              <a:xfrm>
                <a:off x="4456005" y="4549301"/>
                <a:ext cx="2176041" cy="1342333"/>
                <a:chOff x="4456005" y="4549301"/>
                <a:chExt cx="2176041" cy="1342333"/>
              </a:xfrm>
            </p:grpSpPr>
            <p:sp>
              <p:nvSpPr>
                <p:cNvPr id="39" name="Vrije vorm 38">
                  <a:extLst>
                    <a:ext uri="{FF2B5EF4-FFF2-40B4-BE49-F238E27FC236}">
                      <a16:creationId xmlns:a16="http://schemas.microsoft.com/office/drawing/2014/main" id="{1916870E-14FF-0742-B3CF-59E18D898D62}"/>
                    </a:ext>
                  </a:extLst>
                </p:cNvPr>
                <p:cNvSpPr/>
                <p:nvPr/>
              </p:nvSpPr>
              <p:spPr>
                <a:xfrm>
                  <a:off x="4456005" y="4549301"/>
                  <a:ext cx="2176041" cy="1342333"/>
                </a:xfrm>
                <a:custGeom>
                  <a:avLst/>
                  <a:gdLst>
                    <a:gd name="connsiteX0" fmla="*/ 368855 w 2176041"/>
                    <a:gd name="connsiteY0" fmla="*/ 195419 h 1342333"/>
                    <a:gd name="connsiteX1" fmla="*/ 207218 w 2176041"/>
                    <a:gd name="connsiteY1" fmla="*/ 357056 h 1342333"/>
                    <a:gd name="connsiteX2" fmla="*/ 207218 w 2176041"/>
                    <a:gd name="connsiteY2" fmla="*/ 1003582 h 1342333"/>
                    <a:gd name="connsiteX3" fmla="*/ 368855 w 2176041"/>
                    <a:gd name="connsiteY3" fmla="*/ 1165219 h 1342333"/>
                    <a:gd name="connsiteX4" fmla="*/ 1498678 w 2176041"/>
                    <a:gd name="connsiteY4" fmla="*/ 1165219 h 1342333"/>
                    <a:gd name="connsiteX5" fmla="*/ 1660315 w 2176041"/>
                    <a:gd name="connsiteY5" fmla="*/ 1003582 h 1342333"/>
                    <a:gd name="connsiteX6" fmla="*/ 1660315 w 2176041"/>
                    <a:gd name="connsiteY6" fmla="*/ 357056 h 1342333"/>
                    <a:gd name="connsiteX7" fmla="*/ 1498678 w 2176041"/>
                    <a:gd name="connsiteY7" fmla="*/ 195419 h 1342333"/>
                    <a:gd name="connsiteX8" fmla="*/ 0 w 2176041"/>
                    <a:gd name="connsiteY8" fmla="*/ 0 h 1342333"/>
                    <a:gd name="connsiteX9" fmla="*/ 2176041 w 2176041"/>
                    <a:gd name="connsiteY9" fmla="*/ 0 h 1342333"/>
                    <a:gd name="connsiteX10" fmla="*/ 2176041 w 2176041"/>
                    <a:gd name="connsiteY10" fmla="*/ 1342333 h 1342333"/>
                    <a:gd name="connsiteX11" fmla="*/ 0 w 2176041"/>
                    <a:gd name="connsiteY11" fmla="*/ 1342333 h 13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041" h="1342333">
                      <a:moveTo>
                        <a:pt x="368855" y="195419"/>
                      </a:moveTo>
                      <a:cubicBezTo>
                        <a:pt x="279585" y="195419"/>
                        <a:pt x="207218" y="267786"/>
                        <a:pt x="207218" y="357056"/>
                      </a:cubicBezTo>
                      <a:lnTo>
                        <a:pt x="207218" y="1003582"/>
                      </a:lnTo>
                      <a:cubicBezTo>
                        <a:pt x="207218" y="1092852"/>
                        <a:pt x="279585" y="1165219"/>
                        <a:pt x="368855" y="1165219"/>
                      </a:cubicBezTo>
                      <a:lnTo>
                        <a:pt x="1498678" y="1165219"/>
                      </a:lnTo>
                      <a:cubicBezTo>
                        <a:pt x="1587948" y="1165219"/>
                        <a:pt x="1660315" y="1092852"/>
                        <a:pt x="1660315" y="1003582"/>
                      </a:cubicBezTo>
                      <a:lnTo>
                        <a:pt x="1660315" y="357056"/>
                      </a:lnTo>
                      <a:cubicBezTo>
                        <a:pt x="1660315" y="267786"/>
                        <a:pt x="1587948" y="195419"/>
                        <a:pt x="1498678" y="195419"/>
                      </a:cubicBezTo>
                      <a:close/>
                      <a:moveTo>
                        <a:pt x="0" y="0"/>
                      </a:moveTo>
                      <a:lnTo>
                        <a:pt x="2176041" y="0"/>
                      </a:lnTo>
                      <a:lnTo>
                        <a:pt x="2176041" y="1342333"/>
                      </a:lnTo>
                      <a:lnTo>
                        <a:pt x="0" y="13423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0" name="Ovaal 39">
                  <a:extLst>
                    <a:ext uri="{FF2B5EF4-FFF2-40B4-BE49-F238E27FC236}">
                      <a16:creationId xmlns:a16="http://schemas.microsoft.com/office/drawing/2014/main" id="{DDD47B52-E42D-AB4A-B3EB-02DF607DD783}"/>
                    </a:ext>
                  </a:extLst>
                </p:cNvPr>
                <p:cNvSpPr/>
                <p:nvPr/>
              </p:nvSpPr>
              <p:spPr>
                <a:xfrm>
                  <a:off x="6311282" y="4843025"/>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al 40">
                  <a:extLst>
                    <a:ext uri="{FF2B5EF4-FFF2-40B4-BE49-F238E27FC236}">
                      <a16:creationId xmlns:a16="http://schemas.microsoft.com/office/drawing/2014/main" id="{5FD9A35D-CE45-D841-B61B-E6B19B7A39AA}"/>
                    </a:ext>
                  </a:extLst>
                </p:cNvPr>
                <p:cNvSpPr/>
                <p:nvPr/>
              </p:nvSpPr>
              <p:spPr>
                <a:xfrm>
                  <a:off x="6311282" y="5040733"/>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al 41">
                  <a:extLst>
                    <a:ext uri="{FF2B5EF4-FFF2-40B4-BE49-F238E27FC236}">
                      <a16:creationId xmlns:a16="http://schemas.microsoft.com/office/drawing/2014/main" id="{9F64E536-7D85-1443-A128-A771ACBC12C3}"/>
                    </a:ext>
                  </a:extLst>
                </p:cNvPr>
                <p:cNvSpPr/>
                <p:nvPr/>
              </p:nvSpPr>
              <p:spPr>
                <a:xfrm>
                  <a:off x="6311282" y="5238441"/>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7" name="Afgeronde rechthoek 36">
                <a:extLst>
                  <a:ext uri="{FF2B5EF4-FFF2-40B4-BE49-F238E27FC236}">
                    <a16:creationId xmlns:a16="http://schemas.microsoft.com/office/drawing/2014/main" id="{7E0FD3AF-1C97-8240-9532-4B4BF1BD509E}"/>
                  </a:ext>
                </a:extLst>
              </p:cNvPr>
              <p:cNvSpPr/>
              <p:nvPr/>
            </p:nvSpPr>
            <p:spPr>
              <a:xfrm rot="1049206">
                <a:off x="5012821" y="5782177"/>
                <a:ext cx="101113" cy="386854"/>
              </a:xfrm>
              <a:prstGeom prst="roundRect">
                <a:avLst>
                  <a:gd name="adj" fmla="val 478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Afgeronde rechthoek 37">
                <a:extLst>
                  <a:ext uri="{FF2B5EF4-FFF2-40B4-BE49-F238E27FC236}">
                    <a16:creationId xmlns:a16="http://schemas.microsoft.com/office/drawing/2014/main" id="{EA09AD4F-DF2D-6D47-B38B-8C7BE7299AD4}"/>
                  </a:ext>
                </a:extLst>
              </p:cNvPr>
              <p:cNvSpPr/>
              <p:nvPr/>
            </p:nvSpPr>
            <p:spPr>
              <a:xfrm rot="20860566">
                <a:off x="5858005" y="5776199"/>
                <a:ext cx="101113" cy="386854"/>
              </a:xfrm>
              <a:prstGeom prst="roundRect">
                <a:avLst>
                  <a:gd name="adj" fmla="val 478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3" name="Groep 42">
              <a:extLst>
                <a:ext uri="{FF2B5EF4-FFF2-40B4-BE49-F238E27FC236}">
                  <a16:creationId xmlns:a16="http://schemas.microsoft.com/office/drawing/2014/main" id="{D92DFD5E-2C32-5D4C-854B-2B6430D5CD34}"/>
                </a:ext>
              </a:extLst>
            </p:cNvPr>
            <p:cNvGrpSpPr/>
            <p:nvPr/>
          </p:nvGrpSpPr>
          <p:grpSpPr>
            <a:xfrm>
              <a:off x="7504170" y="5065776"/>
              <a:ext cx="2042473" cy="1520307"/>
              <a:chOff x="4456005" y="4549301"/>
              <a:chExt cx="2176041" cy="1619728"/>
            </a:xfrm>
          </p:grpSpPr>
          <p:grpSp>
            <p:nvGrpSpPr>
              <p:cNvPr id="44" name="Groep 43">
                <a:extLst>
                  <a:ext uri="{FF2B5EF4-FFF2-40B4-BE49-F238E27FC236}">
                    <a16:creationId xmlns:a16="http://schemas.microsoft.com/office/drawing/2014/main" id="{0485323C-F61E-DC40-9F15-C89FCF8804C2}"/>
                  </a:ext>
                </a:extLst>
              </p:cNvPr>
              <p:cNvGrpSpPr/>
              <p:nvPr/>
            </p:nvGrpSpPr>
            <p:grpSpPr>
              <a:xfrm>
                <a:off x="4456005" y="4549301"/>
                <a:ext cx="2176041" cy="1342333"/>
                <a:chOff x="4456005" y="4549301"/>
                <a:chExt cx="2176041" cy="1342333"/>
              </a:xfrm>
            </p:grpSpPr>
            <p:sp>
              <p:nvSpPr>
                <p:cNvPr id="47" name="Vrije vorm 46">
                  <a:extLst>
                    <a:ext uri="{FF2B5EF4-FFF2-40B4-BE49-F238E27FC236}">
                      <a16:creationId xmlns:a16="http://schemas.microsoft.com/office/drawing/2014/main" id="{D4EC5C5B-F59C-5E49-B9F0-CC88B3816D7E}"/>
                    </a:ext>
                  </a:extLst>
                </p:cNvPr>
                <p:cNvSpPr/>
                <p:nvPr/>
              </p:nvSpPr>
              <p:spPr>
                <a:xfrm>
                  <a:off x="4456005" y="4549301"/>
                  <a:ext cx="2176041" cy="1342333"/>
                </a:xfrm>
                <a:custGeom>
                  <a:avLst/>
                  <a:gdLst>
                    <a:gd name="connsiteX0" fmla="*/ 368855 w 2176041"/>
                    <a:gd name="connsiteY0" fmla="*/ 195419 h 1342333"/>
                    <a:gd name="connsiteX1" fmla="*/ 207218 w 2176041"/>
                    <a:gd name="connsiteY1" fmla="*/ 357056 h 1342333"/>
                    <a:gd name="connsiteX2" fmla="*/ 207218 w 2176041"/>
                    <a:gd name="connsiteY2" fmla="*/ 1003582 h 1342333"/>
                    <a:gd name="connsiteX3" fmla="*/ 368855 w 2176041"/>
                    <a:gd name="connsiteY3" fmla="*/ 1165219 h 1342333"/>
                    <a:gd name="connsiteX4" fmla="*/ 1498678 w 2176041"/>
                    <a:gd name="connsiteY4" fmla="*/ 1165219 h 1342333"/>
                    <a:gd name="connsiteX5" fmla="*/ 1660315 w 2176041"/>
                    <a:gd name="connsiteY5" fmla="*/ 1003582 h 1342333"/>
                    <a:gd name="connsiteX6" fmla="*/ 1660315 w 2176041"/>
                    <a:gd name="connsiteY6" fmla="*/ 357056 h 1342333"/>
                    <a:gd name="connsiteX7" fmla="*/ 1498678 w 2176041"/>
                    <a:gd name="connsiteY7" fmla="*/ 195419 h 1342333"/>
                    <a:gd name="connsiteX8" fmla="*/ 0 w 2176041"/>
                    <a:gd name="connsiteY8" fmla="*/ 0 h 1342333"/>
                    <a:gd name="connsiteX9" fmla="*/ 2176041 w 2176041"/>
                    <a:gd name="connsiteY9" fmla="*/ 0 h 1342333"/>
                    <a:gd name="connsiteX10" fmla="*/ 2176041 w 2176041"/>
                    <a:gd name="connsiteY10" fmla="*/ 1342333 h 1342333"/>
                    <a:gd name="connsiteX11" fmla="*/ 0 w 2176041"/>
                    <a:gd name="connsiteY11" fmla="*/ 1342333 h 13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041" h="1342333">
                      <a:moveTo>
                        <a:pt x="368855" y="195419"/>
                      </a:moveTo>
                      <a:cubicBezTo>
                        <a:pt x="279585" y="195419"/>
                        <a:pt x="207218" y="267786"/>
                        <a:pt x="207218" y="357056"/>
                      </a:cubicBezTo>
                      <a:lnTo>
                        <a:pt x="207218" y="1003582"/>
                      </a:lnTo>
                      <a:cubicBezTo>
                        <a:pt x="207218" y="1092852"/>
                        <a:pt x="279585" y="1165219"/>
                        <a:pt x="368855" y="1165219"/>
                      </a:cubicBezTo>
                      <a:lnTo>
                        <a:pt x="1498678" y="1165219"/>
                      </a:lnTo>
                      <a:cubicBezTo>
                        <a:pt x="1587948" y="1165219"/>
                        <a:pt x="1660315" y="1092852"/>
                        <a:pt x="1660315" y="1003582"/>
                      </a:cubicBezTo>
                      <a:lnTo>
                        <a:pt x="1660315" y="357056"/>
                      </a:lnTo>
                      <a:cubicBezTo>
                        <a:pt x="1660315" y="267786"/>
                        <a:pt x="1587948" y="195419"/>
                        <a:pt x="1498678" y="195419"/>
                      </a:cubicBezTo>
                      <a:close/>
                      <a:moveTo>
                        <a:pt x="0" y="0"/>
                      </a:moveTo>
                      <a:lnTo>
                        <a:pt x="2176041" y="0"/>
                      </a:lnTo>
                      <a:lnTo>
                        <a:pt x="2176041" y="1342333"/>
                      </a:lnTo>
                      <a:lnTo>
                        <a:pt x="0" y="1342333"/>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8" name="Ovaal 47">
                  <a:extLst>
                    <a:ext uri="{FF2B5EF4-FFF2-40B4-BE49-F238E27FC236}">
                      <a16:creationId xmlns:a16="http://schemas.microsoft.com/office/drawing/2014/main" id="{4D6EEE91-2672-9741-AF37-1961C7C515DA}"/>
                    </a:ext>
                  </a:extLst>
                </p:cNvPr>
                <p:cNvSpPr/>
                <p:nvPr/>
              </p:nvSpPr>
              <p:spPr>
                <a:xfrm>
                  <a:off x="6311282" y="4843025"/>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al 48">
                  <a:extLst>
                    <a:ext uri="{FF2B5EF4-FFF2-40B4-BE49-F238E27FC236}">
                      <a16:creationId xmlns:a16="http://schemas.microsoft.com/office/drawing/2014/main" id="{97191272-4824-E94B-97B1-BAC36DF03D4C}"/>
                    </a:ext>
                  </a:extLst>
                </p:cNvPr>
                <p:cNvSpPr/>
                <p:nvPr/>
              </p:nvSpPr>
              <p:spPr>
                <a:xfrm>
                  <a:off x="6311282" y="5040733"/>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al 49">
                  <a:extLst>
                    <a:ext uri="{FF2B5EF4-FFF2-40B4-BE49-F238E27FC236}">
                      <a16:creationId xmlns:a16="http://schemas.microsoft.com/office/drawing/2014/main" id="{5B819B34-9A17-6541-AA55-9E52C984283D}"/>
                    </a:ext>
                  </a:extLst>
                </p:cNvPr>
                <p:cNvSpPr/>
                <p:nvPr/>
              </p:nvSpPr>
              <p:spPr>
                <a:xfrm>
                  <a:off x="6311282" y="5238441"/>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Afgeronde rechthoek 44">
                <a:extLst>
                  <a:ext uri="{FF2B5EF4-FFF2-40B4-BE49-F238E27FC236}">
                    <a16:creationId xmlns:a16="http://schemas.microsoft.com/office/drawing/2014/main" id="{4211D2DB-013C-7647-9F90-270FEFD5736C}"/>
                  </a:ext>
                </a:extLst>
              </p:cNvPr>
              <p:cNvSpPr/>
              <p:nvPr/>
            </p:nvSpPr>
            <p:spPr>
              <a:xfrm rot="1049206">
                <a:off x="5167424" y="5782175"/>
                <a:ext cx="101113" cy="386854"/>
              </a:xfrm>
              <a:prstGeom prst="roundRect">
                <a:avLst>
                  <a:gd name="adj" fmla="val 4782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Afgeronde rechthoek 45">
                <a:extLst>
                  <a:ext uri="{FF2B5EF4-FFF2-40B4-BE49-F238E27FC236}">
                    <a16:creationId xmlns:a16="http://schemas.microsoft.com/office/drawing/2014/main" id="{FF1F352A-7211-5248-A72E-00BBDAE89F66}"/>
                  </a:ext>
                </a:extLst>
              </p:cNvPr>
              <p:cNvSpPr/>
              <p:nvPr/>
            </p:nvSpPr>
            <p:spPr>
              <a:xfrm rot="20860566">
                <a:off x="5898021" y="5776198"/>
                <a:ext cx="101113" cy="386854"/>
              </a:xfrm>
              <a:prstGeom prst="roundRect">
                <a:avLst>
                  <a:gd name="adj" fmla="val 4782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
        <p:nvSpPr>
          <p:cNvPr id="3" name="Rechthoek 2">
            <a:hlinkClick r:id="rId3" action="ppaction://hlinksldjump"/>
            <a:extLst>
              <a:ext uri="{FF2B5EF4-FFF2-40B4-BE49-F238E27FC236}">
                <a16:creationId xmlns:a16="http://schemas.microsoft.com/office/drawing/2014/main" id="{977DD87A-C4B5-6646-895C-E220C4792370}"/>
              </a:ext>
            </a:extLst>
          </p:cNvPr>
          <p:cNvSpPr/>
          <p:nvPr/>
        </p:nvSpPr>
        <p:spPr>
          <a:xfrm>
            <a:off x="8348134" y="5299649"/>
            <a:ext cx="988158" cy="713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123966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10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50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50000">
                                          <p:cBhvr additive="base">
                                            <p:cTn id="15"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14:presetBounceEnd="50000">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14:bounceEnd="50000">
                                          <p:cBhvr additive="base">
                                            <p:cTn id="24"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14:presetBounceEnd="50000">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14:bounceEnd="50000">
                                          <p:cBhvr additive="base">
                                            <p:cTn id="29"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14:presetBounceEnd="50000">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14:bounceEnd="50000">
                                          <p:cBhvr additive="base">
                                            <p:cTn id="34"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2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23" grpId="0" animBg="1"/>
          <p:bldP spid="1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75963" y="1205210"/>
            <a:ext cx="4352419"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Indien er sprake is van het afwijzen van een indicatie (bijvoorbeeld via de WLZ), blijkt het soms moeilijk een cliënt de juiste begeleiding te kunnen bieden. Doe bij veranderingen in de problematiek of wetgeving een nieuwe aanvraag. Vanaf 2021 krijgen bijv. cliënten met GGZ-problematiek die langdurige zorg in nabijheid nodig hebben, wél een WLZ-indicatie.</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802467"/>
            <a:chOff x="838200" y="856931"/>
            <a:chExt cx="2278365" cy="180246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51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Doe bij veranderde omstandigheden opnieuw een indicatie-aanvraag</a:t>
              </a:r>
            </a:p>
          </p:txBody>
        </p:sp>
      </p:grpSp>
      <p:grpSp>
        <p:nvGrpSpPr>
          <p:cNvPr id="21" name="LINK">
            <a:extLst>
              <a:ext uri="{FF2B5EF4-FFF2-40B4-BE49-F238E27FC236}">
                <a16:creationId xmlns:a16="http://schemas.microsoft.com/office/drawing/2014/main" id="{A807EE1B-1497-B446-B59C-40879C9A8F63}"/>
              </a:ext>
            </a:extLst>
          </p:cNvPr>
          <p:cNvGrpSpPr/>
          <p:nvPr/>
        </p:nvGrpSpPr>
        <p:grpSpPr>
          <a:xfrm>
            <a:off x="4004991" y="3354445"/>
            <a:ext cx="1620227" cy="400110"/>
            <a:chOff x="10502623" y="3644156"/>
            <a:chExt cx="1620227" cy="400110"/>
          </a:xfrm>
        </p:grpSpPr>
        <p:sp>
          <p:nvSpPr>
            <p:cNvPr id="25" name="Rechthoek 24">
              <a:hlinkClick r:id="rId4"/>
              <a:extLst>
                <a:ext uri="{FF2B5EF4-FFF2-40B4-BE49-F238E27FC236}">
                  <a16:creationId xmlns:a16="http://schemas.microsoft.com/office/drawing/2014/main" id="{501EE0DD-8037-4F4C-8BDE-1990CC689F46}"/>
                </a:ext>
              </a:extLst>
            </p:cNvPr>
            <p:cNvSpPr/>
            <p:nvPr/>
          </p:nvSpPr>
          <p:spPr>
            <a:xfrm>
              <a:off x="10728927" y="3644156"/>
              <a:ext cx="1393923"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WLZ-INDICATIE</a:t>
              </a:r>
            </a:p>
          </p:txBody>
        </p:sp>
        <p:pic>
          <p:nvPicPr>
            <p:cNvPr id="27" name="Graphic 26" descr="Paperclip met effen opvulling">
              <a:extLst>
                <a:ext uri="{FF2B5EF4-FFF2-40B4-BE49-F238E27FC236}">
                  <a16:creationId xmlns:a16="http://schemas.microsoft.com/office/drawing/2014/main" id="{A9FD713D-2196-6A45-828E-981FCA772C1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02623" y="3729911"/>
              <a:ext cx="243015" cy="243015"/>
            </a:xfrm>
            <a:prstGeom prst="rect">
              <a:avLst/>
            </a:prstGeom>
          </p:spPr>
        </p:pic>
      </p:grpSp>
      <p:grpSp>
        <p:nvGrpSpPr>
          <p:cNvPr id="18" name="Groep 17">
            <a:extLst>
              <a:ext uri="{FF2B5EF4-FFF2-40B4-BE49-F238E27FC236}">
                <a16:creationId xmlns:a16="http://schemas.microsoft.com/office/drawing/2014/main" id="{567FBDE3-7F09-C543-BFDF-C3AED5833553}"/>
              </a:ext>
            </a:extLst>
          </p:cNvPr>
          <p:cNvGrpSpPr/>
          <p:nvPr/>
        </p:nvGrpSpPr>
        <p:grpSpPr>
          <a:xfrm>
            <a:off x="9518457" y="5767607"/>
            <a:ext cx="2027915" cy="358055"/>
            <a:chOff x="9518457" y="5767607"/>
            <a:chExt cx="2027915" cy="358055"/>
          </a:xfrm>
        </p:grpSpPr>
        <p:grpSp>
          <p:nvGrpSpPr>
            <p:cNvPr id="19" name="Groep 18">
              <a:extLst>
                <a:ext uri="{FF2B5EF4-FFF2-40B4-BE49-F238E27FC236}">
                  <a16:creationId xmlns:a16="http://schemas.microsoft.com/office/drawing/2014/main" id="{4FDDA78A-FA14-E544-B02E-B5D8C6849492}"/>
                </a:ext>
              </a:extLst>
            </p:cNvPr>
            <p:cNvGrpSpPr/>
            <p:nvPr/>
          </p:nvGrpSpPr>
          <p:grpSpPr>
            <a:xfrm>
              <a:off x="11188317" y="5767607"/>
              <a:ext cx="358055" cy="358055"/>
              <a:chOff x="5703401" y="1891119"/>
              <a:chExt cx="550314" cy="550314"/>
            </a:xfrm>
          </p:grpSpPr>
          <p:sp>
            <p:nvSpPr>
              <p:cNvPr id="28" name="Ovaal 27">
                <a:extLst>
                  <a:ext uri="{FF2B5EF4-FFF2-40B4-BE49-F238E27FC236}">
                    <a16:creationId xmlns:a16="http://schemas.microsoft.com/office/drawing/2014/main" id="{CA833867-89A7-9243-B850-579B49B3961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4" name="Graphic 33" descr="Caret naar rechts met effen opvulling">
                <a:hlinkClick r:id="" action="ppaction://hlinkshowjump?jump=nextslide"/>
                <a:extLst>
                  <a:ext uri="{FF2B5EF4-FFF2-40B4-BE49-F238E27FC236}">
                    <a16:creationId xmlns:a16="http://schemas.microsoft.com/office/drawing/2014/main" id="{FBDFCF54-2A6A-1341-ADCD-33DB7B764A1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61799" y="1941919"/>
                <a:ext cx="443408" cy="443408"/>
              </a:xfrm>
              <a:prstGeom prst="rect">
                <a:avLst/>
              </a:prstGeom>
            </p:spPr>
          </p:pic>
        </p:grpSp>
        <p:sp>
          <p:nvSpPr>
            <p:cNvPr id="23" name="Rechthoek 22">
              <a:extLst>
                <a:ext uri="{FF2B5EF4-FFF2-40B4-BE49-F238E27FC236}">
                  <a16:creationId xmlns:a16="http://schemas.microsoft.com/office/drawing/2014/main" id="{D0C4BD23-7A73-0543-8855-0CBB663BDAEB}"/>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35" name="Groep 34">
            <a:extLst>
              <a:ext uri="{FF2B5EF4-FFF2-40B4-BE49-F238E27FC236}">
                <a16:creationId xmlns:a16="http://schemas.microsoft.com/office/drawing/2014/main" id="{729C2A4D-3147-6E40-81C8-C8DBE04AA7F0}"/>
              </a:ext>
            </a:extLst>
          </p:cNvPr>
          <p:cNvGrpSpPr/>
          <p:nvPr/>
        </p:nvGrpSpPr>
        <p:grpSpPr>
          <a:xfrm>
            <a:off x="1005498" y="3333638"/>
            <a:ext cx="2111067" cy="461665"/>
            <a:chOff x="1005498" y="3333638"/>
            <a:chExt cx="2111067" cy="461665"/>
          </a:xfrm>
        </p:grpSpPr>
        <p:grpSp>
          <p:nvGrpSpPr>
            <p:cNvPr id="36" name="Groep 35">
              <a:extLst>
                <a:ext uri="{FF2B5EF4-FFF2-40B4-BE49-F238E27FC236}">
                  <a16:creationId xmlns:a16="http://schemas.microsoft.com/office/drawing/2014/main" id="{C7F4A0EA-97F9-3340-BE10-4DE443277C43}"/>
                </a:ext>
              </a:extLst>
            </p:cNvPr>
            <p:cNvGrpSpPr/>
            <p:nvPr/>
          </p:nvGrpSpPr>
          <p:grpSpPr>
            <a:xfrm rot="10800000">
              <a:off x="2723966" y="3361955"/>
              <a:ext cx="392599" cy="392599"/>
              <a:chOff x="5703401" y="1891119"/>
              <a:chExt cx="550314" cy="550314"/>
            </a:xfrm>
          </p:grpSpPr>
          <p:sp>
            <p:nvSpPr>
              <p:cNvPr id="38" name="Ovaal 37">
                <a:extLst>
                  <a:ext uri="{FF2B5EF4-FFF2-40B4-BE49-F238E27FC236}">
                    <a16:creationId xmlns:a16="http://schemas.microsoft.com/office/drawing/2014/main" id="{E1B855E8-77F8-2C41-8D87-39038118F346}"/>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9" name="Graphic 38" descr="Caret naar rechts met effen opvulling">
                <a:hlinkClick r:id="rId9" action="ppaction://hlinksldjump"/>
                <a:extLst>
                  <a:ext uri="{FF2B5EF4-FFF2-40B4-BE49-F238E27FC236}">
                    <a16:creationId xmlns:a16="http://schemas.microsoft.com/office/drawing/2014/main" id="{62DF471D-9601-1545-87F7-712E8D019EB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61799" y="1941919"/>
                <a:ext cx="443408" cy="443408"/>
              </a:xfrm>
              <a:prstGeom prst="rect">
                <a:avLst/>
              </a:prstGeom>
            </p:spPr>
          </p:pic>
        </p:grpSp>
        <p:sp>
          <p:nvSpPr>
            <p:cNvPr id="37" name="Rechthoek 36">
              <a:extLst>
                <a:ext uri="{FF2B5EF4-FFF2-40B4-BE49-F238E27FC236}">
                  <a16:creationId xmlns:a16="http://schemas.microsoft.com/office/drawing/2014/main" id="{77221D12-F3A2-2847-B45D-91FB1DF3AA1D}"/>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1" name="BTN_Probleem">
            <a:hlinkClick r:id="rId10" action="ppaction://hlinksldjump"/>
            <a:extLst>
              <a:ext uri="{FF2B5EF4-FFF2-40B4-BE49-F238E27FC236}">
                <a16:creationId xmlns:a16="http://schemas.microsoft.com/office/drawing/2014/main" id="{67AE5D16-2961-774F-AF35-1258774A5EDA}"/>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6" name="Titel_Casus">
            <a:extLst>
              <a:ext uri="{FF2B5EF4-FFF2-40B4-BE49-F238E27FC236}">
                <a16:creationId xmlns:a16="http://schemas.microsoft.com/office/drawing/2014/main" id="{5D4E832D-EEFD-F644-A4C6-1F901B38B86B}"/>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206214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al 29">
            <a:extLst>
              <a:ext uri="{FF2B5EF4-FFF2-40B4-BE49-F238E27FC236}">
                <a16:creationId xmlns:a16="http://schemas.microsoft.com/office/drawing/2014/main" id="{1AE35C65-06C7-F941-BF01-E4A593F7D83C}"/>
              </a:ext>
            </a:extLst>
          </p:cNvPr>
          <p:cNvSpPr/>
          <p:nvPr/>
        </p:nvSpPr>
        <p:spPr>
          <a:xfrm>
            <a:off x="6596532" y="832131"/>
            <a:ext cx="7928506" cy="79285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al 30">
            <a:extLst>
              <a:ext uri="{FF2B5EF4-FFF2-40B4-BE49-F238E27FC236}">
                <a16:creationId xmlns:a16="http://schemas.microsoft.com/office/drawing/2014/main" id="{70298B98-C163-3742-BEFE-3D264DC6A77E}"/>
              </a:ext>
            </a:extLst>
          </p:cNvPr>
          <p:cNvSpPr/>
          <p:nvPr/>
        </p:nvSpPr>
        <p:spPr>
          <a:xfrm>
            <a:off x="2179462" y="-89521"/>
            <a:ext cx="7928506" cy="79285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al 31">
            <a:extLst>
              <a:ext uri="{FF2B5EF4-FFF2-40B4-BE49-F238E27FC236}">
                <a16:creationId xmlns:a16="http://schemas.microsoft.com/office/drawing/2014/main" id="{2DFEA09C-3358-BC48-9214-A776650169D2}"/>
              </a:ext>
            </a:extLst>
          </p:cNvPr>
          <p:cNvSpPr/>
          <p:nvPr/>
        </p:nvSpPr>
        <p:spPr>
          <a:xfrm>
            <a:off x="-1880919" y="629338"/>
            <a:ext cx="7337416" cy="7337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11D794BB-CFEA-8646-BAC8-18E36725F735}"/>
              </a:ext>
            </a:extLst>
          </p:cNvPr>
          <p:cNvSpPr/>
          <p:nvPr/>
        </p:nvSpPr>
        <p:spPr>
          <a:xfrm>
            <a:off x="1617429" y="500630"/>
            <a:ext cx="2053389" cy="331501"/>
          </a:xfrm>
          <a:prstGeom prst="rect">
            <a:avLst/>
          </a:prstGeom>
        </p:spPr>
        <p:txBody>
          <a:bodyPr wrap="square">
            <a:spAutoFit/>
          </a:bodyPr>
          <a:lstStyle/>
          <a:p>
            <a:pPr>
              <a:lnSpc>
                <a:spcPct val="107000"/>
              </a:lnSpc>
              <a:spcBef>
                <a:spcPts val="1200"/>
              </a:spcBef>
            </a:pPr>
            <a:r>
              <a:rPr lang="nl-NL" sz="1600" b="1" kern="0">
                <a:latin typeface="Ubuntu" panose="020B0504030602030204" pitchFamily="34" charset="0"/>
                <a:ea typeface="Times New Roman" panose="02020603050405020304" pitchFamily="18" charset="0"/>
                <a:cs typeface="Times New Roman" panose="02020603050405020304" pitchFamily="18" charset="0"/>
              </a:rPr>
              <a:t>De voorbereiding</a:t>
            </a:r>
          </a:p>
        </p:txBody>
      </p:sp>
      <p:sp>
        <p:nvSpPr>
          <p:cNvPr id="34" name="Rechthoek 33">
            <a:extLst>
              <a:ext uri="{FF2B5EF4-FFF2-40B4-BE49-F238E27FC236}">
                <a16:creationId xmlns:a16="http://schemas.microsoft.com/office/drawing/2014/main" id="{748F9251-A447-0F41-9E1B-12D551845CC1}"/>
              </a:ext>
            </a:extLst>
          </p:cNvPr>
          <p:cNvSpPr/>
          <p:nvPr/>
        </p:nvSpPr>
        <p:spPr>
          <a:xfrm>
            <a:off x="898950" y="1117762"/>
            <a:ext cx="2449512" cy="333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marL="285750" lvl="0" indent="-285750">
              <a:lnSpc>
                <a:spcPct val="130000"/>
              </a:lnSpc>
              <a:buFont typeface="Arial" panose="020B0604020202020204" pitchFamily="34" charset="0"/>
              <a:buChar char="•"/>
            </a:pPr>
            <a:r>
              <a:rPr lang="nl-NL" sz="1100">
                <a:solidFill>
                  <a:schemeClr val="tx1"/>
                </a:solidFill>
              </a:rPr>
              <a:t>De inbrenger kiest een complexe PGA-casus waarin hij of zij wil leren (zie bijlage: tips bij het kiezen en beschrijven van de casus) en legt uit hoe/waarom deze casus stagneert (reden van inbreng).</a:t>
            </a:r>
          </a:p>
          <a:p>
            <a:pPr marL="285750" lvl="0" indent="-285750">
              <a:lnSpc>
                <a:spcPct val="130000"/>
              </a:lnSpc>
              <a:buFont typeface="Arial" panose="020B0604020202020204" pitchFamily="34" charset="0"/>
              <a:buChar char="•"/>
            </a:pPr>
            <a:r>
              <a:rPr lang="nl-NL" sz="1100">
                <a:solidFill>
                  <a:schemeClr val="tx1"/>
                </a:solidFill>
              </a:rPr>
              <a:t>De inbrenger nodigt collega’s en ketenpartners uit die betrokken zijn of waren bij deze casus voor deelname aan de intervisiesessie.</a:t>
            </a:r>
          </a:p>
          <a:p>
            <a:pPr marL="285750" lvl="0" indent="-285750">
              <a:lnSpc>
                <a:spcPct val="130000"/>
              </a:lnSpc>
              <a:buFont typeface="Arial" panose="020B0604020202020204" pitchFamily="34" charset="0"/>
              <a:buChar char="•"/>
            </a:pPr>
            <a:r>
              <a:rPr lang="nl-NL" sz="1100">
                <a:solidFill>
                  <a:schemeClr val="tx1"/>
                </a:solidFill>
              </a:rPr>
              <a:t>De inbrenger geeft in maximaal </a:t>
            </a:r>
            <a:br>
              <a:rPr lang="nl-NL" sz="1100">
                <a:solidFill>
                  <a:schemeClr val="tx1"/>
                </a:solidFill>
              </a:rPr>
            </a:br>
            <a:r>
              <a:rPr lang="nl-NL" sz="1100">
                <a:solidFill>
                  <a:schemeClr val="tx1"/>
                </a:solidFill>
              </a:rPr>
              <a:t>2 A-4tjes een feitelijke beschrijving van de casus en deelt deze minimaal een week van te voren met alle deelnemers aan de intervisiesessie.</a:t>
            </a:r>
          </a:p>
          <a:p>
            <a:pPr marL="285750" lvl="0" indent="-285750">
              <a:lnSpc>
                <a:spcPct val="130000"/>
              </a:lnSpc>
              <a:buFont typeface="Arial" panose="020B0604020202020204" pitchFamily="34" charset="0"/>
              <a:buChar char="•"/>
            </a:pPr>
            <a:endParaRPr lang="nl-NL" sz="1100">
              <a:solidFill>
                <a:schemeClr val="tx1"/>
              </a:solidFill>
            </a:endParaRPr>
          </a:p>
        </p:txBody>
      </p:sp>
      <p:sp>
        <p:nvSpPr>
          <p:cNvPr id="35" name="Ovaal 34">
            <a:extLst>
              <a:ext uri="{FF2B5EF4-FFF2-40B4-BE49-F238E27FC236}">
                <a16:creationId xmlns:a16="http://schemas.microsoft.com/office/drawing/2014/main" id="{3FA97959-EF22-A343-B220-78A04D9CB5EC}"/>
              </a:ext>
            </a:extLst>
          </p:cNvPr>
          <p:cNvSpPr/>
          <p:nvPr/>
        </p:nvSpPr>
        <p:spPr>
          <a:xfrm>
            <a:off x="898949" y="308027"/>
            <a:ext cx="684625" cy="684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800" b="1"/>
              <a:t>1</a:t>
            </a:r>
          </a:p>
        </p:txBody>
      </p:sp>
      <p:sp>
        <p:nvSpPr>
          <p:cNvPr id="36" name="Rechthoek 35">
            <a:extLst>
              <a:ext uri="{FF2B5EF4-FFF2-40B4-BE49-F238E27FC236}">
                <a16:creationId xmlns:a16="http://schemas.microsoft.com/office/drawing/2014/main" id="{7276D16F-EE59-AB4F-B14F-4058AB55A063}"/>
              </a:ext>
            </a:extLst>
          </p:cNvPr>
          <p:cNvSpPr/>
          <p:nvPr/>
        </p:nvSpPr>
        <p:spPr>
          <a:xfrm>
            <a:off x="4352505" y="500630"/>
            <a:ext cx="2177027" cy="331501"/>
          </a:xfrm>
          <a:prstGeom prst="rect">
            <a:avLst/>
          </a:prstGeom>
        </p:spPr>
        <p:txBody>
          <a:bodyPr wrap="square">
            <a:spAutoFit/>
          </a:bodyPr>
          <a:lstStyle/>
          <a:p>
            <a:pPr>
              <a:lnSpc>
                <a:spcPct val="107000"/>
              </a:lnSpc>
              <a:spcBef>
                <a:spcPts val="1200"/>
              </a:spcBef>
            </a:pPr>
            <a:r>
              <a:rPr lang="nl-NL" sz="1600" b="1" kern="0">
                <a:latin typeface="Ubuntu" panose="020B0504030602030204" pitchFamily="34" charset="0"/>
                <a:ea typeface="Times New Roman" panose="02020603050405020304" pitchFamily="18" charset="0"/>
                <a:cs typeface="Times New Roman" panose="02020603050405020304" pitchFamily="18" charset="0"/>
              </a:rPr>
              <a:t>De intervisiesessie</a:t>
            </a:r>
          </a:p>
        </p:txBody>
      </p:sp>
      <p:sp>
        <p:nvSpPr>
          <p:cNvPr id="37" name="Ovaal 36">
            <a:extLst>
              <a:ext uri="{FF2B5EF4-FFF2-40B4-BE49-F238E27FC236}">
                <a16:creationId xmlns:a16="http://schemas.microsoft.com/office/drawing/2014/main" id="{6B40C0D3-AAC6-DE41-A4F0-77012F706935}"/>
              </a:ext>
            </a:extLst>
          </p:cNvPr>
          <p:cNvSpPr/>
          <p:nvPr/>
        </p:nvSpPr>
        <p:spPr>
          <a:xfrm>
            <a:off x="3634025" y="308027"/>
            <a:ext cx="725847" cy="684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800" b="1"/>
              <a:t>2</a:t>
            </a:r>
          </a:p>
        </p:txBody>
      </p:sp>
      <p:sp>
        <p:nvSpPr>
          <p:cNvPr id="38" name="Rechthoek 37">
            <a:extLst>
              <a:ext uri="{FF2B5EF4-FFF2-40B4-BE49-F238E27FC236}">
                <a16:creationId xmlns:a16="http://schemas.microsoft.com/office/drawing/2014/main" id="{6FDB52B0-06A1-2340-8D89-B7FC4E573E3A}"/>
              </a:ext>
            </a:extLst>
          </p:cNvPr>
          <p:cNvSpPr/>
          <p:nvPr/>
        </p:nvSpPr>
        <p:spPr>
          <a:xfrm>
            <a:off x="3776178" y="1110956"/>
            <a:ext cx="6229646" cy="5973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marL="285750" lvl="0" indent="-285750">
              <a:lnSpc>
                <a:spcPct val="140000"/>
              </a:lnSpc>
              <a:buFont typeface="Arial" panose="020B0604020202020204" pitchFamily="34" charset="0"/>
              <a:buChar char="•"/>
            </a:pPr>
            <a:r>
              <a:rPr lang="nl-NL" sz="1100">
                <a:solidFill>
                  <a:schemeClr val="tx1"/>
                </a:solidFill>
              </a:rPr>
              <a:t>Welkom en even voorstellen. </a:t>
            </a:r>
          </a:p>
          <a:p>
            <a:pPr marL="285750" lvl="0" indent="-285750">
              <a:lnSpc>
                <a:spcPct val="140000"/>
              </a:lnSpc>
              <a:buFont typeface="Arial" panose="020B0604020202020204" pitchFamily="34" charset="0"/>
              <a:buChar char="•"/>
            </a:pPr>
            <a:r>
              <a:rPr lang="nl-NL" sz="1100">
                <a:solidFill>
                  <a:schemeClr val="tx1"/>
                </a:solidFill>
              </a:rPr>
              <a:t>Inbrenger geeft korte aanvullende (nieuwe) informatie over de beschreven casus. </a:t>
            </a:r>
          </a:p>
          <a:p>
            <a:pPr marL="285750" lvl="0" indent="-285750">
              <a:lnSpc>
                <a:spcPct val="140000"/>
              </a:lnSpc>
              <a:buFont typeface="Arial" panose="020B0604020202020204" pitchFamily="34" charset="0"/>
              <a:buChar char="•"/>
            </a:pPr>
            <a:r>
              <a:rPr lang="nl-NL" sz="1100">
                <a:solidFill>
                  <a:schemeClr val="tx1"/>
                </a:solidFill>
              </a:rPr>
              <a:t>Wie zijn nog meer betrokken bij deze casus en hebben zij aanvullende informatie?</a:t>
            </a:r>
          </a:p>
          <a:p>
            <a:pPr marL="285750" lvl="0" indent="-285750">
              <a:lnSpc>
                <a:spcPct val="140000"/>
              </a:lnSpc>
              <a:buFont typeface="Arial" panose="020B0604020202020204" pitchFamily="34" charset="0"/>
              <a:buChar char="•"/>
            </a:pPr>
            <a:r>
              <a:rPr lang="nl-NL" sz="1100">
                <a:solidFill>
                  <a:schemeClr val="tx1"/>
                </a:solidFill>
              </a:rPr>
              <a:t>Wat wil de inbrenger bereiken met deze intervisiesessie?</a:t>
            </a:r>
          </a:p>
          <a:p>
            <a:pPr marL="285750" lvl="0" indent="-285750">
              <a:lnSpc>
                <a:spcPct val="140000"/>
              </a:lnSpc>
              <a:buFont typeface="Arial" panose="020B0604020202020204" pitchFamily="34" charset="0"/>
              <a:buChar char="•"/>
            </a:pPr>
            <a:r>
              <a:rPr lang="nl-NL" sz="1100">
                <a:solidFill>
                  <a:schemeClr val="tx1"/>
                </a:solidFill>
              </a:rPr>
              <a:t>Alle aanwezigen stellen verdiepende, verhelderende vragen over de casus.*</a:t>
            </a:r>
          </a:p>
          <a:p>
            <a:pPr marL="285750" lvl="0" indent="-285750">
              <a:lnSpc>
                <a:spcPct val="140000"/>
              </a:lnSpc>
              <a:buFont typeface="Arial" panose="020B0604020202020204" pitchFamily="34" charset="0"/>
              <a:buChar char="•"/>
            </a:pPr>
            <a:r>
              <a:rPr lang="nl-NL" sz="1100">
                <a:solidFill>
                  <a:schemeClr val="tx1"/>
                </a:solidFill>
              </a:rPr>
              <a:t>Vervolgens wordt door de aanwezigen het volgende in kaart gebracht:</a:t>
            </a:r>
          </a:p>
          <a:p>
            <a:pPr marL="742950" lvl="1" indent="-285750">
              <a:lnSpc>
                <a:spcPct val="140000"/>
              </a:lnSpc>
              <a:buFont typeface="Arial" panose="020B0604020202020204" pitchFamily="34" charset="0"/>
              <a:buChar char="•"/>
            </a:pPr>
            <a:r>
              <a:rPr lang="nl-NL" sz="1100">
                <a:solidFill>
                  <a:schemeClr val="tx1"/>
                </a:solidFill>
              </a:rPr>
              <a:t>Wat zijn de krachten van cliënt, netwerk en andere betrokkenen?</a:t>
            </a:r>
          </a:p>
          <a:p>
            <a:pPr marL="742950" lvl="1" indent="-285750">
              <a:lnSpc>
                <a:spcPct val="140000"/>
              </a:lnSpc>
              <a:buFont typeface="Arial" panose="020B0604020202020204" pitchFamily="34" charset="0"/>
              <a:buChar char="•"/>
            </a:pPr>
            <a:r>
              <a:rPr lang="nl-NL" sz="1100">
                <a:solidFill>
                  <a:schemeClr val="tx1"/>
                </a:solidFill>
              </a:rPr>
              <a:t>Wat zijn de zorgen over cliënt, netwerk en andere betrokkenen? </a:t>
            </a:r>
          </a:p>
          <a:p>
            <a:pPr marL="742950" lvl="1" indent="-285750">
              <a:lnSpc>
                <a:spcPct val="140000"/>
              </a:lnSpc>
              <a:buFont typeface="Arial" panose="020B0604020202020204" pitchFamily="34" charset="0"/>
              <a:buChar char="•"/>
            </a:pPr>
            <a:r>
              <a:rPr lang="nl-NL" sz="1100">
                <a:solidFill>
                  <a:schemeClr val="tx1"/>
                </a:solidFill>
              </a:rPr>
              <a:t>Wat zijn de complicerende factoren in deze casus?</a:t>
            </a:r>
          </a:p>
          <a:p>
            <a:pPr marL="742950" lvl="1" indent="-285750">
              <a:lnSpc>
                <a:spcPct val="140000"/>
              </a:lnSpc>
              <a:buFont typeface="Arial" panose="020B0604020202020204" pitchFamily="34" charset="0"/>
              <a:buChar char="•"/>
            </a:pPr>
            <a:r>
              <a:rPr lang="nl-NL" sz="1100">
                <a:solidFill>
                  <a:schemeClr val="tx1"/>
                </a:solidFill>
              </a:rPr>
              <a:t>Wat heeft gewerkt in deze casus?</a:t>
            </a:r>
          </a:p>
          <a:p>
            <a:pPr marL="742950" lvl="1" indent="-285750">
              <a:lnSpc>
                <a:spcPct val="140000"/>
              </a:lnSpc>
              <a:buFont typeface="Arial" panose="020B0604020202020204" pitchFamily="34" charset="0"/>
              <a:buChar char="•"/>
            </a:pPr>
            <a:r>
              <a:rPr lang="nl-NL" sz="1100">
                <a:solidFill>
                  <a:schemeClr val="tx1"/>
                </a:solidFill>
              </a:rPr>
              <a:t>Wat heeft niet gewerkt in deze casus?</a:t>
            </a:r>
          </a:p>
          <a:p>
            <a:pPr marL="742950" lvl="1" indent="-285750">
              <a:lnSpc>
                <a:spcPct val="140000"/>
              </a:lnSpc>
              <a:buFont typeface="Arial" panose="020B0604020202020204" pitchFamily="34" charset="0"/>
              <a:buChar char="•"/>
            </a:pPr>
            <a:r>
              <a:rPr lang="nl-NL" sz="1100">
                <a:solidFill>
                  <a:schemeClr val="tx1"/>
                </a:solidFill>
              </a:rPr>
              <a:t>Wat wil de cliënt zelf en wat niet?</a:t>
            </a:r>
          </a:p>
          <a:p>
            <a:pPr marL="742950" lvl="1" indent="-285750">
              <a:lnSpc>
                <a:spcPct val="140000"/>
              </a:lnSpc>
              <a:buFont typeface="Arial" panose="020B0604020202020204" pitchFamily="34" charset="0"/>
              <a:buChar char="•"/>
            </a:pPr>
            <a:r>
              <a:rPr lang="nl-NL" sz="1100">
                <a:solidFill>
                  <a:schemeClr val="tx1"/>
                </a:solidFill>
              </a:rPr>
              <a:t>Wat is effect/gevolg/risico van niks doen of veranderen/aanpakken? </a:t>
            </a:r>
          </a:p>
          <a:p>
            <a:pPr marL="285750" lvl="0" indent="-285750">
              <a:lnSpc>
                <a:spcPct val="140000"/>
              </a:lnSpc>
              <a:buFont typeface="Arial" panose="020B0604020202020204" pitchFamily="34" charset="0"/>
              <a:buChar char="•"/>
            </a:pPr>
            <a:r>
              <a:rPr lang="nl-NL" sz="1100">
                <a:solidFill>
                  <a:schemeClr val="tx1"/>
                </a:solidFill>
              </a:rPr>
              <a:t>De deelnemers geven zo veel mogelijk advies- en handelingssuggesties. De deelnemers geven de inbrenger tips over hoe het doel gerealiseerd kan worden of wat een vervolgstap kan zijn. </a:t>
            </a:r>
            <a:br>
              <a:rPr lang="nl-NL" sz="1100">
                <a:solidFill>
                  <a:schemeClr val="tx1"/>
                </a:solidFill>
              </a:rPr>
            </a:br>
            <a:r>
              <a:rPr lang="nl-NL" sz="1100">
                <a:solidFill>
                  <a:schemeClr val="tx1"/>
                </a:solidFill>
              </a:rPr>
              <a:t>Dit gedeelte is een creatieve brainstorm waarbij alle opties open liggen.</a:t>
            </a:r>
          </a:p>
          <a:p>
            <a:pPr marL="285750" lvl="0" indent="-285750">
              <a:lnSpc>
                <a:spcPct val="140000"/>
              </a:lnSpc>
              <a:buFont typeface="Arial" panose="020B0604020202020204" pitchFamily="34" charset="0"/>
              <a:buChar char="•"/>
            </a:pPr>
            <a:r>
              <a:rPr lang="nl-NL" sz="1100">
                <a:solidFill>
                  <a:schemeClr val="tx1"/>
                </a:solidFill>
              </a:rPr>
              <a:t>Afspraken maken en afronden. De inbrenger geeft concreet aan welke vervolgstappen hij of zij wil zetten. De strategie wordt bepaald. Daarbij is het van belang te benoemen: wie doet wat wanneer en wat is hiervoor nodig? Kijk daarbij allereerst op casusniveau, maar eventueel ook op casus-overstijgend niveau (welke punten spelen vaker en zo ja, zijn daar vervolgstappen op nodig?).</a:t>
            </a:r>
          </a:p>
          <a:p>
            <a:pPr marL="285750" lvl="0" indent="-285750">
              <a:lnSpc>
                <a:spcPct val="140000"/>
              </a:lnSpc>
              <a:buFont typeface="Arial" panose="020B0604020202020204" pitchFamily="34" charset="0"/>
              <a:buChar char="•"/>
            </a:pPr>
            <a:r>
              <a:rPr lang="nl-NL" sz="1100">
                <a:solidFill>
                  <a:schemeClr val="tx1"/>
                </a:solidFill>
              </a:rPr>
              <a:t>Afsluiting intervisiesessie waarbij alle aanwezigen gevraagd wordt naar de “tips en tops” van deze intervisiesessie.</a:t>
            </a:r>
          </a:p>
          <a:p>
            <a:pPr lvl="0">
              <a:lnSpc>
                <a:spcPct val="140000"/>
              </a:lnSpc>
            </a:pPr>
            <a:endParaRPr lang="nl-NL" sz="1100">
              <a:solidFill>
                <a:schemeClr val="tx1"/>
              </a:solidFill>
            </a:endParaRPr>
          </a:p>
        </p:txBody>
      </p:sp>
      <p:sp>
        <p:nvSpPr>
          <p:cNvPr id="39" name="Rechthoek 38">
            <a:extLst>
              <a:ext uri="{FF2B5EF4-FFF2-40B4-BE49-F238E27FC236}">
                <a16:creationId xmlns:a16="http://schemas.microsoft.com/office/drawing/2014/main" id="{D5A42F0B-D16E-144C-9865-6A97352E1004}"/>
              </a:ext>
            </a:extLst>
          </p:cNvPr>
          <p:cNvSpPr/>
          <p:nvPr/>
        </p:nvSpPr>
        <p:spPr>
          <a:xfrm>
            <a:off x="10862484" y="500630"/>
            <a:ext cx="2053389" cy="331501"/>
          </a:xfrm>
          <a:prstGeom prst="rect">
            <a:avLst/>
          </a:prstGeom>
        </p:spPr>
        <p:txBody>
          <a:bodyPr wrap="square">
            <a:spAutoFit/>
          </a:bodyPr>
          <a:lstStyle/>
          <a:p>
            <a:pPr>
              <a:lnSpc>
                <a:spcPct val="107000"/>
              </a:lnSpc>
              <a:spcBef>
                <a:spcPts val="1200"/>
              </a:spcBef>
            </a:pPr>
            <a:r>
              <a:rPr lang="nl-NL" sz="1600" b="1" kern="0">
                <a:latin typeface="Ubuntu" panose="020B0504030602030204" pitchFamily="34" charset="0"/>
                <a:ea typeface="Times New Roman" panose="02020603050405020304" pitchFamily="18" charset="0"/>
                <a:cs typeface="Times New Roman" panose="02020603050405020304" pitchFamily="18" charset="0"/>
              </a:rPr>
              <a:t>Uitvoering</a:t>
            </a:r>
          </a:p>
        </p:txBody>
      </p:sp>
      <p:sp>
        <p:nvSpPr>
          <p:cNvPr id="40" name="Ovaal 39">
            <a:extLst>
              <a:ext uri="{FF2B5EF4-FFF2-40B4-BE49-F238E27FC236}">
                <a16:creationId xmlns:a16="http://schemas.microsoft.com/office/drawing/2014/main" id="{5B5C4FA7-C641-B042-914A-8FD21BB2C5C7}"/>
              </a:ext>
            </a:extLst>
          </p:cNvPr>
          <p:cNvSpPr/>
          <p:nvPr/>
        </p:nvSpPr>
        <p:spPr>
          <a:xfrm>
            <a:off x="10160046" y="308027"/>
            <a:ext cx="684625" cy="684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800" b="1"/>
              <a:t>3</a:t>
            </a:r>
          </a:p>
        </p:txBody>
      </p:sp>
      <p:pic>
        <p:nvPicPr>
          <p:cNvPr id="41" name="Afbeelding 40">
            <a:extLst>
              <a:ext uri="{FF2B5EF4-FFF2-40B4-BE49-F238E27FC236}">
                <a16:creationId xmlns:a16="http://schemas.microsoft.com/office/drawing/2014/main" id="{8C9C4664-FFEF-5348-ACE8-9EE7D0DADC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8228" b="-78913"/>
          <a:stretch/>
        </p:blipFill>
        <p:spPr>
          <a:xfrm rot="5400000">
            <a:off x="864053" y="3779592"/>
            <a:ext cx="5396533" cy="144229"/>
          </a:xfrm>
          <a:prstGeom prst="rect">
            <a:avLst/>
          </a:prstGeom>
        </p:spPr>
      </p:pic>
      <p:pic>
        <p:nvPicPr>
          <p:cNvPr id="42" name="Afbeelding 41">
            <a:extLst>
              <a:ext uri="{FF2B5EF4-FFF2-40B4-BE49-F238E27FC236}">
                <a16:creationId xmlns:a16="http://schemas.microsoft.com/office/drawing/2014/main" id="{099DFA77-FB93-794C-BA9D-3321AB2022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8228" b="-78913"/>
          <a:stretch/>
        </p:blipFill>
        <p:spPr>
          <a:xfrm rot="5400000">
            <a:off x="7431750" y="3779592"/>
            <a:ext cx="5396533" cy="144229"/>
          </a:xfrm>
          <a:prstGeom prst="rect">
            <a:avLst/>
          </a:prstGeom>
        </p:spPr>
      </p:pic>
      <p:sp>
        <p:nvSpPr>
          <p:cNvPr id="43" name="Afgeronde rechthoek 42">
            <a:hlinkClick r:id="rId3" action="ppaction://hlinksldjump"/>
            <a:extLst>
              <a:ext uri="{FF2B5EF4-FFF2-40B4-BE49-F238E27FC236}">
                <a16:creationId xmlns:a16="http://schemas.microsoft.com/office/drawing/2014/main" id="{5F844EB4-F6EE-774D-B7BA-CC8675E4B063}"/>
              </a:ext>
            </a:extLst>
          </p:cNvPr>
          <p:cNvSpPr/>
          <p:nvPr/>
        </p:nvSpPr>
        <p:spPr>
          <a:xfrm>
            <a:off x="898949" y="5194285"/>
            <a:ext cx="2395872" cy="103437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t>BIJLAGE:</a:t>
            </a:r>
          </a:p>
          <a:p>
            <a:pPr algn="ctr"/>
            <a:r>
              <a:rPr lang="nl-NL"/>
              <a:t>TIPS KIEZEN EN BESCHRIJVEN CASUS</a:t>
            </a:r>
          </a:p>
        </p:txBody>
      </p:sp>
      <p:sp>
        <p:nvSpPr>
          <p:cNvPr id="44" name="Rechthoek 43">
            <a:extLst>
              <a:ext uri="{FF2B5EF4-FFF2-40B4-BE49-F238E27FC236}">
                <a16:creationId xmlns:a16="http://schemas.microsoft.com/office/drawing/2014/main" id="{EE1B202B-6325-784E-849F-B59BF7915700}"/>
              </a:ext>
            </a:extLst>
          </p:cNvPr>
          <p:cNvSpPr/>
          <p:nvPr/>
        </p:nvSpPr>
        <p:spPr>
          <a:xfrm>
            <a:off x="10307491" y="1110956"/>
            <a:ext cx="1486064" cy="1035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40000"/>
              </a:lnSpc>
            </a:pPr>
            <a:r>
              <a:rPr lang="nl-NL" sz="1100">
                <a:solidFill>
                  <a:schemeClr val="tx1"/>
                </a:solidFill>
              </a:rPr>
              <a:t>Uitvoeren van afspraken na de intervisiesessie. </a:t>
            </a:r>
          </a:p>
        </p:txBody>
      </p:sp>
      <p:sp>
        <p:nvSpPr>
          <p:cNvPr id="45" name="Rechthoek 44">
            <a:extLst>
              <a:ext uri="{FF2B5EF4-FFF2-40B4-BE49-F238E27FC236}">
                <a16:creationId xmlns:a16="http://schemas.microsoft.com/office/drawing/2014/main" id="{1D28F956-066B-8C4C-8DE7-94105CE87411}"/>
              </a:ext>
            </a:extLst>
          </p:cNvPr>
          <p:cNvSpPr/>
          <p:nvPr/>
        </p:nvSpPr>
        <p:spPr>
          <a:xfrm>
            <a:off x="3776178" y="6433570"/>
            <a:ext cx="5913922" cy="327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r>
              <a:rPr lang="nl-NL" sz="900" i="1">
                <a:solidFill>
                  <a:schemeClr val="tx1"/>
                </a:solidFill>
              </a:rPr>
              <a:t>* Soms kan er ook bewust gekozen worden om de laatste informatie juist niet te delen, om zo te leren van andere deelnemers hoe zij de situatie zouden hebben aangepakt.</a:t>
            </a:r>
          </a:p>
        </p:txBody>
      </p:sp>
    </p:spTree>
    <p:extLst>
      <p:ext uri="{BB962C8B-B14F-4D97-AF65-F5344CB8AC3E}">
        <p14:creationId xmlns:p14="http://schemas.microsoft.com/office/powerpoint/2010/main" val="21542221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50000">
                                          <p:cBhvr additive="base">
                                            <p:cTn id="7"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0F5F3EEC-74D7-E543-937C-041842F35DE5}"/>
              </a:ext>
            </a:extLst>
          </p:cNvPr>
          <p:cNvSpPr/>
          <p:nvPr/>
        </p:nvSpPr>
        <p:spPr>
          <a:xfrm>
            <a:off x="-686405" y="4306827"/>
            <a:ext cx="4904520" cy="4904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7690C140-CA8F-8A43-B7C7-134BE7EF3BC3}"/>
              </a:ext>
            </a:extLst>
          </p:cNvPr>
          <p:cNvSpPr/>
          <p:nvPr/>
        </p:nvSpPr>
        <p:spPr>
          <a:xfrm>
            <a:off x="10235421" y="5292719"/>
            <a:ext cx="3913158" cy="391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39A1EFB8-B584-8342-9DB3-68C5949362E8}"/>
              </a:ext>
            </a:extLst>
          </p:cNvPr>
          <p:cNvSpPr/>
          <p:nvPr/>
        </p:nvSpPr>
        <p:spPr>
          <a:xfrm>
            <a:off x="1090862" y="532685"/>
            <a:ext cx="10475495" cy="451021"/>
          </a:xfrm>
          <a:prstGeom prst="rect">
            <a:avLst/>
          </a:prstGeom>
        </p:spPr>
        <p:txBody>
          <a:bodyPr wrap="square">
            <a:spAutoFit/>
          </a:bodyPr>
          <a:lstStyle/>
          <a:p>
            <a:pPr>
              <a:lnSpc>
                <a:spcPct val="107000"/>
              </a:lnSpc>
              <a:spcBef>
                <a:spcPts val="1200"/>
              </a:spcBef>
            </a:pPr>
            <a:r>
              <a:rPr lang="nl-NL" sz="2400" b="1" kern="0">
                <a:solidFill>
                  <a:schemeClr val="accent2"/>
                </a:solidFill>
                <a:latin typeface="Ubuntu" panose="020B0504030602030204" pitchFamily="34" charset="0"/>
                <a:ea typeface="Times New Roman" panose="02020603050405020304" pitchFamily="18" charset="0"/>
                <a:cs typeface="Times New Roman" panose="02020603050405020304" pitchFamily="18" charset="0"/>
              </a:rPr>
              <a:t>Tips bij het kiezen en beschrijven van de casus</a:t>
            </a:r>
          </a:p>
        </p:txBody>
      </p:sp>
      <p:sp>
        <p:nvSpPr>
          <p:cNvPr id="20" name="Ovaal 19">
            <a:extLst>
              <a:ext uri="{FF2B5EF4-FFF2-40B4-BE49-F238E27FC236}">
                <a16:creationId xmlns:a16="http://schemas.microsoft.com/office/drawing/2014/main" id="{15827BCD-EC47-3546-BEFD-776C73D21CDA}"/>
              </a:ext>
            </a:extLst>
          </p:cNvPr>
          <p:cNvSpPr/>
          <p:nvPr/>
        </p:nvSpPr>
        <p:spPr>
          <a:xfrm>
            <a:off x="7214449" y="5936136"/>
            <a:ext cx="3913158" cy="391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40783C-397E-4646-806C-665DF3C816EF}"/>
              </a:ext>
            </a:extLst>
          </p:cNvPr>
          <p:cNvSpPr/>
          <p:nvPr/>
        </p:nvSpPr>
        <p:spPr>
          <a:xfrm>
            <a:off x="1100887" y="1488775"/>
            <a:ext cx="2566736" cy="331501"/>
          </a:xfrm>
          <a:prstGeom prst="rect">
            <a:avLst/>
          </a:prstGeom>
        </p:spPr>
        <p:txBody>
          <a:bodyPr wrap="square">
            <a:spAutoFit/>
          </a:bodyPr>
          <a:lstStyle/>
          <a:p>
            <a:pPr>
              <a:lnSpc>
                <a:spcPct val="107000"/>
              </a:lnSpc>
              <a:spcBef>
                <a:spcPts val="1200"/>
              </a:spcBef>
            </a:pPr>
            <a:r>
              <a:rPr lang="nl-NL" sz="1600" b="1" kern="0">
                <a:latin typeface="Ubuntu" panose="020B0504030602030204" pitchFamily="34" charset="0"/>
                <a:ea typeface="Times New Roman" panose="02020603050405020304" pitchFamily="18" charset="0"/>
                <a:cs typeface="Times New Roman" panose="02020603050405020304" pitchFamily="18" charset="0"/>
              </a:rPr>
              <a:t>Hoe kies ik de casus?</a:t>
            </a:r>
          </a:p>
        </p:txBody>
      </p:sp>
      <p:sp>
        <p:nvSpPr>
          <p:cNvPr id="15" name="Rechthoek 14">
            <a:extLst>
              <a:ext uri="{FF2B5EF4-FFF2-40B4-BE49-F238E27FC236}">
                <a16:creationId xmlns:a16="http://schemas.microsoft.com/office/drawing/2014/main" id="{56169627-F24E-8643-B0CB-DA8F7F7AECDB}"/>
              </a:ext>
            </a:extLst>
          </p:cNvPr>
          <p:cNvSpPr/>
          <p:nvPr/>
        </p:nvSpPr>
        <p:spPr>
          <a:xfrm>
            <a:off x="1193567" y="1868768"/>
            <a:ext cx="2285520" cy="333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Je kiest een complexe PGA-casus waarin je wilt leren, bijv. omdat hij is vastgelopen of exemplarisch is voor hoe veel casussen in jouw gemeente verlopen. Het hoeft niet per se een lopende casus te zijn, maar dat mag natuurlijk wel.</a:t>
            </a:r>
          </a:p>
        </p:txBody>
      </p:sp>
      <p:sp>
        <p:nvSpPr>
          <p:cNvPr id="16" name="Rechthoek 15">
            <a:extLst>
              <a:ext uri="{FF2B5EF4-FFF2-40B4-BE49-F238E27FC236}">
                <a16:creationId xmlns:a16="http://schemas.microsoft.com/office/drawing/2014/main" id="{E70833F1-6AEF-AB47-A35B-8A68679A604E}"/>
              </a:ext>
            </a:extLst>
          </p:cNvPr>
          <p:cNvSpPr/>
          <p:nvPr/>
        </p:nvSpPr>
        <p:spPr>
          <a:xfrm>
            <a:off x="3985263" y="1488775"/>
            <a:ext cx="3062831" cy="331501"/>
          </a:xfrm>
          <a:prstGeom prst="rect">
            <a:avLst/>
          </a:prstGeom>
        </p:spPr>
        <p:txBody>
          <a:bodyPr wrap="square">
            <a:spAutoFit/>
          </a:bodyPr>
          <a:lstStyle/>
          <a:p>
            <a:pPr>
              <a:lnSpc>
                <a:spcPct val="107000"/>
              </a:lnSpc>
              <a:spcBef>
                <a:spcPts val="1200"/>
              </a:spcBef>
            </a:pPr>
            <a:r>
              <a:rPr lang="nl-NL" sz="1600" b="1" kern="0">
                <a:latin typeface="Ubuntu" panose="020B0504030602030204" pitchFamily="34" charset="0"/>
                <a:ea typeface="Times New Roman" panose="02020603050405020304" pitchFamily="18" charset="0"/>
                <a:cs typeface="Times New Roman" panose="02020603050405020304" pitchFamily="18" charset="0"/>
              </a:rPr>
              <a:t>Hoe beschrijf ik de casus?</a:t>
            </a:r>
          </a:p>
        </p:txBody>
      </p:sp>
      <p:sp>
        <p:nvSpPr>
          <p:cNvPr id="17" name="Rechthoek 16">
            <a:extLst>
              <a:ext uri="{FF2B5EF4-FFF2-40B4-BE49-F238E27FC236}">
                <a16:creationId xmlns:a16="http://schemas.microsoft.com/office/drawing/2014/main" id="{4289A851-F59D-D948-AA6B-E4CAD27C3514}"/>
              </a:ext>
            </a:extLst>
          </p:cNvPr>
          <p:cNvSpPr/>
          <p:nvPr/>
        </p:nvSpPr>
        <p:spPr>
          <a:xfrm>
            <a:off x="4077944" y="1868768"/>
            <a:ext cx="2845034" cy="333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Ga uit van ca. 1 A4 (max. 2 A4) voor het feitelijk beschrijven van de casus. Benoem hierbij belangrijke elementen zoals:</a:t>
            </a:r>
          </a:p>
          <a:p>
            <a:pPr lvl="0">
              <a:lnSpc>
                <a:spcPct val="150000"/>
              </a:lnSpc>
            </a:pPr>
            <a:endParaRPr lang="nl-NL" sz="1300">
              <a:solidFill>
                <a:schemeClr val="tx1"/>
              </a:solidFill>
            </a:endParaRPr>
          </a:p>
          <a:p>
            <a:pPr marL="285750" lvl="0" indent="-285750">
              <a:lnSpc>
                <a:spcPct val="150000"/>
              </a:lnSpc>
              <a:buFont typeface="Arial" panose="020B0604020202020204" pitchFamily="34" charset="0"/>
              <a:buChar char="•"/>
            </a:pPr>
            <a:r>
              <a:rPr lang="nl-NL" sz="1300">
                <a:solidFill>
                  <a:schemeClr val="tx1"/>
                </a:solidFill>
              </a:rPr>
              <a:t>Over wie gaat het (anoniem, verzonnen naam)?</a:t>
            </a:r>
          </a:p>
          <a:p>
            <a:pPr marL="285750" lvl="0" indent="-285750">
              <a:lnSpc>
                <a:spcPct val="150000"/>
              </a:lnSpc>
              <a:buFont typeface="Arial" panose="020B0604020202020204" pitchFamily="34" charset="0"/>
              <a:buChar char="•"/>
            </a:pPr>
            <a:r>
              <a:rPr lang="nl-NL" sz="1300">
                <a:solidFill>
                  <a:schemeClr val="tx1"/>
                </a:solidFill>
              </a:rPr>
              <a:t>Welke ketenpartners zijn betrokken?</a:t>
            </a:r>
          </a:p>
          <a:p>
            <a:pPr marL="285750" lvl="0" indent="-285750">
              <a:lnSpc>
                <a:spcPct val="150000"/>
              </a:lnSpc>
              <a:buFont typeface="Arial" panose="020B0604020202020204" pitchFamily="34" charset="0"/>
              <a:buChar char="•"/>
            </a:pPr>
            <a:r>
              <a:rPr lang="nl-NL" sz="1300">
                <a:solidFill>
                  <a:schemeClr val="tx1"/>
                </a:solidFill>
              </a:rPr>
              <a:t>Schets de tijdlijn vanaf de aanmelding;</a:t>
            </a:r>
          </a:p>
          <a:p>
            <a:pPr marL="285750" lvl="0" indent="-285750">
              <a:lnSpc>
                <a:spcPct val="150000"/>
              </a:lnSpc>
              <a:buFont typeface="Arial" panose="020B0604020202020204" pitchFamily="34" charset="0"/>
              <a:buChar char="•"/>
            </a:pPr>
            <a:r>
              <a:rPr lang="nl-NL" sz="1300">
                <a:solidFill>
                  <a:schemeClr val="tx1"/>
                </a:solidFill>
              </a:rPr>
              <a:t>Schets de probleemsituatie;</a:t>
            </a:r>
          </a:p>
          <a:p>
            <a:pPr marL="285750" lvl="0" indent="-285750">
              <a:lnSpc>
                <a:spcPct val="150000"/>
              </a:lnSpc>
              <a:buFont typeface="Arial" panose="020B0604020202020204" pitchFamily="34" charset="0"/>
              <a:buChar char="•"/>
            </a:pPr>
            <a:r>
              <a:rPr lang="nl-NL" sz="1300">
                <a:solidFill>
                  <a:schemeClr val="tx1"/>
                </a:solidFill>
              </a:rPr>
              <a:t>Welk type interventies zijn er ingezet (succesvol of juist niet)?</a:t>
            </a:r>
          </a:p>
          <a:p>
            <a:pPr lvl="0">
              <a:lnSpc>
                <a:spcPct val="150000"/>
              </a:lnSpc>
            </a:pPr>
            <a:endParaRPr lang="nl-NL" sz="1300">
              <a:solidFill>
                <a:schemeClr val="tx1"/>
              </a:solidFill>
            </a:endParaRPr>
          </a:p>
        </p:txBody>
      </p:sp>
      <p:sp>
        <p:nvSpPr>
          <p:cNvPr id="21" name="Rechthoek 20">
            <a:extLst>
              <a:ext uri="{FF2B5EF4-FFF2-40B4-BE49-F238E27FC236}">
                <a16:creationId xmlns:a16="http://schemas.microsoft.com/office/drawing/2014/main" id="{6AB60BEF-D102-E140-93BA-900FD9B9F57C}"/>
              </a:ext>
            </a:extLst>
          </p:cNvPr>
          <p:cNvSpPr/>
          <p:nvPr/>
        </p:nvSpPr>
        <p:spPr>
          <a:xfrm>
            <a:off x="7423453" y="1488775"/>
            <a:ext cx="3062831" cy="331501"/>
          </a:xfrm>
          <a:prstGeom prst="rect">
            <a:avLst/>
          </a:prstGeom>
        </p:spPr>
        <p:txBody>
          <a:bodyPr wrap="square">
            <a:spAutoFit/>
          </a:bodyPr>
          <a:lstStyle/>
          <a:p>
            <a:pPr>
              <a:lnSpc>
                <a:spcPct val="107000"/>
              </a:lnSpc>
              <a:spcBef>
                <a:spcPts val="1200"/>
              </a:spcBef>
            </a:pPr>
            <a:r>
              <a:rPr lang="nl-NL" sz="1600" b="1" kern="0">
                <a:latin typeface="Ubuntu" panose="020B0504030602030204" pitchFamily="34" charset="0"/>
                <a:ea typeface="Times New Roman" panose="02020603050405020304" pitchFamily="18" charset="0"/>
                <a:cs typeface="Times New Roman" panose="02020603050405020304" pitchFamily="18" charset="0"/>
              </a:rPr>
              <a:t>Denk ook na over...</a:t>
            </a:r>
          </a:p>
        </p:txBody>
      </p:sp>
      <p:sp>
        <p:nvSpPr>
          <p:cNvPr id="22" name="Rechthoek 21">
            <a:extLst>
              <a:ext uri="{FF2B5EF4-FFF2-40B4-BE49-F238E27FC236}">
                <a16:creationId xmlns:a16="http://schemas.microsoft.com/office/drawing/2014/main" id="{1D54199F-DCF6-DE42-A113-CB7F2CBBE8D2}"/>
              </a:ext>
            </a:extLst>
          </p:cNvPr>
          <p:cNvSpPr/>
          <p:nvPr/>
        </p:nvSpPr>
        <p:spPr>
          <a:xfrm>
            <a:off x="7516134" y="1868768"/>
            <a:ext cx="4155166" cy="333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marL="285750" lvl="0" indent="-285750">
              <a:lnSpc>
                <a:spcPct val="150000"/>
              </a:lnSpc>
              <a:buFont typeface="Arial" panose="020B0604020202020204" pitchFamily="34" charset="0"/>
              <a:buChar char="•"/>
            </a:pPr>
            <a:r>
              <a:rPr lang="nl-NL" sz="1300">
                <a:solidFill>
                  <a:schemeClr val="tx1"/>
                </a:solidFill>
              </a:rPr>
              <a:t>Wat heeft geholpen (belangrijkste succesfactoren, kansen, werkzame elementen)?</a:t>
            </a:r>
          </a:p>
          <a:p>
            <a:pPr marL="285750" lvl="0" indent="-285750">
              <a:lnSpc>
                <a:spcPct val="150000"/>
              </a:lnSpc>
              <a:buFont typeface="Arial" panose="020B0604020202020204" pitchFamily="34" charset="0"/>
              <a:buChar char="•"/>
            </a:pPr>
            <a:r>
              <a:rPr lang="nl-NL" sz="1300">
                <a:solidFill>
                  <a:schemeClr val="tx1"/>
                </a:solidFill>
              </a:rPr>
              <a:t>Wat waren belemmeringen, wat maakt dat het vastloopt, wat wilden we doen in de casus maar lukte of kon niet?</a:t>
            </a:r>
          </a:p>
          <a:p>
            <a:pPr marL="285750" lvl="0" indent="-285750">
              <a:lnSpc>
                <a:spcPct val="150000"/>
              </a:lnSpc>
              <a:buFont typeface="Arial" panose="020B0604020202020204" pitchFamily="34" charset="0"/>
              <a:buChar char="•"/>
            </a:pPr>
            <a:r>
              <a:rPr lang="nl-NL" sz="1300">
                <a:solidFill>
                  <a:schemeClr val="tx1"/>
                </a:solidFill>
              </a:rPr>
              <a:t>Welke verschillende belangen spelen er in de casus (denk ook aan de belangen van de cliënt/het huishouden)?</a:t>
            </a:r>
          </a:p>
          <a:p>
            <a:pPr marL="285750" lvl="0" indent="-285750">
              <a:lnSpc>
                <a:spcPct val="150000"/>
              </a:lnSpc>
              <a:buFont typeface="Arial" panose="020B0604020202020204" pitchFamily="34" charset="0"/>
              <a:buChar char="•"/>
            </a:pPr>
            <a:r>
              <a:rPr lang="nl-NL" sz="1300">
                <a:solidFill>
                  <a:schemeClr val="tx1"/>
                </a:solidFill>
              </a:rPr>
              <a:t>Eventueel als je dat weet: de kosten (van de interventies zelf; de maatschappelijke kosten van het huishouden met meervoudige en complexe problematiek);</a:t>
            </a:r>
          </a:p>
          <a:p>
            <a:pPr marL="285750" lvl="0" indent="-285750">
              <a:lnSpc>
                <a:spcPct val="150000"/>
              </a:lnSpc>
              <a:buFont typeface="Arial" panose="020B0604020202020204" pitchFamily="34" charset="0"/>
              <a:buChar char="•"/>
            </a:pPr>
            <a:r>
              <a:rPr lang="nl-NL" sz="1300">
                <a:solidFill>
                  <a:schemeClr val="tx1"/>
                </a:solidFill>
              </a:rPr>
              <a:t>Zouden andere personen of ketenpartners van toegevoegde waarde kunnen zijn bij de intervisiesessie (denk aan het binnenhalen van specifieke deskundigheid)? Zo ja: neem die mee!</a:t>
            </a:r>
          </a:p>
          <a:p>
            <a:pPr lvl="0">
              <a:lnSpc>
                <a:spcPct val="150000"/>
              </a:lnSpc>
            </a:pPr>
            <a:endParaRPr lang="nl-NL" sz="1300">
              <a:solidFill>
                <a:schemeClr val="tx1"/>
              </a:solidFill>
            </a:endParaRPr>
          </a:p>
        </p:txBody>
      </p:sp>
      <p:pic>
        <p:nvPicPr>
          <p:cNvPr id="24" name="Afbeelding 23">
            <a:extLst>
              <a:ext uri="{FF2B5EF4-FFF2-40B4-BE49-F238E27FC236}">
                <a16:creationId xmlns:a16="http://schemas.microsoft.com/office/drawing/2014/main" id="{D3515ACF-45AE-1346-9A67-B9F06095FD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8228" b="-78913"/>
          <a:stretch/>
        </p:blipFill>
        <p:spPr>
          <a:xfrm rot="5400000">
            <a:off x="1028003" y="3779592"/>
            <a:ext cx="5396533" cy="144229"/>
          </a:xfrm>
          <a:prstGeom prst="rect">
            <a:avLst/>
          </a:prstGeom>
        </p:spPr>
      </p:pic>
      <p:pic>
        <p:nvPicPr>
          <p:cNvPr id="25" name="Afbeelding 24">
            <a:extLst>
              <a:ext uri="{FF2B5EF4-FFF2-40B4-BE49-F238E27FC236}">
                <a16:creationId xmlns:a16="http://schemas.microsoft.com/office/drawing/2014/main" id="{32D07772-0682-8E4A-A1A0-AB6638F663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8228" b="-78913"/>
          <a:stretch/>
        </p:blipFill>
        <p:spPr>
          <a:xfrm rot="5400000">
            <a:off x="4444068" y="3779592"/>
            <a:ext cx="5396533" cy="144229"/>
          </a:xfrm>
          <a:prstGeom prst="rect">
            <a:avLst/>
          </a:prstGeom>
        </p:spPr>
      </p:pic>
    </p:spTree>
    <p:extLst>
      <p:ext uri="{BB962C8B-B14F-4D97-AF65-F5344CB8AC3E}">
        <p14:creationId xmlns:p14="http://schemas.microsoft.com/office/powerpoint/2010/main" val="295317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200631"/>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sp>
        <p:nvSpPr>
          <p:cNvPr id="60" name="Rechthoek 59">
            <a:extLst>
              <a:ext uri="{FF2B5EF4-FFF2-40B4-BE49-F238E27FC236}">
                <a16:creationId xmlns:a16="http://schemas.microsoft.com/office/drawing/2014/main" id="{012DBFD8-DCC8-E149-849D-F5E829CBC4AF}"/>
              </a:ext>
            </a:extLst>
          </p:cNvPr>
          <p:cNvSpPr/>
          <p:nvPr/>
        </p:nvSpPr>
        <p:spPr>
          <a:xfrm>
            <a:off x="4075964" y="1205210"/>
            <a:ext cx="5392071"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Soms is het in een casus raadzaam om de cliënt uit zijn of haar omgeving te halen. Bijvoorbeeld als het netwerk een belangrijke risicofactor vormt of alcohol of drugs te gemakkelijk voor handen zijn. Overplaatsing van de cliënt naar een andere gemeente (bv. naar een landelijke, meer afgelegen locatie) of ‘uitruilen’ met een andere gemeente heeft meermalen gewerkt.</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5</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Onderzoek mogelijkheden voor uitruil met andere gemeenten</a:t>
              </a:r>
            </a:p>
          </p:txBody>
        </p:sp>
      </p:grpSp>
      <p:grpSp>
        <p:nvGrpSpPr>
          <p:cNvPr id="16" name="Groep 15">
            <a:extLst>
              <a:ext uri="{FF2B5EF4-FFF2-40B4-BE49-F238E27FC236}">
                <a16:creationId xmlns:a16="http://schemas.microsoft.com/office/drawing/2014/main" id="{8E32A0CE-1E39-CE4F-B87F-FC757541E5CA}"/>
              </a:ext>
            </a:extLst>
          </p:cNvPr>
          <p:cNvGrpSpPr/>
          <p:nvPr/>
        </p:nvGrpSpPr>
        <p:grpSpPr>
          <a:xfrm>
            <a:off x="9518457" y="5767607"/>
            <a:ext cx="2027915" cy="358055"/>
            <a:chOff x="9518457" y="5767607"/>
            <a:chExt cx="2027915" cy="358055"/>
          </a:xfrm>
        </p:grpSpPr>
        <p:grpSp>
          <p:nvGrpSpPr>
            <p:cNvPr id="17" name="Groep 16">
              <a:extLst>
                <a:ext uri="{FF2B5EF4-FFF2-40B4-BE49-F238E27FC236}">
                  <a16:creationId xmlns:a16="http://schemas.microsoft.com/office/drawing/2014/main" id="{65943F67-CD62-B14E-812E-CB5268718FCA}"/>
                </a:ext>
              </a:extLst>
            </p:cNvPr>
            <p:cNvGrpSpPr/>
            <p:nvPr/>
          </p:nvGrpSpPr>
          <p:grpSpPr>
            <a:xfrm>
              <a:off x="11188317" y="5767607"/>
              <a:ext cx="358055" cy="358055"/>
              <a:chOff x="5703401" y="1891119"/>
              <a:chExt cx="550314" cy="550314"/>
            </a:xfrm>
          </p:grpSpPr>
          <p:sp>
            <p:nvSpPr>
              <p:cNvPr id="21" name="Ovaal 20">
                <a:extLst>
                  <a:ext uri="{FF2B5EF4-FFF2-40B4-BE49-F238E27FC236}">
                    <a16:creationId xmlns:a16="http://schemas.microsoft.com/office/drawing/2014/main" id="{4E62800B-866A-C044-995F-F1F62B4C35E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Graphic 22" descr="Caret naar rechts met effen opvulling">
                <a:hlinkClick r:id="" action="ppaction://hlinkshowjump?jump=nextslide"/>
                <a:extLst>
                  <a:ext uri="{FF2B5EF4-FFF2-40B4-BE49-F238E27FC236}">
                    <a16:creationId xmlns:a16="http://schemas.microsoft.com/office/drawing/2014/main" id="{ACA1774D-4644-6B4E-8180-DBEDAD9430A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18" name="Rechthoek 17">
              <a:extLst>
                <a:ext uri="{FF2B5EF4-FFF2-40B4-BE49-F238E27FC236}">
                  <a16:creationId xmlns:a16="http://schemas.microsoft.com/office/drawing/2014/main" id="{3AEA4604-BE1D-F340-B070-1A11FC0B07C2}"/>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31" name="Groep 30">
            <a:extLst>
              <a:ext uri="{FF2B5EF4-FFF2-40B4-BE49-F238E27FC236}">
                <a16:creationId xmlns:a16="http://schemas.microsoft.com/office/drawing/2014/main" id="{BD85C95D-1074-4C46-AA37-0E39085AB3B9}"/>
              </a:ext>
            </a:extLst>
          </p:cNvPr>
          <p:cNvGrpSpPr/>
          <p:nvPr/>
        </p:nvGrpSpPr>
        <p:grpSpPr>
          <a:xfrm>
            <a:off x="1005498" y="3333638"/>
            <a:ext cx="2111067" cy="461665"/>
            <a:chOff x="1005498" y="3333638"/>
            <a:chExt cx="2111067" cy="461665"/>
          </a:xfrm>
        </p:grpSpPr>
        <p:grpSp>
          <p:nvGrpSpPr>
            <p:cNvPr id="32" name="Groep 31">
              <a:extLst>
                <a:ext uri="{FF2B5EF4-FFF2-40B4-BE49-F238E27FC236}">
                  <a16:creationId xmlns:a16="http://schemas.microsoft.com/office/drawing/2014/main" id="{CF7BDA78-F3AC-B147-B246-5D983CEA8172}"/>
                </a:ext>
              </a:extLst>
            </p:cNvPr>
            <p:cNvGrpSpPr/>
            <p:nvPr/>
          </p:nvGrpSpPr>
          <p:grpSpPr>
            <a:xfrm rot="10800000">
              <a:off x="2723966" y="3361955"/>
              <a:ext cx="392599" cy="392599"/>
              <a:chOff x="5703401" y="1891119"/>
              <a:chExt cx="550314" cy="550314"/>
            </a:xfrm>
          </p:grpSpPr>
          <p:sp>
            <p:nvSpPr>
              <p:cNvPr id="34" name="Ovaal 33">
                <a:extLst>
                  <a:ext uri="{FF2B5EF4-FFF2-40B4-BE49-F238E27FC236}">
                    <a16:creationId xmlns:a16="http://schemas.microsoft.com/office/drawing/2014/main" id="{E229CBC4-8050-CC42-90A9-479225D8814A}"/>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Graphic 34" descr="Caret naar rechts met effen opvulling">
                <a:hlinkClick r:id="rId6" action="ppaction://hlinksldjump"/>
                <a:extLst>
                  <a:ext uri="{FF2B5EF4-FFF2-40B4-BE49-F238E27FC236}">
                    <a16:creationId xmlns:a16="http://schemas.microsoft.com/office/drawing/2014/main" id="{C694AA23-5D6B-0A4D-B28C-C72B8833B0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3" name="Rechthoek 32">
              <a:extLst>
                <a:ext uri="{FF2B5EF4-FFF2-40B4-BE49-F238E27FC236}">
                  <a16:creationId xmlns:a16="http://schemas.microsoft.com/office/drawing/2014/main" id="{DCEE7E8C-FCEB-E64B-B2C4-88541FE841BC}"/>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37" name="BTN_Probleem">
            <a:hlinkClick r:id="rId7" action="ppaction://hlinksldjump"/>
            <a:extLst>
              <a:ext uri="{FF2B5EF4-FFF2-40B4-BE49-F238E27FC236}">
                <a16:creationId xmlns:a16="http://schemas.microsoft.com/office/drawing/2014/main" id="{3BFAEB5C-E125-F941-9CE9-296176709877}"/>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5" name="Titel_Casus">
            <a:extLst>
              <a:ext uri="{FF2B5EF4-FFF2-40B4-BE49-F238E27FC236}">
                <a16:creationId xmlns:a16="http://schemas.microsoft.com/office/drawing/2014/main" id="{84E183E3-9E23-8E4D-9021-FE353087B0BE}"/>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741474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91855" y="1205211"/>
            <a:ext cx="7348358" cy="186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Als er een plek is voor cliënten met triple problematiek, sluit deze niet altijd aan bij de specifieke behoeften van de cliënt. Dit kan tot gevolg hebben dat iemand er uiteindelijk weer wordt uitgezet. Dit betekent opnieuw een faalervaring voor de cliënt en kan ook van invloed zijn op de motivatie voor een volgende plek. Zoek daarom een plek die zo goed mogelijk  aansluit bij iemands wensen en mogelijkheden en ondersteunend is aan iemands individuele herstelproces. In de tabel hieronder staat dit overzichtelijk weergegeven. Passende huisvesting/behandeling volgens deze principes kan ervoor zorgen dat mensen minder snel met regels worden geconfronteerd waar ze niet aan kunnen voldoen.</a:t>
            </a:r>
          </a:p>
        </p:txBody>
      </p:sp>
      <p:grpSp>
        <p:nvGrpSpPr>
          <p:cNvPr id="4" name="Groep 3">
            <a:extLst>
              <a:ext uri="{FF2B5EF4-FFF2-40B4-BE49-F238E27FC236}">
                <a16:creationId xmlns:a16="http://schemas.microsoft.com/office/drawing/2014/main" id="{5B4DB1A9-727A-5E45-A3EA-79F42984CB5E}"/>
              </a:ext>
            </a:extLst>
          </p:cNvPr>
          <p:cNvGrpSpPr/>
          <p:nvPr/>
        </p:nvGrpSpPr>
        <p:grpSpPr>
          <a:xfrm>
            <a:off x="1005498" y="3333638"/>
            <a:ext cx="2111067" cy="461665"/>
            <a:chOff x="1005498" y="3333638"/>
            <a:chExt cx="2111067" cy="461665"/>
          </a:xfrm>
        </p:grpSpPr>
        <p:grpSp>
          <p:nvGrpSpPr>
            <p:cNvPr id="61" name="Groep 60">
              <a:extLst>
                <a:ext uri="{FF2B5EF4-FFF2-40B4-BE49-F238E27FC236}">
                  <a16:creationId xmlns:a16="http://schemas.microsoft.com/office/drawing/2014/main" id="{640436B7-894A-6440-B564-1CD902CBD62B}"/>
                </a:ext>
              </a:extLst>
            </p:cNvPr>
            <p:cNvGrpSpPr/>
            <p:nvPr/>
          </p:nvGrpSpPr>
          <p:grpSpPr>
            <a:xfrm rot="10800000">
              <a:off x="2723966" y="3361955"/>
              <a:ext cx="392599" cy="392599"/>
              <a:chOff x="5703401" y="1891119"/>
              <a:chExt cx="550314" cy="550314"/>
            </a:xfrm>
          </p:grpSpPr>
          <p:sp>
            <p:nvSpPr>
              <p:cNvPr id="62" name="Ovaal 61">
                <a:extLst>
                  <a:ext uri="{FF2B5EF4-FFF2-40B4-BE49-F238E27FC236}">
                    <a16:creationId xmlns:a16="http://schemas.microsoft.com/office/drawing/2014/main" id="{9C18D192-0B0F-9540-BA94-187DBC195EA3}"/>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4" name="Graphic 63" descr="Caret naar rechts met effen opvulling">
                <a:hlinkClick r:id="rId3" action="ppaction://hlinksldjump"/>
                <a:extLst>
                  <a:ext uri="{FF2B5EF4-FFF2-40B4-BE49-F238E27FC236}">
                    <a16:creationId xmlns:a16="http://schemas.microsoft.com/office/drawing/2014/main" id="{AD6D00EA-EA75-784D-BBF0-D2EA30A225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2" name="Rechthoek 1">
              <a:extLst>
                <a:ext uri="{FF2B5EF4-FFF2-40B4-BE49-F238E27FC236}">
                  <a16:creationId xmlns:a16="http://schemas.microsoft.com/office/drawing/2014/main" id="{F53FA850-A157-404F-9D90-3F2735105808}"/>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6</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Een passende plek die aansluit bij de behoeften van de cliënt</a:t>
              </a:r>
            </a:p>
          </p:txBody>
        </p:sp>
      </p:grpSp>
      <p:graphicFrame>
        <p:nvGraphicFramePr>
          <p:cNvPr id="5" name="Tabel 5">
            <a:extLst>
              <a:ext uri="{FF2B5EF4-FFF2-40B4-BE49-F238E27FC236}">
                <a16:creationId xmlns:a16="http://schemas.microsoft.com/office/drawing/2014/main" id="{7A65A2E7-0B8A-4445-A306-1C6399672915}"/>
              </a:ext>
            </a:extLst>
          </p:cNvPr>
          <p:cNvGraphicFramePr>
            <a:graphicFrameLocks noGrp="1"/>
          </p:cNvGraphicFramePr>
          <p:nvPr>
            <p:extLst>
              <p:ext uri="{D42A27DB-BD31-4B8C-83A1-F6EECF244321}">
                <p14:modId xmlns:p14="http://schemas.microsoft.com/office/powerpoint/2010/main" val="2933758633"/>
              </p:ext>
            </p:extLst>
          </p:nvPr>
        </p:nvGraphicFramePr>
        <p:xfrm>
          <a:off x="4062592" y="3377441"/>
          <a:ext cx="6930980" cy="3031253"/>
        </p:xfrm>
        <a:graphic>
          <a:graphicData uri="http://schemas.openxmlformats.org/drawingml/2006/table">
            <a:tbl>
              <a:tblPr firstRow="1" bandRow="1">
                <a:noFill/>
                <a:tableStyleId>{5C22544A-7EE6-4342-B048-85BDC9FD1C3A}</a:tableStyleId>
              </a:tblPr>
              <a:tblGrid>
                <a:gridCol w="923956">
                  <a:extLst>
                    <a:ext uri="{9D8B030D-6E8A-4147-A177-3AD203B41FA5}">
                      <a16:colId xmlns:a16="http://schemas.microsoft.com/office/drawing/2014/main" val="1645952429"/>
                    </a:ext>
                  </a:extLst>
                </a:gridCol>
                <a:gridCol w="1459730">
                  <a:extLst>
                    <a:ext uri="{9D8B030D-6E8A-4147-A177-3AD203B41FA5}">
                      <a16:colId xmlns:a16="http://schemas.microsoft.com/office/drawing/2014/main" val="1280324211"/>
                    </a:ext>
                  </a:extLst>
                </a:gridCol>
                <a:gridCol w="871308">
                  <a:extLst>
                    <a:ext uri="{9D8B030D-6E8A-4147-A177-3AD203B41FA5}">
                      <a16:colId xmlns:a16="http://schemas.microsoft.com/office/drawing/2014/main" val="3493326716"/>
                    </a:ext>
                  </a:extLst>
                </a:gridCol>
                <a:gridCol w="3675986">
                  <a:extLst>
                    <a:ext uri="{9D8B030D-6E8A-4147-A177-3AD203B41FA5}">
                      <a16:colId xmlns:a16="http://schemas.microsoft.com/office/drawing/2014/main" val="110665083"/>
                    </a:ext>
                  </a:extLst>
                </a:gridCol>
              </a:tblGrid>
              <a:tr h="452953">
                <a:tc>
                  <a:txBody>
                    <a:bodyPr/>
                    <a:lstStyle/>
                    <a:p>
                      <a:pPr indent="0">
                        <a:lnSpc>
                          <a:spcPct val="100000"/>
                        </a:lnSpc>
                        <a:spcBef>
                          <a:spcPts val="500"/>
                        </a:spcBef>
                        <a:spcAft>
                          <a:spcPts val="795"/>
                        </a:spcAft>
                      </a:pPr>
                      <a:r>
                        <a:rPr lang="nl-NL" sz="9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MOTIVATIE VAN GEDRAGS-VERANDERING</a:t>
                      </a:r>
                      <a:endParaRPr lang="nl-NL"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indent="0">
                        <a:lnSpc>
                          <a:spcPct val="100000"/>
                        </a:lnSpc>
                        <a:spcBef>
                          <a:spcPts val="500"/>
                        </a:spcBef>
                        <a:spcAft>
                          <a:spcPts val="795"/>
                        </a:spcAft>
                      </a:pPr>
                      <a:r>
                        <a:rPr lang="nl-NL" sz="9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DOEL BEHANDELING</a:t>
                      </a:r>
                      <a:endParaRPr lang="nl-NL"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indent="0">
                        <a:lnSpc>
                          <a:spcPct val="100000"/>
                        </a:lnSpc>
                        <a:spcBef>
                          <a:spcPts val="500"/>
                        </a:spcBef>
                        <a:spcAft>
                          <a:spcPts val="795"/>
                        </a:spcAft>
                      </a:pPr>
                      <a:r>
                        <a:rPr lang="nl-NL" sz="9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BELEID T.A.V. MIDDELEN-GEBRUIK</a:t>
                      </a:r>
                      <a:endParaRPr lang="nl-NL"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indent="0">
                        <a:lnSpc>
                          <a:spcPct val="100000"/>
                        </a:lnSpc>
                        <a:spcBef>
                          <a:spcPts val="500"/>
                        </a:spcBef>
                        <a:spcAft>
                          <a:spcPts val="795"/>
                        </a:spcAft>
                      </a:pPr>
                      <a:endParaRPr lang="nl-NL"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711341081"/>
                  </a:ext>
                </a:extLst>
              </a:tr>
              <a:tr h="503590">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Geen motivatie en/of geen probleeminzicht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Contact maken, betrekken van cliënt in behandeling en opbouwen van behandelrelatie</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Tolerant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Onderdak en veiligheid</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Stabiele huisvesting</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Tolerantie van middelengebruik, om gemakkelijker contact te kunnen maken met de cliënt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568629"/>
                  </a:ext>
                </a:extLst>
              </a:tr>
              <a:tr h="370840">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Betrokken bij behandeling, maar geen of wisselende motivatie</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Prikkelen van de eigen motivatie voor verdere behandeling met behulp van motiverende gespreksvoering</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Gedogen, maar met grenzen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Stabiele huisvesting die bepaalde grenzen stelt aan het middelengebruik</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Ondersteuning van cliënten bij het onderzoeken van de effecten van het middelengebruik op hun leven</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De eerste stappen naar beperking en abstinentie stimuleren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5927388"/>
                  </a:ext>
                </a:extLst>
              </a:tr>
              <a:tr h="370840">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Keuze voor abstinentie</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Nieuwe gedrag ondersteunen en terugval voorkomen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Geen middelen-gebruik</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Stabiele huisvesting die cliënten helpt om een leefstijl van abstinentie te handhaven</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Losmaken van negatief sociaal netwerk, zoals gebruikerscontacten</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Sociale ondersteuning van anderen die ervoor kiezen om middelenvrij te zijn</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Werken aan het bevorderen van andere levensgebieden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2696020"/>
                  </a:ext>
                </a:extLst>
              </a:tr>
            </a:tbl>
          </a:graphicData>
        </a:graphic>
      </p:graphicFrame>
      <p:sp>
        <p:nvSpPr>
          <p:cNvPr id="25" name="BTN_Probleem">
            <a:hlinkClick r:id="rId7" action="ppaction://hlinksldjump"/>
            <a:extLst>
              <a:ext uri="{FF2B5EF4-FFF2-40B4-BE49-F238E27FC236}">
                <a16:creationId xmlns:a16="http://schemas.microsoft.com/office/drawing/2014/main" id="{7A43E370-95EE-F843-840C-51504C51802D}"/>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16" name="Titel_Casus">
            <a:extLst>
              <a:ext uri="{FF2B5EF4-FFF2-40B4-BE49-F238E27FC236}">
                <a16:creationId xmlns:a16="http://schemas.microsoft.com/office/drawing/2014/main" id="{C47158AC-06C8-D94E-8D6B-FB336A8BF83B}"/>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grpSp>
        <p:nvGrpSpPr>
          <p:cNvPr id="18" name="Groep 17">
            <a:extLst>
              <a:ext uri="{FF2B5EF4-FFF2-40B4-BE49-F238E27FC236}">
                <a16:creationId xmlns:a16="http://schemas.microsoft.com/office/drawing/2014/main" id="{6F087B4C-D6C3-6945-9EAB-AEBB8F473EE4}"/>
              </a:ext>
            </a:extLst>
          </p:cNvPr>
          <p:cNvGrpSpPr/>
          <p:nvPr/>
        </p:nvGrpSpPr>
        <p:grpSpPr>
          <a:xfrm>
            <a:off x="11188317" y="5767607"/>
            <a:ext cx="358055" cy="358055"/>
            <a:chOff x="5703401" y="1891119"/>
            <a:chExt cx="550314" cy="550314"/>
          </a:xfrm>
        </p:grpSpPr>
        <p:sp>
          <p:nvSpPr>
            <p:cNvPr id="21" name="Ovaal 20">
              <a:extLst>
                <a:ext uri="{FF2B5EF4-FFF2-40B4-BE49-F238E27FC236}">
                  <a16:creationId xmlns:a16="http://schemas.microsoft.com/office/drawing/2014/main" id="{8DB5299E-0FB0-4143-A600-C6C63813F14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Graphic 22" descr="Caret naar rechts met effen opvulling">
              <a:hlinkClick r:id="" action="ppaction://hlinkshowjump?jump=nextslide"/>
              <a:extLst>
                <a:ext uri="{FF2B5EF4-FFF2-40B4-BE49-F238E27FC236}">
                  <a16:creationId xmlns:a16="http://schemas.microsoft.com/office/drawing/2014/main" id="{FA6CBA18-70EC-4844-B163-2DD5AD3D641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Tree>
    <p:extLst>
      <p:ext uri="{BB962C8B-B14F-4D97-AF65-F5344CB8AC3E}">
        <p14:creationId xmlns:p14="http://schemas.microsoft.com/office/powerpoint/2010/main" val="1550197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theme/theme1.xml><?xml version="1.0" encoding="utf-8"?>
<a:theme xmlns:a="http://schemas.openxmlformats.org/drawingml/2006/main" name="Kantoorthema">
  <a:themeElements>
    <a:clrScheme name="Aangepast 36">
      <a:dk1>
        <a:srgbClr val="0B285E"/>
      </a:dk1>
      <a:lt1>
        <a:srgbClr val="FFFFFF"/>
      </a:lt1>
      <a:dk2>
        <a:srgbClr val="7A7981"/>
      </a:dk2>
      <a:lt2>
        <a:srgbClr val="E7E6E6"/>
      </a:lt2>
      <a:accent1>
        <a:srgbClr val="DEEFFE"/>
      </a:accent1>
      <a:accent2>
        <a:srgbClr val="ED7D31"/>
      </a:accent2>
      <a:accent3>
        <a:srgbClr val="7C7981"/>
      </a:accent3>
      <a:accent4>
        <a:srgbClr val="092A5E"/>
      </a:accent4>
      <a:accent5>
        <a:srgbClr val="5B9BD5"/>
      </a:accent5>
      <a:accent6>
        <a:srgbClr val="958EAF"/>
      </a:accent6>
      <a:hlink>
        <a:srgbClr val="ED7C1B"/>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8332</TotalTime>
  <Words>9895</Words>
  <Application>Microsoft Macintosh PowerPoint</Application>
  <PresentationFormat>Breedbeeld</PresentationFormat>
  <Paragraphs>853</Paragraphs>
  <Slides>71</Slides>
  <Notes>68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71</vt:i4>
      </vt:variant>
    </vt:vector>
  </HeadingPairs>
  <TitlesOfParts>
    <vt:vector size="76" baseType="lpstr">
      <vt:lpstr>Calibri</vt:lpstr>
      <vt:lpstr>Ubuntu</vt:lpstr>
      <vt:lpstr>Arial</vt:lpstr>
      <vt:lpstr>Ubuntu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Ryan (afglijdende jongere)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Maik (LVB en dak- en thuisloos)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Bureau RVS</dc:subject>
  <dc:creator/>
  <cp:keywords/>
  <dc:description>Ontwerp: Souldesign</dc:description>
  <cp:lastModifiedBy>Microsoft Office User</cp:lastModifiedBy>
  <cp:revision>221</cp:revision>
  <dcterms:created xsi:type="dcterms:W3CDTF">2021-01-08T13:59:25Z</dcterms:created>
  <dcterms:modified xsi:type="dcterms:W3CDTF">2021-03-12T15:19:57Z</dcterms:modified>
  <cp:category/>
</cp:coreProperties>
</file>